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6" r:id="rId1"/>
  </p:sldMasterIdLst>
  <p:notesMasterIdLst>
    <p:notesMasterId r:id="rId51"/>
  </p:notesMasterIdLst>
  <p:handoutMasterIdLst>
    <p:handoutMasterId r:id="rId52"/>
  </p:handoutMasterIdLst>
  <p:sldIdLst>
    <p:sldId id="724" r:id="rId2"/>
    <p:sldId id="725" r:id="rId3"/>
    <p:sldId id="726" r:id="rId4"/>
    <p:sldId id="727" r:id="rId5"/>
    <p:sldId id="678" r:id="rId6"/>
    <p:sldId id="728" r:id="rId7"/>
    <p:sldId id="729" r:id="rId8"/>
    <p:sldId id="730" r:id="rId9"/>
    <p:sldId id="731" r:id="rId10"/>
    <p:sldId id="631" r:id="rId11"/>
    <p:sldId id="632" r:id="rId12"/>
    <p:sldId id="635" r:id="rId13"/>
    <p:sldId id="732" r:id="rId14"/>
    <p:sldId id="733" r:id="rId15"/>
    <p:sldId id="681" r:id="rId16"/>
    <p:sldId id="738" r:id="rId17"/>
    <p:sldId id="739" r:id="rId18"/>
    <p:sldId id="740" r:id="rId19"/>
    <p:sldId id="741" r:id="rId20"/>
    <p:sldId id="734" r:id="rId21"/>
    <p:sldId id="742" r:id="rId22"/>
    <p:sldId id="735" r:id="rId23"/>
    <p:sldId id="743" r:id="rId24"/>
    <p:sldId id="736" r:id="rId25"/>
    <p:sldId id="744" r:id="rId26"/>
    <p:sldId id="737" r:id="rId27"/>
    <p:sldId id="641" r:id="rId28"/>
    <p:sldId id="691" r:id="rId29"/>
    <p:sldId id="693" r:id="rId30"/>
    <p:sldId id="745" r:id="rId31"/>
    <p:sldId id="746" r:id="rId32"/>
    <p:sldId id="694" r:id="rId33"/>
    <p:sldId id="649" r:id="rId34"/>
    <p:sldId id="747" r:id="rId35"/>
    <p:sldId id="748" r:id="rId36"/>
    <p:sldId id="708" r:id="rId37"/>
    <p:sldId id="703" r:id="rId38"/>
    <p:sldId id="704" r:id="rId39"/>
    <p:sldId id="752" r:id="rId40"/>
    <p:sldId id="753" r:id="rId41"/>
    <p:sldId id="754" r:id="rId42"/>
    <p:sldId id="755" r:id="rId43"/>
    <p:sldId id="756" r:id="rId44"/>
    <p:sldId id="758" r:id="rId45"/>
    <p:sldId id="757" r:id="rId46"/>
    <p:sldId id="674" r:id="rId47"/>
    <p:sldId id="709" r:id="rId48"/>
    <p:sldId id="750" r:id="rId49"/>
    <p:sldId id="751" r:id="rId50"/>
  </p:sldIdLst>
  <p:sldSz cx="9906000" cy="6858000" type="A4"/>
  <p:notesSz cx="7053263" cy="9309100"/>
  <p:defaultTextStyle>
    <a:defPPr>
      <a:defRPr lang="en-US"/>
    </a:defPPr>
    <a:lvl1pPr algn="l" rtl="0" fontAlgn="base">
      <a:spcBef>
        <a:spcPct val="0"/>
      </a:spcBef>
      <a:spcAft>
        <a:spcPct val="0"/>
      </a:spcAft>
      <a:defRPr sz="2000" kern="1200">
        <a:solidFill>
          <a:schemeClr val="tx1"/>
        </a:solidFill>
        <a:latin typeface="Verdana" pitchFamily="34" charset="0"/>
        <a:ea typeface="+mn-ea"/>
        <a:cs typeface="+mn-cs"/>
      </a:defRPr>
    </a:lvl1pPr>
    <a:lvl2pPr marL="457200" algn="l" rtl="0" fontAlgn="base">
      <a:spcBef>
        <a:spcPct val="0"/>
      </a:spcBef>
      <a:spcAft>
        <a:spcPct val="0"/>
      </a:spcAft>
      <a:defRPr sz="2000" kern="1200">
        <a:solidFill>
          <a:schemeClr val="tx1"/>
        </a:solidFill>
        <a:latin typeface="Verdana" pitchFamily="34" charset="0"/>
        <a:ea typeface="+mn-ea"/>
        <a:cs typeface="+mn-cs"/>
      </a:defRPr>
    </a:lvl2pPr>
    <a:lvl3pPr marL="914400" algn="l" rtl="0" fontAlgn="base">
      <a:spcBef>
        <a:spcPct val="0"/>
      </a:spcBef>
      <a:spcAft>
        <a:spcPct val="0"/>
      </a:spcAft>
      <a:defRPr sz="2000" kern="1200">
        <a:solidFill>
          <a:schemeClr val="tx1"/>
        </a:solidFill>
        <a:latin typeface="Verdana" pitchFamily="34" charset="0"/>
        <a:ea typeface="+mn-ea"/>
        <a:cs typeface="+mn-cs"/>
      </a:defRPr>
    </a:lvl3pPr>
    <a:lvl4pPr marL="1371600" algn="l" rtl="0" fontAlgn="base">
      <a:spcBef>
        <a:spcPct val="0"/>
      </a:spcBef>
      <a:spcAft>
        <a:spcPct val="0"/>
      </a:spcAft>
      <a:defRPr sz="2000" kern="1200">
        <a:solidFill>
          <a:schemeClr val="tx1"/>
        </a:solidFill>
        <a:latin typeface="Verdana" pitchFamily="34" charset="0"/>
        <a:ea typeface="+mn-ea"/>
        <a:cs typeface="+mn-cs"/>
      </a:defRPr>
    </a:lvl4pPr>
    <a:lvl5pPr marL="1828800" algn="l" rtl="0" fontAlgn="base">
      <a:spcBef>
        <a:spcPct val="0"/>
      </a:spcBef>
      <a:spcAft>
        <a:spcPct val="0"/>
      </a:spcAft>
      <a:defRPr sz="2000" kern="1200">
        <a:solidFill>
          <a:schemeClr val="tx1"/>
        </a:solidFill>
        <a:latin typeface="Verdana" pitchFamily="34" charset="0"/>
        <a:ea typeface="+mn-ea"/>
        <a:cs typeface="+mn-cs"/>
      </a:defRPr>
    </a:lvl5pPr>
    <a:lvl6pPr marL="2286000" algn="l" defTabSz="914400" rtl="0" eaLnBrk="1" latinLnBrk="0" hangingPunct="1">
      <a:defRPr sz="2000" kern="1200">
        <a:solidFill>
          <a:schemeClr val="tx1"/>
        </a:solidFill>
        <a:latin typeface="Verdana" pitchFamily="34" charset="0"/>
        <a:ea typeface="+mn-ea"/>
        <a:cs typeface="+mn-cs"/>
      </a:defRPr>
    </a:lvl6pPr>
    <a:lvl7pPr marL="2743200" algn="l" defTabSz="914400" rtl="0" eaLnBrk="1" latinLnBrk="0" hangingPunct="1">
      <a:defRPr sz="2000" kern="1200">
        <a:solidFill>
          <a:schemeClr val="tx1"/>
        </a:solidFill>
        <a:latin typeface="Verdana" pitchFamily="34" charset="0"/>
        <a:ea typeface="+mn-ea"/>
        <a:cs typeface="+mn-cs"/>
      </a:defRPr>
    </a:lvl7pPr>
    <a:lvl8pPr marL="3200400" algn="l" defTabSz="914400" rtl="0" eaLnBrk="1" latinLnBrk="0" hangingPunct="1">
      <a:defRPr sz="2000" kern="1200">
        <a:solidFill>
          <a:schemeClr val="tx1"/>
        </a:solidFill>
        <a:latin typeface="Verdana" pitchFamily="34" charset="0"/>
        <a:ea typeface="+mn-ea"/>
        <a:cs typeface="+mn-cs"/>
      </a:defRPr>
    </a:lvl8pPr>
    <a:lvl9pPr marL="3657600" algn="l" defTabSz="914400" rtl="0" eaLnBrk="1" latinLnBrk="0" hangingPunct="1">
      <a:defRPr sz="2000"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46E2601A-120A-4843-95FF-1FF5C8447111}">
          <p14:sldIdLst>
            <p14:sldId id="724"/>
            <p14:sldId id="725"/>
            <p14:sldId id="726"/>
            <p14:sldId id="727"/>
            <p14:sldId id="678"/>
            <p14:sldId id="728"/>
            <p14:sldId id="729"/>
            <p14:sldId id="730"/>
            <p14:sldId id="731"/>
            <p14:sldId id="631"/>
            <p14:sldId id="632"/>
            <p14:sldId id="635"/>
            <p14:sldId id="732"/>
            <p14:sldId id="733"/>
            <p14:sldId id="681"/>
            <p14:sldId id="738"/>
            <p14:sldId id="739"/>
            <p14:sldId id="740"/>
            <p14:sldId id="741"/>
            <p14:sldId id="734"/>
            <p14:sldId id="742"/>
            <p14:sldId id="735"/>
            <p14:sldId id="743"/>
            <p14:sldId id="736"/>
            <p14:sldId id="744"/>
            <p14:sldId id="737"/>
          </p14:sldIdLst>
        </p14:section>
        <p14:section name="Untitled Section" id="{5F510AB8-A9B5-43CD-A714-7591B2C32E2E}">
          <p14:sldIdLst>
            <p14:sldId id="641"/>
            <p14:sldId id="691"/>
            <p14:sldId id="693"/>
            <p14:sldId id="745"/>
            <p14:sldId id="746"/>
            <p14:sldId id="694"/>
            <p14:sldId id="649"/>
            <p14:sldId id="747"/>
            <p14:sldId id="748"/>
            <p14:sldId id="708"/>
            <p14:sldId id="703"/>
            <p14:sldId id="704"/>
            <p14:sldId id="752"/>
            <p14:sldId id="753"/>
            <p14:sldId id="754"/>
            <p14:sldId id="755"/>
            <p14:sldId id="756"/>
            <p14:sldId id="758"/>
            <p14:sldId id="757"/>
            <p14:sldId id="674"/>
            <p14:sldId id="709"/>
            <p14:sldId id="750"/>
            <p14:sldId id="751"/>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1933" userDrawn="1">
          <p15:clr>
            <a:srgbClr val="A4A3A4"/>
          </p15:clr>
        </p15:guide>
        <p15:guide id="2" pos="327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cer003" initials="A"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CC"/>
    <a:srgbClr val="996600"/>
    <a:srgbClr val="CC9900"/>
    <a:srgbClr val="008000"/>
    <a:srgbClr val="FFFF00"/>
    <a:srgbClr val="FF99FF"/>
    <a:srgbClr val="FF0066"/>
    <a:srgbClr val="FF99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97451" autoAdjust="0"/>
  </p:normalViewPr>
  <p:slideViewPr>
    <p:cSldViewPr>
      <p:cViewPr varScale="1">
        <p:scale>
          <a:sx n="96" d="100"/>
          <a:sy n="96" d="100"/>
        </p:scale>
        <p:origin x="108" y="18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930"/>
    </p:cViewPr>
  </p:sorterViewPr>
  <p:notesViewPr>
    <p:cSldViewPr>
      <p:cViewPr>
        <p:scale>
          <a:sx n="75" d="100"/>
          <a:sy n="75" d="100"/>
        </p:scale>
        <p:origin x="-2082" y="-192"/>
      </p:cViewPr>
      <p:guideLst>
        <p:guide orient="horz" pos="1933"/>
        <p:guide pos="327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sldNum" sz="quarter" idx="3"/>
          </p:nvPr>
        </p:nvSpPr>
        <p:spPr bwMode="auto">
          <a:xfrm>
            <a:off x="4519834" y="8550421"/>
            <a:ext cx="1991645" cy="438300"/>
          </a:xfrm>
          <a:prstGeom prst="rect">
            <a:avLst/>
          </a:prstGeom>
          <a:noFill/>
          <a:ln w="9525">
            <a:noFill/>
            <a:miter lim="800000"/>
            <a:headEnd/>
            <a:tailEnd/>
          </a:ln>
          <a:effectLst/>
        </p:spPr>
        <p:txBody>
          <a:bodyPr vert="horz" wrap="square" lIns="20941" tIns="0" rIns="20941" bIns="0" numCol="1" anchor="b" anchorCtr="0" compatLnSpc="1">
            <a:prstTxWarp prst="textNoShape">
              <a:avLst/>
            </a:prstTxWarp>
          </a:bodyPr>
          <a:lstStyle>
            <a:lvl1pPr algn="r" defTabSz="1054749">
              <a:defRPr sz="1200" i="1">
                <a:latin typeface="Times New Roman" pitchFamily="18" charset="0"/>
              </a:defRPr>
            </a:lvl1pPr>
          </a:lstStyle>
          <a:p>
            <a:fld id="{D8790016-ADA3-413A-9C52-BC19ACE6AB72}" type="slidenum">
              <a:rPr lang="en-US" smtClean="0"/>
              <a:pPr/>
              <a:t>‹#›</a:t>
            </a:fld>
            <a:endParaRPr lang="en-US" dirty="0"/>
          </a:p>
        </p:txBody>
      </p:sp>
      <p:sp>
        <p:nvSpPr>
          <p:cNvPr id="3078" name="Rectangle 6"/>
          <p:cNvSpPr>
            <a:spLocks noChangeArrowheads="1"/>
          </p:cNvSpPr>
          <p:nvPr/>
        </p:nvSpPr>
        <p:spPr bwMode="auto">
          <a:xfrm>
            <a:off x="1158390" y="4962632"/>
            <a:ext cx="4738119" cy="3395233"/>
          </a:xfrm>
          <a:prstGeom prst="rect">
            <a:avLst/>
          </a:prstGeom>
          <a:noFill/>
          <a:ln w="9525">
            <a:solidFill>
              <a:schemeClr val="tx1"/>
            </a:solidFill>
            <a:miter lim="800000"/>
            <a:headEnd/>
            <a:tailEnd/>
          </a:ln>
          <a:effectLst/>
        </p:spPr>
        <p:txBody>
          <a:bodyPr wrap="none" lIns="92782" tIns="46391" rIns="92782" bIns="46391"/>
          <a:lstStyle/>
          <a:p>
            <a:pPr defTabSz="927850"/>
            <a:r>
              <a:rPr lang="en-US" sz="1300" b="1" dirty="0" err="1"/>
              <a:t>Catatan</a:t>
            </a:r>
            <a:r>
              <a:rPr lang="en-US" sz="1300" b="1" dirty="0"/>
              <a:t> :</a:t>
            </a:r>
            <a:r>
              <a:rPr lang="en-US" sz="1500" dirty="0"/>
              <a:t> </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lnSpc>
                <a:spcPct val="120000"/>
              </a:lnSpc>
            </a:pPr>
            <a:r>
              <a:rPr lang="en-US" sz="1000" dirty="0"/>
              <a:t>…………………………………………………………………………………………….…………………</a:t>
            </a:r>
          </a:p>
          <a:p>
            <a:pPr defTabSz="927850"/>
            <a:endParaRPr lang="en-US" sz="800" dirty="0"/>
          </a:p>
          <a:p>
            <a:pPr defTabSz="927850"/>
            <a:endParaRPr lang="id-ID" sz="1500" dirty="0"/>
          </a:p>
        </p:txBody>
      </p:sp>
    </p:spTree>
    <p:extLst>
      <p:ext uri="{BB962C8B-B14F-4D97-AF65-F5344CB8AC3E}">
        <p14:creationId xmlns:p14="http://schemas.microsoft.com/office/powerpoint/2010/main" val="29191932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666605" y="8840628"/>
            <a:ext cx="4045374" cy="468472"/>
          </a:xfrm>
          <a:prstGeom prst="rect">
            <a:avLst/>
          </a:prstGeom>
          <a:noFill/>
          <a:ln w="9525">
            <a:noFill/>
            <a:miter lim="800000"/>
            <a:headEnd/>
            <a:tailEnd/>
          </a:ln>
          <a:effectLst/>
        </p:spPr>
        <p:txBody>
          <a:bodyPr vert="horz" wrap="square" lIns="20941" tIns="0" rIns="20941" bIns="0" numCol="1" anchor="t" anchorCtr="0" compatLnSpc="1">
            <a:prstTxWarp prst="textNoShape">
              <a:avLst/>
            </a:prstTxWarp>
          </a:bodyPr>
          <a:lstStyle>
            <a:lvl1pPr defTabSz="1054749" eaLnBrk="0" hangingPunct="0">
              <a:defRPr sz="1200" i="1">
                <a:latin typeface="Times New Roman" pitchFamily="18" charset="0"/>
              </a:defRPr>
            </a:lvl1pPr>
          </a:lstStyle>
          <a:p>
            <a:r>
              <a:rPr lang="en-US"/>
              <a:t>Identifikasi Aspek – Dampak 01 Rev 00 Copyright© SSPM, Jan 04</a:t>
            </a:r>
          </a:p>
          <a:p>
            <a:endParaRPr lang="en-US"/>
          </a:p>
        </p:txBody>
      </p:sp>
      <p:sp>
        <p:nvSpPr>
          <p:cNvPr id="2052" name="Rectangle 4"/>
          <p:cNvSpPr>
            <a:spLocks noGrp="1" noRot="1" noChangeAspect="1" noChangeArrowheads="1" noTextEdit="1"/>
          </p:cNvSpPr>
          <p:nvPr>
            <p:ph type="sldImg" idx="2"/>
          </p:nvPr>
        </p:nvSpPr>
        <p:spPr bwMode="auto">
          <a:xfrm>
            <a:off x="1020763" y="715963"/>
            <a:ext cx="5006975" cy="3465512"/>
          </a:xfrm>
          <a:prstGeom prst="rect">
            <a:avLst/>
          </a:prstGeom>
          <a:noFill/>
          <a:ln w="12700">
            <a:solidFill>
              <a:schemeClr val="tx1"/>
            </a:solidFill>
            <a:miter lim="800000"/>
            <a:headEnd/>
            <a:tailEnd/>
          </a:ln>
          <a:effectLst/>
        </p:spPr>
      </p:sp>
      <p:sp>
        <p:nvSpPr>
          <p:cNvPr id="2060" name="Rectangle 12"/>
          <p:cNvSpPr>
            <a:spLocks noChangeArrowheads="1"/>
          </p:cNvSpPr>
          <p:nvPr/>
        </p:nvSpPr>
        <p:spPr bwMode="auto">
          <a:xfrm>
            <a:off x="1097938" y="4409992"/>
            <a:ext cx="4857390" cy="4408403"/>
          </a:xfrm>
          <a:prstGeom prst="rect">
            <a:avLst/>
          </a:prstGeom>
          <a:noFill/>
          <a:ln w="12700">
            <a:solidFill>
              <a:schemeClr val="tx1"/>
            </a:solidFill>
            <a:miter lim="800000"/>
            <a:headEnd type="none" w="sm" len="sm"/>
            <a:tailEnd type="none" w="sm" len="sm"/>
          </a:ln>
          <a:effectLst/>
        </p:spPr>
        <p:txBody>
          <a:bodyPr wrap="none" lIns="94928" tIns="47464" rIns="94928" bIns="47464" anchor="ctr"/>
          <a:lstStyle/>
          <a:p>
            <a:endParaRPr lang="en-US"/>
          </a:p>
        </p:txBody>
      </p:sp>
      <p:sp>
        <p:nvSpPr>
          <p:cNvPr id="2061" name="Text Box 13"/>
          <p:cNvSpPr txBox="1">
            <a:spLocks noChangeArrowheads="1"/>
          </p:cNvSpPr>
          <p:nvPr/>
        </p:nvSpPr>
        <p:spPr bwMode="auto">
          <a:xfrm>
            <a:off x="1331577" y="4490983"/>
            <a:ext cx="1490057" cy="353025"/>
          </a:xfrm>
          <a:prstGeom prst="rect">
            <a:avLst/>
          </a:prstGeom>
          <a:noFill/>
          <a:ln w="12700">
            <a:noFill/>
            <a:miter lim="800000"/>
            <a:headEnd type="none" w="sm" len="sm"/>
            <a:tailEnd type="none" w="sm" len="sm"/>
          </a:ln>
          <a:effectLst/>
        </p:spPr>
        <p:txBody>
          <a:bodyPr lIns="92782" tIns="46391" rIns="92782" bIns="46391">
            <a:spAutoFit/>
          </a:bodyPr>
          <a:lstStyle/>
          <a:p>
            <a:pPr defTabSz="772934" eaLnBrk="0" hangingPunct="0">
              <a:spcBef>
                <a:spcPct val="50000"/>
              </a:spcBef>
            </a:pPr>
            <a:r>
              <a:rPr lang="en-US" sz="1700" b="1" dirty="0" err="1">
                <a:latin typeface="Times New Roman" pitchFamily="18" charset="0"/>
              </a:rPr>
              <a:t>Catatan</a:t>
            </a:r>
            <a:r>
              <a:rPr lang="en-US" sz="1700" b="1" dirty="0">
                <a:latin typeface="Times New Roman" pitchFamily="18" charset="0"/>
              </a:rPr>
              <a:t> :</a:t>
            </a:r>
            <a:endParaRPr lang="en-US" sz="1700" dirty="0">
              <a:latin typeface="Times New Roman" pitchFamily="18" charset="0"/>
            </a:endParaRPr>
          </a:p>
        </p:txBody>
      </p:sp>
      <p:sp>
        <p:nvSpPr>
          <p:cNvPr id="2062" name="Line 14"/>
          <p:cNvSpPr>
            <a:spLocks noChangeShapeType="1"/>
          </p:cNvSpPr>
          <p:nvPr/>
        </p:nvSpPr>
        <p:spPr bwMode="auto">
          <a:xfrm>
            <a:off x="1409999" y="5145254"/>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3" name="Line 15"/>
          <p:cNvSpPr>
            <a:spLocks noChangeShapeType="1"/>
          </p:cNvSpPr>
          <p:nvPr/>
        </p:nvSpPr>
        <p:spPr bwMode="auto">
          <a:xfrm>
            <a:off x="1409999" y="5308824"/>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4" name="Line 16"/>
          <p:cNvSpPr>
            <a:spLocks noChangeShapeType="1"/>
          </p:cNvSpPr>
          <p:nvPr/>
        </p:nvSpPr>
        <p:spPr bwMode="auto">
          <a:xfrm>
            <a:off x="1409999" y="547239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5" name="Line 17"/>
          <p:cNvSpPr>
            <a:spLocks noChangeShapeType="1"/>
          </p:cNvSpPr>
          <p:nvPr/>
        </p:nvSpPr>
        <p:spPr bwMode="auto">
          <a:xfrm>
            <a:off x="1409999" y="563437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6" name="Line 18"/>
          <p:cNvSpPr>
            <a:spLocks noChangeShapeType="1"/>
          </p:cNvSpPr>
          <p:nvPr/>
        </p:nvSpPr>
        <p:spPr bwMode="auto">
          <a:xfrm>
            <a:off x="1409999" y="579794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7" name="Line 19"/>
          <p:cNvSpPr>
            <a:spLocks noChangeShapeType="1"/>
          </p:cNvSpPr>
          <p:nvPr/>
        </p:nvSpPr>
        <p:spPr bwMode="auto">
          <a:xfrm>
            <a:off x="1409999" y="595992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8" name="Line 20"/>
          <p:cNvSpPr>
            <a:spLocks noChangeShapeType="1"/>
          </p:cNvSpPr>
          <p:nvPr/>
        </p:nvSpPr>
        <p:spPr bwMode="auto">
          <a:xfrm>
            <a:off x="1409999" y="6123488"/>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69" name="Line 21"/>
          <p:cNvSpPr>
            <a:spLocks noChangeShapeType="1"/>
          </p:cNvSpPr>
          <p:nvPr/>
        </p:nvSpPr>
        <p:spPr bwMode="auto">
          <a:xfrm>
            <a:off x="1409999" y="6287057"/>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0" name="Line 22"/>
          <p:cNvSpPr>
            <a:spLocks noChangeShapeType="1"/>
          </p:cNvSpPr>
          <p:nvPr/>
        </p:nvSpPr>
        <p:spPr bwMode="auto">
          <a:xfrm>
            <a:off x="1409999" y="6450625"/>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1" name="Line 23"/>
          <p:cNvSpPr>
            <a:spLocks noChangeShapeType="1"/>
          </p:cNvSpPr>
          <p:nvPr/>
        </p:nvSpPr>
        <p:spPr bwMode="auto">
          <a:xfrm>
            <a:off x="1409999" y="6614193"/>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2" name="Line 24"/>
          <p:cNvSpPr>
            <a:spLocks noChangeShapeType="1"/>
          </p:cNvSpPr>
          <p:nvPr/>
        </p:nvSpPr>
        <p:spPr bwMode="auto">
          <a:xfrm>
            <a:off x="1409999" y="6777762"/>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3" name="Line 25"/>
          <p:cNvSpPr>
            <a:spLocks noChangeShapeType="1"/>
          </p:cNvSpPr>
          <p:nvPr/>
        </p:nvSpPr>
        <p:spPr bwMode="auto">
          <a:xfrm>
            <a:off x="1409999" y="694133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4" name="Line 26"/>
          <p:cNvSpPr>
            <a:spLocks noChangeShapeType="1"/>
          </p:cNvSpPr>
          <p:nvPr/>
        </p:nvSpPr>
        <p:spPr bwMode="auto">
          <a:xfrm>
            <a:off x="1409999" y="7104898"/>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5" name="Line 27"/>
          <p:cNvSpPr>
            <a:spLocks noChangeShapeType="1"/>
          </p:cNvSpPr>
          <p:nvPr/>
        </p:nvSpPr>
        <p:spPr bwMode="auto">
          <a:xfrm>
            <a:off x="1409999" y="7268467"/>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6" name="Line 28"/>
          <p:cNvSpPr>
            <a:spLocks noChangeShapeType="1"/>
          </p:cNvSpPr>
          <p:nvPr/>
        </p:nvSpPr>
        <p:spPr bwMode="auto">
          <a:xfrm>
            <a:off x="1409999" y="7432035"/>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7" name="Line 29"/>
          <p:cNvSpPr>
            <a:spLocks noChangeShapeType="1"/>
          </p:cNvSpPr>
          <p:nvPr/>
        </p:nvSpPr>
        <p:spPr bwMode="auto">
          <a:xfrm>
            <a:off x="1409999" y="7594015"/>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8" name="Line 30"/>
          <p:cNvSpPr>
            <a:spLocks noChangeShapeType="1"/>
          </p:cNvSpPr>
          <p:nvPr/>
        </p:nvSpPr>
        <p:spPr bwMode="auto">
          <a:xfrm>
            <a:off x="1409999" y="7757584"/>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79" name="Line 31"/>
          <p:cNvSpPr>
            <a:spLocks noChangeShapeType="1"/>
          </p:cNvSpPr>
          <p:nvPr/>
        </p:nvSpPr>
        <p:spPr bwMode="auto">
          <a:xfrm>
            <a:off x="1409999" y="792115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80" name="Line 32"/>
          <p:cNvSpPr>
            <a:spLocks noChangeShapeType="1"/>
          </p:cNvSpPr>
          <p:nvPr/>
        </p:nvSpPr>
        <p:spPr bwMode="auto">
          <a:xfrm>
            <a:off x="1409999" y="808472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81" name="Line 33"/>
          <p:cNvSpPr>
            <a:spLocks noChangeShapeType="1"/>
          </p:cNvSpPr>
          <p:nvPr/>
        </p:nvSpPr>
        <p:spPr bwMode="auto">
          <a:xfrm>
            <a:off x="1409999" y="8246701"/>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82" name="Line 34"/>
          <p:cNvSpPr>
            <a:spLocks noChangeShapeType="1"/>
          </p:cNvSpPr>
          <p:nvPr/>
        </p:nvSpPr>
        <p:spPr bwMode="auto">
          <a:xfrm>
            <a:off x="1409999" y="8410268"/>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83" name="Line 35"/>
          <p:cNvSpPr>
            <a:spLocks noChangeShapeType="1"/>
          </p:cNvSpPr>
          <p:nvPr/>
        </p:nvSpPr>
        <p:spPr bwMode="auto">
          <a:xfrm>
            <a:off x="1409999" y="8573837"/>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
        <p:nvSpPr>
          <p:cNvPr id="2086" name="Line 38"/>
          <p:cNvSpPr>
            <a:spLocks noChangeShapeType="1"/>
          </p:cNvSpPr>
          <p:nvPr/>
        </p:nvSpPr>
        <p:spPr bwMode="auto">
          <a:xfrm>
            <a:off x="1409999" y="4981687"/>
            <a:ext cx="4311689" cy="0"/>
          </a:xfrm>
          <a:prstGeom prst="line">
            <a:avLst/>
          </a:prstGeom>
          <a:noFill/>
          <a:ln w="12700" cap="rnd">
            <a:solidFill>
              <a:schemeClr val="tx1"/>
            </a:solidFill>
            <a:prstDash val="sysDot"/>
            <a:round/>
            <a:headEnd type="none" w="sm" len="sm"/>
            <a:tailEnd type="none" w="sm" len="sm"/>
          </a:ln>
          <a:effectLst/>
        </p:spPr>
        <p:txBody>
          <a:bodyPr wrap="none" lIns="94928" tIns="47464" rIns="94928" bIns="47464" anchor="ctr"/>
          <a:lstStyle/>
          <a:p>
            <a:endParaRPr lang="en-US"/>
          </a:p>
        </p:txBody>
      </p:sp>
    </p:spTree>
    <p:extLst>
      <p:ext uri="{BB962C8B-B14F-4D97-AF65-F5344CB8AC3E}">
        <p14:creationId xmlns:p14="http://schemas.microsoft.com/office/powerpoint/2010/main" val="156891620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3043730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347549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bwMode="auto">
          <a:xfrm>
            <a:off x="726622" y="4142786"/>
            <a:ext cx="5819469" cy="3924511"/>
          </a:xfrm>
          <a:prstGeom prst="rect">
            <a:avLst/>
          </a:prstGeom>
          <a:noFill/>
          <a:ln>
            <a:miter lim="800000"/>
            <a:headEnd/>
            <a:tailEnd/>
          </a:ln>
        </p:spPr>
        <p:txBody>
          <a:bodyPr lIns="90727" tIns="45363" rIns="90727" bIns="45363"/>
          <a:lstStyle/>
          <a:p>
            <a:endParaRPr lang="en-US"/>
          </a:p>
        </p:txBody>
      </p:sp>
    </p:spTree>
    <p:extLst>
      <p:ext uri="{BB962C8B-B14F-4D97-AF65-F5344CB8AC3E}">
        <p14:creationId xmlns:p14="http://schemas.microsoft.com/office/powerpoint/2010/main" val="206755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bwMode="auto">
          <a:xfrm>
            <a:off x="705491" y="4421526"/>
            <a:ext cx="5642286" cy="4189982"/>
          </a:xfrm>
          <a:prstGeom prst="rect">
            <a:avLst/>
          </a:prstGeom>
          <a:noFill/>
          <a:ln>
            <a:miter lim="800000"/>
            <a:headEnd/>
            <a:tailEnd/>
          </a:ln>
        </p:spPr>
        <p:txBody>
          <a:bodyPr lIns="94928" tIns="47464" rIns="94928" bIns="47464"/>
          <a:lstStyle/>
          <a:p>
            <a:endParaRPr lang="en-US"/>
          </a:p>
        </p:txBody>
      </p:sp>
    </p:spTree>
    <p:extLst>
      <p:ext uri="{BB962C8B-B14F-4D97-AF65-F5344CB8AC3E}">
        <p14:creationId xmlns:p14="http://schemas.microsoft.com/office/powerpoint/2010/main" val="86465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37615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131185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bwMode="auto">
          <a:xfrm>
            <a:off x="705491" y="4421529"/>
            <a:ext cx="5642286" cy="4188506"/>
          </a:xfrm>
          <a:prstGeom prst="rect">
            <a:avLst/>
          </a:prstGeom>
          <a:noFill/>
          <a:ln>
            <a:miter lim="800000"/>
            <a:headEnd/>
            <a:tailEnd/>
          </a:ln>
        </p:spPr>
        <p:txBody>
          <a:bodyPr lIns="93989" tIns="46995" rIns="93989" bIns="46995"/>
          <a:lstStyle/>
          <a:p>
            <a:endParaRPr lang="en-US"/>
          </a:p>
        </p:txBody>
      </p:sp>
    </p:spTree>
    <p:extLst>
      <p:ext uri="{BB962C8B-B14F-4D97-AF65-F5344CB8AC3E}">
        <p14:creationId xmlns:p14="http://schemas.microsoft.com/office/powerpoint/2010/main" val="328006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367012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bwMode="auto">
          <a:xfrm>
            <a:off x="705491" y="4421529"/>
            <a:ext cx="5642286" cy="4188506"/>
          </a:xfrm>
          <a:prstGeom prst="rect">
            <a:avLst/>
          </a:prstGeom>
          <a:noFill/>
          <a:ln>
            <a:miter lim="800000"/>
            <a:headEnd/>
            <a:tailEnd/>
          </a:ln>
        </p:spPr>
        <p:txBody>
          <a:bodyPr lIns="93989" tIns="46995" rIns="93989" bIns="46995"/>
          <a:lstStyle/>
          <a:p>
            <a:endParaRPr lang="en-US"/>
          </a:p>
        </p:txBody>
      </p:sp>
    </p:spTree>
    <p:extLst>
      <p:ext uri="{BB962C8B-B14F-4D97-AF65-F5344CB8AC3E}">
        <p14:creationId xmlns:p14="http://schemas.microsoft.com/office/powerpoint/2010/main" val="778787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bwMode="auto">
          <a:xfrm>
            <a:off x="705490" y="4423003"/>
            <a:ext cx="5642286" cy="4187030"/>
          </a:xfrm>
          <a:prstGeom prst="rect">
            <a:avLst/>
          </a:prstGeom>
          <a:noFill/>
          <a:ln>
            <a:miter lim="800000"/>
            <a:headEnd/>
            <a:tailEnd/>
          </a:ln>
        </p:spPr>
        <p:txBody>
          <a:bodyPr lIns="92782" tIns="46391" rIns="92782" bIns="46391"/>
          <a:lstStyle/>
          <a:p>
            <a:pPr eaLnBrk="1" hangingPunct="1"/>
            <a:endParaRPr lang="en-US"/>
          </a:p>
        </p:txBody>
      </p:sp>
    </p:spTree>
    <p:extLst>
      <p:ext uri="{BB962C8B-B14F-4D97-AF65-F5344CB8AC3E}">
        <p14:creationId xmlns:p14="http://schemas.microsoft.com/office/powerpoint/2010/main" val="2735403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bwMode="auto">
          <a:xfrm>
            <a:off x="705491" y="4421529"/>
            <a:ext cx="5642286" cy="4189981"/>
          </a:xfrm>
          <a:prstGeom prst="rect">
            <a:avLst/>
          </a:prstGeom>
          <a:noFill/>
          <a:ln>
            <a:miter lim="800000"/>
            <a:headEnd/>
            <a:tailEnd/>
          </a:ln>
        </p:spPr>
        <p:txBody>
          <a:bodyPr lIns="90713" tIns="45356" rIns="90713" bIns="45356"/>
          <a:lstStyle/>
          <a:p>
            <a:endParaRPr lang="en-US"/>
          </a:p>
        </p:txBody>
      </p:sp>
    </p:spTree>
    <p:extLst>
      <p:ext uri="{BB962C8B-B14F-4D97-AF65-F5344CB8AC3E}">
        <p14:creationId xmlns:p14="http://schemas.microsoft.com/office/powerpoint/2010/main" val="273551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258962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bwMode="auto">
          <a:xfrm>
            <a:off x="705491" y="4421529"/>
            <a:ext cx="5642286" cy="4188506"/>
          </a:xfrm>
          <a:prstGeom prst="rect">
            <a:avLst/>
          </a:prstGeom>
          <a:noFill/>
          <a:ln>
            <a:miter lim="800000"/>
            <a:headEnd/>
            <a:tailEnd/>
          </a:ln>
        </p:spPr>
        <p:txBody>
          <a:bodyPr lIns="93989" tIns="46995" rIns="93989" bIns="46995"/>
          <a:lstStyle/>
          <a:p>
            <a:endParaRPr lang="en-US" dirty="0"/>
          </a:p>
        </p:txBody>
      </p:sp>
    </p:spTree>
    <p:extLst>
      <p:ext uri="{BB962C8B-B14F-4D97-AF65-F5344CB8AC3E}">
        <p14:creationId xmlns:p14="http://schemas.microsoft.com/office/powerpoint/2010/main" val="63550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294065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4696" y="4421588"/>
            <a:ext cx="5643872" cy="4188622"/>
          </a:xfrm>
          <a:prstGeom prst="rect">
            <a:avLst/>
          </a:prstGeom>
        </p:spPr>
        <p:txBody>
          <a:bodyPr lIns="90727" tIns="45363" rIns="90727" bIns="45363">
            <a:normAutofit/>
          </a:bodyPr>
          <a:lstStyle/>
          <a:p>
            <a:endParaRPr lang="en-US" dirty="0"/>
          </a:p>
        </p:txBody>
      </p:sp>
    </p:spTree>
    <p:extLst>
      <p:ext uri="{BB962C8B-B14F-4D97-AF65-F5344CB8AC3E}">
        <p14:creationId xmlns:p14="http://schemas.microsoft.com/office/powerpoint/2010/main" val="151230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bwMode="auto">
          <a:xfrm>
            <a:off x="705490" y="4421528"/>
            <a:ext cx="5642286" cy="4188505"/>
          </a:xfrm>
          <a:prstGeom prst="rect">
            <a:avLst/>
          </a:prstGeom>
          <a:noFill/>
          <a:ln>
            <a:miter lim="800000"/>
            <a:headEnd/>
            <a:tailEnd/>
          </a:ln>
        </p:spPr>
        <p:txBody>
          <a:bodyPr lIns="93989" tIns="46995" rIns="93989" bIns="46995"/>
          <a:lstStyle/>
          <a:p>
            <a:pPr eaLnBrk="1" hangingPunct="1"/>
            <a:endParaRPr lang="en-US"/>
          </a:p>
        </p:txBody>
      </p:sp>
    </p:spTree>
    <p:extLst>
      <p:ext uri="{BB962C8B-B14F-4D97-AF65-F5344CB8AC3E}">
        <p14:creationId xmlns:p14="http://schemas.microsoft.com/office/powerpoint/2010/main" val="360701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bwMode="auto">
          <a:xfrm>
            <a:off x="705491" y="4421529"/>
            <a:ext cx="5642286" cy="4188506"/>
          </a:xfrm>
          <a:prstGeom prst="rect">
            <a:avLst/>
          </a:prstGeom>
          <a:noFill/>
          <a:ln>
            <a:miter lim="800000"/>
            <a:headEnd/>
            <a:tailEnd/>
          </a:ln>
        </p:spPr>
        <p:txBody>
          <a:bodyPr lIns="93989" tIns="46995" rIns="93989" bIns="46995"/>
          <a:lstStyle/>
          <a:p>
            <a:endParaRPr lang="en-US"/>
          </a:p>
        </p:txBody>
      </p:sp>
    </p:spTree>
    <p:extLst>
      <p:ext uri="{BB962C8B-B14F-4D97-AF65-F5344CB8AC3E}">
        <p14:creationId xmlns:p14="http://schemas.microsoft.com/office/powerpoint/2010/main" val="406887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bwMode="auto">
          <a:xfrm>
            <a:off x="705491" y="4421529"/>
            <a:ext cx="5642286" cy="4188506"/>
          </a:xfrm>
          <a:prstGeom prst="rect">
            <a:avLst/>
          </a:prstGeom>
          <a:noFill/>
          <a:ln>
            <a:miter lim="800000"/>
            <a:headEnd/>
            <a:tailEnd/>
          </a:ln>
        </p:spPr>
        <p:txBody>
          <a:bodyPr lIns="93989" tIns="46995" rIns="93989" bIns="46995"/>
          <a:lstStyle/>
          <a:p>
            <a:endParaRPr lang="en-US"/>
          </a:p>
        </p:txBody>
      </p:sp>
    </p:spTree>
    <p:extLst>
      <p:ext uri="{BB962C8B-B14F-4D97-AF65-F5344CB8AC3E}">
        <p14:creationId xmlns:p14="http://schemas.microsoft.com/office/powerpoint/2010/main" val="93514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Rot="1" noChangeAspect="1" noChangeArrowheads="1" noTextEdit="1"/>
          </p:cNvSpPr>
          <p:nvPr>
            <p:ph type="sldImg"/>
          </p:nvPr>
        </p:nvSpPr>
        <p:spPr>
          <a:ln/>
        </p:spPr>
      </p:sp>
      <p:sp>
        <p:nvSpPr>
          <p:cNvPr id="627715" name="Rectangle 3"/>
          <p:cNvSpPr>
            <a:spLocks noGrp="1" noChangeArrowheads="1"/>
          </p:cNvSpPr>
          <p:nvPr>
            <p:ph type="body" idx="1"/>
          </p:nvPr>
        </p:nvSpPr>
        <p:spPr bwMode="auto">
          <a:xfrm>
            <a:off x="705491" y="4421526"/>
            <a:ext cx="5642286" cy="4189982"/>
          </a:xfrm>
          <a:prstGeom prst="rect">
            <a:avLst/>
          </a:prstGeom>
          <a:noFill/>
          <a:ln>
            <a:miter lim="800000"/>
            <a:headEnd/>
            <a:tailEnd/>
          </a:ln>
        </p:spPr>
        <p:txBody>
          <a:bodyPr lIns="94928" tIns="47464" rIns="94928" bIns="47464"/>
          <a:lstStyle/>
          <a:p>
            <a:endParaRPr lang="en-US"/>
          </a:p>
        </p:txBody>
      </p:sp>
    </p:spTree>
    <p:extLst>
      <p:ext uri="{BB962C8B-B14F-4D97-AF65-F5344CB8AC3E}">
        <p14:creationId xmlns:p14="http://schemas.microsoft.com/office/powerpoint/2010/main" val="121207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95300" y="6356350"/>
            <a:ext cx="2311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HIRADC 2/Rev.0© Copyright, Sentral-Sistem  April 2019</a:t>
            </a:r>
          </a:p>
        </p:txBody>
      </p:sp>
      <p:sp>
        <p:nvSpPr>
          <p:cNvPr id="6" name="Slide Number Placeholder 5"/>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0" y="6356350"/>
            <a:ext cx="2311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HIRADC 2/Rev.0© Copyright, Sentral-Sistem  April 2019</a:t>
            </a:r>
          </a:p>
        </p:txBody>
      </p:sp>
      <p:sp>
        <p:nvSpPr>
          <p:cNvPr id="6" name="Slide Number Placeholder 5"/>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95300" y="6356350"/>
            <a:ext cx="2311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HIRADC 2/Rev.0© Copyright, Sentral-Sistem  April 2019</a:t>
            </a:r>
          </a:p>
        </p:txBody>
      </p:sp>
      <p:sp>
        <p:nvSpPr>
          <p:cNvPr id="7" name="Slide Number Placeholder 6"/>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95300" y="6356350"/>
            <a:ext cx="2311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HIRADC 2/Rev.0© Copyright, Sentral-Sistem  April 2019</a:t>
            </a:r>
          </a:p>
        </p:txBody>
      </p:sp>
      <p:sp>
        <p:nvSpPr>
          <p:cNvPr id="9" name="Slide Number Placeholder 8"/>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95300" y="6356350"/>
            <a:ext cx="2311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HIRADC 2/Rev.0© Copyright, Sentral-Sistem  April 2019</a:t>
            </a:r>
          </a:p>
        </p:txBody>
      </p:sp>
      <p:sp>
        <p:nvSpPr>
          <p:cNvPr id="5" name="Slide Number Placeholder 4"/>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95300" y="6356350"/>
            <a:ext cx="2311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HIRADC 2/Rev.0© Copyright, Sentral-Sistem  April 2019</a:t>
            </a:r>
          </a:p>
        </p:txBody>
      </p:sp>
      <p:sp>
        <p:nvSpPr>
          <p:cNvPr id="4" name="Slide Number Placeholder 3"/>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5300" y="6356350"/>
            <a:ext cx="2311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HIRADC 2/Rev.0© Copyright, Sentral-Sistem  April 2019</a:t>
            </a:r>
          </a:p>
        </p:txBody>
      </p:sp>
      <p:sp>
        <p:nvSpPr>
          <p:cNvPr id="6" name="Slide Number Placeholder 5"/>
          <p:cNvSpPr>
            <a:spLocks noGrp="1"/>
          </p:cNvSpPr>
          <p:nvPr>
            <p:ph type="sldNum" sz="quarter" idx="12"/>
          </p:nvPr>
        </p:nvSpPr>
        <p:spPr/>
        <p:txBody>
          <a:bodyPr/>
          <a:lstStyle/>
          <a:p>
            <a:fld id="{AF2541DC-305F-4949-A632-DD930B0BE76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44563" y="862013"/>
            <a:ext cx="8842375" cy="523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1208088" y="4868863"/>
            <a:ext cx="206375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952472" y="6286500"/>
            <a:ext cx="6075391" cy="457200"/>
          </a:xfrm>
        </p:spPr>
        <p:txBody>
          <a:bodyPr/>
          <a:lstStyle>
            <a:lvl1pPr>
              <a:defRPr/>
            </a:lvl1pPr>
          </a:lstStyle>
          <a:p>
            <a:r>
              <a:rPr lang="en-US"/>
              <a:t>HIRADC 2/Rev.0© Copyright, Sentral-Sistem  April 2019</a:t>
            </a:r>
            <a:endParaRPr lang="en-US" dirty="0"/>
          </a:p>
        </p:txBody>
      </p:sp>
      <p:sp>
        <p:nvSpPr>
          <p:cNvPr id="5" name="Slide Number Placeholder 4"/>
          <p:cNvSpPr>
            <a:spLocks noGrp="1"/>
          </p:cNvSpPr>
          <p:nvPr>
            <p:ph type="sldNum" sz="quarter" idx="12"/>
          </p:nvPr>
        </p:nvSpPr>
        <p:spPr>
          <a:xfrm>
            <a:off x="7605713" y="6286500"/>
            <a:ext cx="2063750" cy="457200"/>
          </a:xfrm>
        </p:spPr>
        <p:txBody>
          <a:bodyPr/>
          <a:lstStyle>
            <a:lvl1pPr>
              <a:defRPr/>
            </a:lvl1pPr>
          </a:lstStyle>
          <a:p>
            <a:fld id="{14FDE9D2-198D-4E21-99A9-9236781177E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44564" y="862013"/>
            <a:ext cx="8842375" cy="762000"/>
          </a:xfrm>
        </p:spPr>
        <p:txBody>
          <a:bodyPr/>
          <a:lstStyle/>
          <a:p>
            <a:r>
              <a:rPr lang="en-US"/>
              <a:t>Click to edit Master title style</a:t>
            </a:r>
          </a:p>
        </p:txBody>
      </p:sp>
      <p:sp>
        <p:nvSpPr>
          <p:cNvPr id="3" name="Content Placeholder 2"/>
          <p:cNvSpPr>
            <a:spLocks noGrp="1"/>
          </p:cNvSpPr>
          <p:nvPr>
            <p:ph sz="quarter" idx="1"/>
          </p:nvPr>
        </p:nvSpPr>
        <p:spPr>
          <a:xfrm>
            <a:off x="989013" y="1905000"/>
            <a:ext cx="4316412"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457825" y="1905000"/>
            <a:ext cx="431800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89013" y="4076700"/>
            <a:ext cx="4316412"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457825" y="4076700"/>
            <a:ext cx="431800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208088" y="4868863"/>
            <a:ext cx="206375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1"/>
          </p:nvPr>
        </p:nvSpPr>
        <p:spPr>
          <a:xfrm>
            <a:off x="7605713" y="6286500"/>
            <a:ext cx="2063750" cy="457200"/>
          </a:xfrm>
        </p:spPr>
        <p:txBody>
          <a:bodyPr/>
          <a:lstStyle>
            <a:lvl1pPr>
              <a:defRPr/>
            </a:lvl1pPr>
          </a:lstStyle>
          <a:p>
            <a:fld id="{2C8BDBFF-CC9D-4700-A8B4-397FFA95CC4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0"/>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52400" y="6356350"/>
            <a:ext cx="5572164"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HIRADC 2/Rev.0© Copyright, Sentral-Sistem  April 2019</a:t>
            </a:r>
            <a:endParaRPr lang="en-US" dirty="0"/>
          </a:p>
        </p:txBody>
      </p:sp>
      <p:sp>
        <p:nvSpPr>
          <p:cNvPr id="6" name="Slide Number Placeholder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541DC-305F-4949-A632-DD930B0BE7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71" r:id="rId4"/>
    <p:sldLayoutId id="2147483672" r:id="rId5"/>
    <p:sldLayoutId id="2147483673" r:id="rId6"/>
    <p:sldLayoutId id="2147483676" r:id="rId7"/>
    <p:sldLayoutId id="2147483693" r:id="rId8"/>
    <p:sldLayoutId id="2147483694" r:id="rId9"/>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audio" Target="../media/audio2.wav"/><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39.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1.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61.jpeg"/><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 Id="rId5" Type="http://schemas.openxmlformats.org/officeDocument/2006/relationships/image" Target="../media/image65.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40.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70.jpe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gif"/><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8.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png"/><Relationship Id="rId9" Type="http://schemas.openxmlformats.org/officeDocument/2006/relationships/image" Target="../media/image31.jpe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8.jpeg"/><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1026" name="Picture 2" descr="D:\H_Miscelleneous\File dari shared doc\images presentation\rsk.png"/>
          <p:cNvPicPr>
            <a:picLocks noChangeAspect="1" noChangeArrowheads="1"/>
          </p:cNvPicPr>
          <p:nvPr/>
        </p:nvPicPr>
        <p:blipFill>
          <a:blip r:embed="rId3" cstate="print"/>
          <a:srcRect/>
          <a:stretch>
            <a:fillRect/>
          </a:stretch>
        </p:blipFill>
        <p:spPr bwMode="auto">
          <a:xfrm>
            <a:off x="0" y="0"/>
            <a:ext cx="6810388" cy="6858000"/>
          </a:xfrm>
          <a:prstGeom prst="rect">
            <a:avLst/>
          </a:prstGeom>
          <a:noFill/>
        </p:spPr>
      </p:pic>
      <p:sp>
        <p:nvSpPr>
          <p:cNvPr id="2" name="Text Box 4"/>
          <p:cNvSpPr txBox="1">
            <a:spLocks noChangeArrowheads="1"/>
          </p:cNvSpPr>
          <p:nvPr/>
        </p:nvSpPr>
        <p:spPr bwMode="auto">
          <a:xfrm>
            <a:off x="4219577" y="3228803"/>
            <a:ext cx="4662513" cy="400110"/>
          </a:xfrm>
          <a:prstGeom prst="rect">
            <a:avLst/>
          </a:prstGeom>
          <a:noFill/>
          <a:ln w="9525">
            <a:noFill/>
            <a:miter lim="800000"/>
            <a:headEnd/>
            <a:tailEnd/>
          </a:ln>
        </p:spPr>
        <p:txBody>
          <a:bodyPr wrap="square">
            <a:spAutoFit/>
          </a:bodyPr>
          <a:lstStyle/>
          <a:p>
            <a:pPr eaLnBrk="1" hangingPunct="1">
              <a:spcBef>
                <a:spcPct val="50000"/>
              </a:spcBef>
              <a:defRPr/>
            </a:pPr>
            <a:r>
              <a:rPr lang="en-US" b="1" dirty="0">
                <a:effectLst>
                  <a:outerShdw blurRad="38100" dist="38100" dir="2700000" algn="tl">
                    <a:srgbClr val="000000">
                      <a:alpha val="43137"/>
                    </a:srgbClr>
                  </a:outerShdw>
                </a:effectLst>
                <a:latin typeface="Microsoft Sans Serif" pitchFamily="34" charset="0"/>
                <a:cs typeface="Microsoft Sans Serif" pitchFamily="34" charset="0"/>
              </a:rPr>
              <a:t>HAZARD IDENTIFICATION</a:t>
            </a:r>
          </a:p>
        </p:txBody>
      </p:sp>
      <p:sp>
        <p:nvSpPr>
          <p:cNvPr id="10" name="Rectangle 9"/>
          <p:cNvSpPr/>
          <p:nvPr/>
        </p:nvSpPr>
        <p:spPr>
          <a:xfrm>
            <a:off x="7739082" y="3263815"/>
            <a:ext cx="1119228" cy="1107996"/>
          </a:xfrm>
          <a:prstGeom prst="rect">
            <a:avLst/>
          </a:prstGeom>
        </p:spPr>
        <p:txBody>
          <a:bodyPr wrap="square">
            <a:spAutoFit/>
          </a:bodyPr>
          <a:lstStyle/>
          <a:p>
            <a:pPr>
              <a:defRPr/>
            </a:pPr>
            <a:r>
              <a:rPr lang="en-US" sz="6600" b="1" dirty="0">
                <a:solidFill>
                  <a:schemeClr val="bg1">
                    <a:lumMod val="75000"/>
                  </a:schemeClr>
                </a:solidFill>
                <a:effectLst>
                  <a:outerShdw blurRad="38100" dist="38100" dir="2700000" algn="tl">
                    <a:srgbClr val="000000">
                      <a:alpha val="43137"/>
                    </a:srgbClr>
                  </a:outerShdw>
                </a:effectLst>
                <a:latin typeface="Monotype Corsiva" pitchFamily="66" charset="0"/>
              </a:rPr>
              <a:t>&amp;</a:t>
            </a:r>
          </a:p>
        </p:txBody>
      </p:sp>
      <p:sp>
        <p:nvSpPr>
          <p:cNvPr id="52230" name="Rectangle 7"/>
          <p:cNvSpPr>
            <a:spLocks noChangeArrowheads="1"/>
          </p:cNvSpPr>
          <p:nvPr/>
        </p:nvSpPr>
        <p:spPr bwMode="auto">
          <a:xfrm>
            <a:off x="4238620" y="3514555"/>
            <a:ext cx="5786478" cy="1200329"/>
          </a:xfrm>
          <a:prstGeom prst="rect">
            <a:avLst/>
          </a:prstGeom>
          <a:noFill/>
          <a:ln w="9525">
            <a:noFill/>
            <a:miter lim="800000"/>
            <a:headEnd/>
            <a:tailEnd/>
          </a:ln>
        </p:spPr>
        <p:txBody>
          <a:bodyPr wrap="square">
            <a:spAutoFit/>
          </a:bodyPr>
          <a:lstStyle/>
          <a:p>
            <a:pPr>
              <a:defRPr/>
            </a:pPr>
            <a:r>
              <a:rPr lang="en-US" sz="3600" dirty="0">
                <a:solidFill>
                  <a:srgbClr val="008000"/>
                </a:solidFill>
                <a:effectLst>
                  <a:outerShdw blurRad="38100" dist="38100" dir="2700000" algn="tl">
                    <a:srgbClr val="000000">
                      <a:alpha val="43137"/>
                    </a:srgbClr>
                  </a:outerShdw>
                </a:effectLst>
                <a:latin typeface="Berlin Sans FB Demi" pitchFamily="34" charset="0"/>
              </a:rPr>
              <a:t>RISK ASSESSMENT</a:t>
            </a:r>
          </a:p>
          <a:p>
            <a:pPr>
              <a:defRPr/>
            </a:pPr>
            <a:r>
              <a:rPr lang="en-US" sz="3600" dirty="0">
                <a:solidFill>
                  <a:srgbClr val="FF0000"/>
                </a:solidFill>
                <a:effectLst>
                  <a:outerShdw blurRad="38100" dist="38100" dir="2700000" algn="tl">
                    <a:srgbClr val="000000">
                      <a:alpha val="43137"/>
                    </a:srgbClr>
                  </a:outerShdw>
                </a:effectLst>
                <a:latin typeface="Berlin Sans FB Demi" pitchFamily="34" charset="0"/>
              </a:rPr>
              <a:t>DETERMINING CONTROL</a:t>
            </a:r>
          </a:p>
        </p:txBody>
      </p:sp>
      <p:pic>
        <p:nvPicPr>
          <p:cNvPr id="29" name="Picture 5" descr="D:\H_Miscelleneous\File dari shared doc\lo1.png"/>
          <p:cNvPicPr>
            <a:picLocks noChangeAspect="1" noChangeArrowheads="1"/>
          </p:cNvPicPr>
          <p:nvPr/>
        </p:nvPicPr>
        <p:blipFill>
          <a:blip r:embed="rId4" cstate="print"/>
          <a:srcRect/>
          <a:stretch>
            <a:fillRect/>
          </a:stretch>
        </p:blipFill>
        <p:spPr bwMode="auto">
          <a:xfrm>
            <a:off x="7524768" y="357166"/>
            <a:ext cx="1958975" cy="647700"/>
          </a:xfrm>
          <a:prstGeom prst="rect">
            <a:avLst/>
          </a:prstGeom>
          <a:noFill/>
          <a:ln w="9525">
            <a:noFill/>
            <a:miter lim="800000"/>
            <a:headEnd/>
            <a:tailEnd/>
          </a:ln>
        </p:spPr>
      </p:pic>
      <p:grpSp>
        <p:nvGrpSpPr>
          <p:cNvPr id="32" name="Group 16"/>
          <p:cNvGrpSpPr>
            <a:grpSpLocks/>
          </p:cNvGrpSpPr>
          <p:nvPr/>
        </p:nvGrpSpPr>
        <p:grpSpPr bwMode="auto">
          <a:xfrm>
            <a:off x="0" y="4978400"/>
            <a:ext cx="9906000" cy="1879600"/>
            <a:chOff x="0" y="4986022"/>
            <a:chExt cx="9906000" cy="1880075"/>
          </a:xfrm>
        </p:grpSpPr>
        <p:pic>
          <p:nvPicPr>
            <p:cNvPr id="33" name="Picture 5"/>
            <p:cNvPicPr>
              <a:picLocks noChangeAspect="1" noChangeArrowheads="1"/>
            </p:cNvPicPr>
            <p:nvPr/>
          </p:nvPicPr>
          <p:blipFill>
            <a:blip r:embed="rId5" cstate="print"/>
            <a:srcRect l="18236" r="22857"/>
            <a:stretch>
              <a:fillRect/>
            </a:stretch>
          </p:blipFill>
          <p:spPr bwMode="auto">
            <a:xfrm>
              <a:off x="3351213" y="4986022"/>
              <a:ext cx="164623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34" name="Picture 10" descr="http://i.dailymail.co.uk/i/pix/2009/01/26/article-1128584-03316638000005DC-731_468x478.jpg"/>
            <p:cNvPicPr>
              <a:picLocks noChangeAspect="1" noChangeArrowheads="1"/>
            </p:cNvPicPr>
            <p:nvPr/>
          </p:nvPicPr>
          <p:blipFill>
            <a:blip r:embed="rId6" cstate="print"/>
            <a:srcRect r="6505"/>
            <a:stretch>
              <a:fillRect/>
            </a:stretch>
          </p:blipFill>
          <p:spPr bwMode="auto">
            <a:xfrm>
              <a:off x="5072063" y="4986022"/>
              <a:ext cx="156368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35" name="Picture 12" descr="http://all-funny.info/wp-content/uploads/2011/05/safety4.jpg?0a7f4b"/>
            <p:cNvPicPr>
              <a:picLocks noChangeAspect="1" noChangeArrowheads="1"/>
            </p:cNvPicPr>
            <p:nvPr/>
          </p:nvPicPr>
          <p:blipFill>
            <a:blip r:embed="rId7" cstate="print"/>
            <a:srcRect/>
            <a:stretch>
              <a:fillRect/>
            </a:stretch>
          </p:blipFill>
          <p:spPr bwMode="auto">
            <a:xfrm>
              <a:off x="6697663" y="4986022"/>
              <a:ext cx="156368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36" name="Picture 14" descr="Safety at work"/>
            <p:cNvPicPr>
              <a:picLocks noChangeAspect="1" noChangeArrowheads="1"/>
            </p:cNvPicPr>
            <p:nvPr/>
          </p:nvPicPr>
          <p:blipFill>
            <a:blip r:embed="rId8" cstate="print"/>
            <a:srcRect l="16745"/>
            <a:stretch>
              <a:fillRect/>
            </a:stretch>
          </p:blipFill>
          <p:spPr bwMode="auto">
            <a:xfrm>
              <a:off x="8320088" y="4986022"/>
              <a:ext cx="1585912"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37" name="Picture 16" descr="Health and Safety Pictures"/>
            <p:cNvPicPr>
              <a:picLocks noChangeAspect="1" noChangeArrowheads="1"/>
            </p:cNvPicPr>
            <p:nvPr/>
          </p:nvPicPr>
          <p:blipFill>
            <a:blip r:embed="rId9" cstate="print"/>
            <a:srcRect/>
            <a:stretch>
              <a:fillRect/>
            </a:stretch>
          </p:blipFill>
          <p:spPr bwMode="auto">
            <a:xfrm>
              <a:off x="0" y="4993962"/>
              <a:ext cx="1520825" cy="187213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38" name="Picture 20" descr="http://3.bp.blogspot.com/-LVZPDru7548/TgZMh-Ec0kI/AAAAAAAAAlk/lPbx1bgmasg/s1600/484773a1c8840health_20and_20safety008.jpg"/>
            <p:cNvPicPr>
              <a:picLocks noChangeAspect="1" noChangeArrowheads="1"/>
            </p:cNvPicPr>
            <p:nvPr/>
          </p:nvPicPr>
          <p:blipFill>
            <a:blip r:embed="rId10" cstate="print"/>
            <a:srcRect/>
            <a:stretch>
              <a:fillRect/>
            </a:stretch>
          </p:blipFill>
          <p:spPr bwMode="auto">
            <a:xfrm>
              <a:off x="1595438" y="4986022"/>
              <a:ext cx="1679575"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grpSp>
      <p:grpSp>
        <p:nvGrpSpPr>
          <p:cNvPr id="39" name="Group 15"/>
          <p:cNvGrpSpPr>
            <a:grpSpLocks/>
          </p:cNvGrpSpPr>
          <p:nvPr/>
        </p:nvGrpSpPr>
        <p:grpSpPr bwMode="auto">
          <a:xfrm>
            <a:off x="0" y="4978400"/>
            <a:ext cx="9906000" cy="1879600"/>
            <a:chOff x="0" y="4986022"/>
            <a:chExt cx="9906000" cy="1880075"/>
          </a:xfrm>
        </p:grpSpPr>
        <p:pic>
          <p:nvPicPr>
            <p:cNvPr id="40" name="Picture 5"/>
            <p:cNvPicPr>
              <a:picLocks noChangeAspect="1" noChangeArrowheads="1"/>
            </p:cNvPicPr>
            <p:nvPr/>
          </p:nvPicPr>
          <p:blipFill>
            <a:blip r:embed="rId5" cstate="print"/>
            <a:srcRect l="18236" r="22857"/>
            <a:stretch>
              <a:fillRect/>
            </a:stretch>
          </p:blipFill>
          <p:spPr bwMode="auto">
            <a:xfrm>
              <a:off x="3351213" y="4986022"/>
              <a:ext cx="164623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1" name="Picture 10" descr="http://i.dailymail.co.uk/i/pix/2009/01/26/article-1128584-03316638000005DC-731_468x478.jpg"/>
            <p:cNvPicPr>
              <a:picLocks noChangeAspect="1" noChangeArrowheads="1"/>
            </p:cNvPicPr>
            <p:nvPr/>
          </p:nvPicPr>
          <p:blipFill>
            <a:blip r:embed="rId6" cstate="print"/>
            <a:srcRect r="6505"/>
            <a:stretch>
              <a:fillRect/>
            </a:stretch>
          </p:blipFill>
          <p:spPr bwMode="auto">
            <a:xfrm>
              <a:off x="5072063" y="4986022"/>
              <a:ext cx="156368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2" name="Picture 12" descr="http://all-funny.info/wp-content/uploads/2011/05/safety4.jpg?0a7f4b"/>
            <p:cNvPicPr>
              <a:picLocks noChangeAspect="1" noChangeArrowheads="1"/>
            </p:cNvPicPr>
            <p:nvPr/>
          </p:nvPicPr>
          <p:blipFill>
            <a:blip r:embed="rId7" cstate="print"/>
            <a:srcRect/>
            <a:stretch>
              <a:fillRect/>
            </a:stretch>
          </p:blipFill>
          <p:spPr bwMode="auto">
            <a:xfrm>
              <a:off x="6697663" y="4986022"/>
              <a:ext cx="1563687"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3" name="Picture 14" descr="Safety at work"/>
            <p:cNvPicPr>
              <a:picLocks noChangeAspect="1" noChangeArrowheads="1"/>
            </p:cNvPicPr>
            <p:nvPr/>
          </p:nvPicPr>
          <p:blipFill>
            <a:blip r:embed="rId8" cstate="print"/>
            <a:srcRect l="16745"/>
            <a:stretch>
              <a:fillRect/>
            </a:stretch>
          </p:blipFill>
          <p:spPr bwMode="auto">
            <a:xfrm>
              <a:off x="8320088" y="4986022"/>
              <a:ext cx="1585912"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4" name="Picture 16" descr="Health and Safety Pictures"/>
            <p:cNvPicPr>
              <a:picLocks noChangeAspect="1" noChangeArrowheads="1"/>
            </p:cNvPicPr>
            <p:nvPr/>
          </p:nvPicPr>
          <p:blipFill>
            <a:blip r:embed="rId9" cstate="print"/>
            <a:srcRect/>
            <a:stretch>
              <a:fillRect/>
            </a:stretch>
          </p:blipFill>
          <p:spPr bwMode="auto">
            <a:xfrm>
              <a:off x="0" y="4993962"/>
              <a:ext cx="1520825" cy="187213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5" name="Picture 20" descr="http://3.bp.blogspot.com/-LVZPDru7548/TgZMh-Ec0kI/AAAAAAAAAlk/lPbx1bgmasg/s1600/484773a1c8840health_20and_20safety008.jpg"/>
            <p:cNvPicPr>
              <a:picLocks noChangeAspect="1" noChangeArrowheads="1"/>
            </p:cNvPicPr>
            <p:nvPr/>
          </p:nvPicPr>
          <p:blipFill>
            <a:blip r:embed="rId10" cstate="print"/>
            <a:srcRect/>
            <a:stretch>
              <a:fillRect/>
            </a:stretch>
          </p:blipFill>
          <p:spPr bwMode="auto">
            <a:xfrm>
              <a:off x="1595438" y="4986022"/>
              <a:ext cx="1679575" cy="1872136"/>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grpSp>
      <p:sp>
        <p:nvSpPr>
          <p:cNvPr id="4" name="Slide Number Placeholder 3"/>
          <p:cNvSpPr>
            <a:spLocks noGrp="1"/>
          </p:cNvSpPr>
          <p:nvPr>
            <p:ph type="sldNum" sz="quarter" idx="12"/>
          </p:nvPr>
        </p:nvSpPr>
        <p:spPr/>
        <p:txBody>
          <a:bodyPr/>
          <a:lstStyle/>
          <a:p>
            <a:fld id="{AF2541DC-305F-4949-A632-DD930B0BE76F}" type="slidenum">
              <a:rPr lang="en-US" smtClean="0"/>
              <a:pPr/>
              <a:t>1</a:t>
            </a:fld>
            <a:endParaRPr lang="en-US"/>
          </a:p>
        </p:txBody>
      </p:sp>
      <p:sp>
        <p:nvSpPr>
          <p:cNvPr id="3" name="Footer Placeholder 2">
            <a:extLst>
              <a:ext uri="{FF2B5EF4-FFF2-40B4-BE49-F238E27FC236}">
                <a16:creationId xmlns:a16="http://schemas.microsoft.com/office/drawing/2014/main" id="{85932338-A33A-4866-BAC3-9C732DAC0EB4}"/>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0" fill="hold"/>
                                        <p:tgtEl>
                                          <p:spTgt spid="39"/>
                                        </p:tgtEl>
                                        <p:attrNameLst>
                                          <p:attrName>ppt_x</p:attrName>
                                        </p:attrNameLst>
                                      </p:cBhvr>
                                      <p:tavLst>
                                        <p:tav tm="0">
                                          <p:val>
                                            <p:strVal val="0-#ppt_w/2"/>
                                          </p:val>
                                        </p:tav>
                                        <p:tav tm="100000">
                                          <p:val>
                                            <p:strVal val="#ppt_x"/>
                                          </p:val>
                                        </p:tav>
                                      </p:tavLst>
                                    </p:anim>
                                    <p:anim calcmode="lin" valueType="num">
                                      <p:cBhvr additive="base">
                                        <p:cTn id="8" dur="50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32"/>
                                        </p:tgtEl>
                                        <p:attrNameLst>
                                          <p:attrName>ppt_x</p:attrName>
                                        </p:attrNameLst>
                                      </p:cBhvr>
                                      <p:tavLst>
                                        <p:tav tm="0">
                                          <p:val>
                                            <p:strVal val="ppt_x"/>
                                          </p:val>
                                        </p:tav>
                                        <p:tav tm="100000">
                                          <p:val>
                                            <p:strVal val="1+ppt_w/2"/>
                                          </p:val>
                                        </p:tav>
                                      </p:tavLst>
                                    </p:anim>
                                    <p:anim calcmode="lin" valueType="num">
                                      <p:cBhvr additive="base">
                                        <p:cTn id="12" dur="5000"/>
                                        <p:tgtEl>
                                          <p:spTgt spid="32"/>
                                        </p:tgtEl>
                                        <p:attrNameLst>
                                          <p:attrName>ppt_y</p:attrName>
                                        </p:attrNameLst>
                                      </p:cBhvr>
                                      <p:tavLst>
                                        <p:tav tm="0">
                                          <p:val>
                                            <p:strVal val="ppt_y"/>
                                          </p:val>
                                        </p:tav>
                                        <p:tav tm="100000">
                                          <p:val>
                                            <p:strVal val="ppt_y"/>
                                          </p:val>
                                        </p:tav>
                                      </p:tavLst>
                                    </p:anim>
                                    <p:set>
                                      <p:cBhvr>
                                        <p:cTn id="13" dur="1" fill="hold">
                                          <p:stCondLst>
                                            <p:cond delay="4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a:xfrm>
            <a:off x="7810520" y="6286500"/>
            <a:ext cx="3136900" cy="457200"/>
          </a:xfrm>
        </p:spPr>
        <p:txBody>
          <a:bodyPr/>
          <a:lstStyle/>
          <a:p>
            <a:fld id="{B7937C2B-8818-494A-ABD2-D5DA1DA23EDA}" type="slidenum">
              <a:rPr lang="en-US"/>
              <a:pPr/>
              <a:t>10</a:t>
            </a:fld>
            <a:endParaRPr lang="en-US" dirty="0"/>
          </a:p>
        </p:txBody>
      </p:sp>
      <p:grpSp>
        <p:nvGrpSpPr>
          <p:cNvPr id="32" name="Group 31"/>
          <p:cNvGrpSpPr/>
          <p:nvPr/>
        </p:nvGrpSpPr>
        <p:grpSpPr>
          <a:xfrm>
            <a:off x="0" y="2472411"/>
            <a:ext cx="9906000" cy="4429132"/>
            <a:chOff x="0" y="2428868"/>
            <a:chExt cx="9906000" cy="4429132"/>
          </a:xfrm>
        </p:grpSpPr>
        <p:sp>
          <p:nvSpPr>
            <p:cNvPr id="529413" name="Rectangle 5"/>
            <p:cNvSpPr>
              <a:spLocks noChangeArrowheads="1"/>
            </p:cNvSpPr>
            <p:nvPr/>
          </p:nvSpPr>
          <p:spPr bwMode="auto">
            <a:xfrm>
              <a:off x="0" y="6033117"/>
              <a:ext cx="9906000" cy="824883"/>
            </a:xfrm>
            <a:prstGeom prst="rect">
              <a:avLst/>
            </a:prstGeom>
            <a:solidFill>
              <a:schemeClr val="accent2"/>
            </a:solidFill>
            <a:ln w="38100">
              <a:noFill/>
              <a:miter lim="800000"/>
              <a:headEnd/>
              <a:tailEnd/>
            </a:ln>
          </p:spPr>
          <p:txBody>
            <a:bodyPr anchor="ctr" anchorCtr="1"/>
            <a:lstStyle/>
            <a:p>
              <a:pPr algn="ctr"/>
              <a:r>
                <a:rPr lang="en-US" sz="1600" b="1" dirty="0">
                  <a:latin typeface="Rockwell" pitchFamily="18" charset="0"/>
                </a:rPr>
                <a:t>Managing Internal Skill</a:t>
              </a:r>
            </a:p>
          </p:txBody>
        </p:sp>
        <p:sp>
          <p:nvSpPr>
            <p:cNvPr id="529414" name="Rectangle 6"/>
            <p:cNvSpPr>
              <a:spLocks noChangeArrowheads="1"/>
            </p:cNvSpPr>
            <p:nvPr/>
          </p:nvSpPr>
          <p:spPr bwMode="auto">
            <a:xfrm>
              <a:off x="1857485" y="3587214"/>
              <a:ext cx="1487932" cy="456318"/>
            </a:xfrm>
            <a:prstGeom prst="rect">
              <a:avLst/>
            </a:prstGeom>
            <a:solidFill>
              <a:srgbClr val="FFFF00"/>
            </a:solidFill>
            <a:ln w="38100">
              <a:solidFill>
                <a:srgbClr val="000000"/>
              </a:solidFill>
              <a:miter lim="800000"/>
              <a:headEnd/>
              <a:tailEnd/>
            </a:ln>
          </p:spPr>
          <p:txBody>
            <a:bodyPr anchor="ctr" anchorCtr="1"/>
            <a:lstStyle/>
            <a:p>
              <a:pPr algn="ctr"/>
              <a:r>
                <a:rPr lang="en-US" sz="1200" b="1"/>
                <a:t>Intellectual Skill</a:t>
              </a:r>
            </a:p>
          </p:txBody>
        </p:sp>
        <p:sp>
          <p:nvSpPr>
            <p:cNvPr id="529415" name="Rectangle 7"/>
            <p:cNvSpPr>
              <a:spLocks noChangeArrowheads="1"/>
            </p:cNvSpPr>
            <p:nvPr/>
          </p:nvSpPr>
          <p:spPr bwMode="auto">
            <a:xfrm>
              <a:off x="3875211" y="3604764"/>
              <a:ext cx="1487932" cy="456318"/>
            </a:xfrm>
            <a:prstGeom prst="rect">
              <a:avLst/>
            </a:prstGeom>
            <a:solidFill>
              <a:srgbClr val="FFFF00"/>
            </a:solidFill>
            <a:ln w="38100">
              <a:solidFill>
                <a:srgbClr val="000000"/>
              </a:solidFill>
              <a:miter lim="800000"/>
              <a:headEnd/>
              <a:tailEnd/>
            </a:ln>
          </p:spPr>
          <p:txBody>
            <a:bodyPr anchor="ctr" anchorCtr="1"/>
            <a:lstStyle/>
            <a:p>
              <a:pPr algn="ctr"/>
              <a:r>
                <a:rPr lang="en-US" sz="1200" b="1"/>
                <a:t>Emotional Skill</a:t>
              </a:r>
            </a:p>
          </p:txBody>
        </p:sp>
        <p:sp>
          <p:nvSpPr>
            <p:cNvPr id="529416" name="Rectangle 8"/>
            <p:cNvSpPr>
              <a:spLocks noChangeArrowheads="1"/>
            </p:cNvSpPr>
            <p:nvPr/>
          </p:nvSpPr>
          <p:spPr bwMode="auto">
            <a:xfrm>
              <a:off x="5915481" y="3622315"/>
              <a:ext cx="1487932" cy="456318"/>
            </a:xfrm>
            <a:prstGeom prst="rect">
              <a:avLst/>
            </a:prstGeom>
            <a:solidFill>
              <a:srgbClr val="FFFF00"/>
            </a:solidFill>
            <a:ln w="38100">
              <a:solidFill>
                <a:srgbClr val="000000"/>
              </a:solidFill>
              <a:miter lim="800000"/>
              <a:headEnd/>
              <a:tailEnd/>
            </a:ln>
          </p:spPr>
          <p:txBody>
            <a:bodyPr anchor="ctr" anchorCtr="1"/>
            <a:lstStyle/>
            <a:p>
              <a:pPr algn="ctr"/>
              <a:r>
                <a:rPr lang="en-US" sz="1200" b="1"/>
                <a:t>Spiritual Skill</a:t>
              </a:r>
            </a:p>
          </p:txBody>
        </p:sp>
        <p:sp>
          <p:nvSpPr>
            <p:cNvPr id="529417" name="Rectangle 9"/>
            <p:cNvSpPr>
              <a:spLocks noChangeArrowheads="1"/>
            </p:cNvSpPr>
            <p:nvPr/>
          </p:nvSpPr>
          <p:spPr bwMode="auto">
            <a:xfrm>
              <a:off x="177926" y="4605154"/>
              <a:ext cx="1487932" cy="754680"/>
            </a:xfrm>
            <a:prstGeom prst="rect">
              <a:avLst/>
            </a:prstGeom>
            <a:solidFill>
              <a:srgbClr val="666699"/>
            </a:solidFill>
            <a:ln w="38100">
              <a:solidFill>
                <a:srgbClr val="FF0000"/>
              </a:solidFill>
              <a:miter lim="800000"/>
              <a:headEnd/>
              <a:tailEnd/>
            </a:ln>
          </p:spPr>
          <p:txBody>
            <a:bodyPr anchor="ctr" anchorCtr="1"/>
            <a:lstStyle/>
            <a:p>
              <a:pPr algn="ctr"/>
              <a:r>
                <a:rPr lang="en-US" sz="1200" b="1" dirty="0">
                  <a:solidFill>
                    <a:schemeClr val="bg1"/>
                  </a:solidFill>
                </a:rPr>
                <a:t>External Factor Influence</a:t>
              </a:r>
            </a:p>
          </p:txBody>
        </p:sp>
        <p:sp>
          <p:nvSpPr>
            <p:cNvPr id="529418" name="Rectangle 10"/>
            <p:cNvSpPr>
              <a:spLocks noChangeArrowheads="1"/>
            </p:cNvSpPr>
            <p:nvPr/>
          </p:nvSpPr>
          <p:spPr bwMode="auto">
            <a:xfrm>
              <a:off x="166654" y="2428868"/>
              <a:ext cx="1487932" cy="702028"/>
            </a:xfrm>
            <a:prstGeom prst="rect">
              <a:avLst/>
            </a:prstGeom>
            <a:solidFill>
              <a:srgbClr val="666699"/>
            </a:solidFill>
            <a:ln w="12700">
              <a:solidFill>
                <a:srgbClr val="FF0000"/>
              </a:solidFill>
              <a:miter lim="800000"/>
              <a:headEnd/>
              <a:tailEnd/>
            </a:ln>
          </p:spPr>
          <p:txBody>
            <a:bodyPr anchor="ctr" anchorCtr="1"/>
            <a:lstStyle/>
            <a:p>
              <a:pPr algn="ctr"/>
              <a:r>
                <a:rPr lang="en-US" sz="1200" b="1" dirty="0">
                  <a:solidFill>
                    <a:schemeClr val="bg1"/>
                  </a:solidFill>
                </a:rPr>
                <a:t>Internal Factor Influence</a:t>
              </a:r>
            </a:p>
          </p:txBody>
        </p:sp>
        <p:sp>
          <p:nvSpPr>
            <p:cNvPr id="529419" name="Rectangle 11"/>
            <p:cNvSpPr>
              <a:spLocks noChangeArrowheads="1"/>
            </p:cNvSpPr>
            <p:nvPr/>
          </p:nvSpPr>
          <p:spPr bwMode="auto">
            <a:xfrm>
              <a:off x="3875211" y="4692907"/>
              <a:ext cx="1487932" cy="754680"/>
            </a:xfrm>
            <a:prstGeom prst="rect">
              <a:avLst/>
            </a:prstGeom>
            <a:solidFill>
              <a:srgbClr val="FFFF99"/>
            </a:solidFill>
            <a:ln w="38100">
              <a:solidFill>
                <a:srgbClr val="FF0000"/>
              </a:solidFill>
              <a:miter lim="800000"/>
              <a:headEnd/>
              <a:tailEnd/>
            </a:ln>
          </p:spPr>
          <p:txBody>
            <a:bodyPr anchor="ctr" anchorCtr="1"/>
            <a:lstStyle/>
            <a:p>
              <a:pPr algn="ctr"/>
              <a:r>
                <a:rPr lang="en-US" sz="1200" b="1"/>
                <a:t>Safety Ethic/ Safety Attitude</a:t>
              </a:r>
            </a:p>
          </p:txBody>
        </p:sp>
        <p:sp>
          <p:nvSpPr>
            <p:cNvPr id="529420" name="Rectangle 12"/>
            <p:cNvSpPr>
              <a:spLocks noChangeArrowheads="1"/>
            </p:cNvSpPr>
            <p:nvPr/>
          </p:nvSpPr>
          <p:spPr bwMode="auto">
            <a:xfrm>
              <a:off x="1868758" y="4780661"/>
              <a:ext cx="1487932" cy="456318"/>
            </a:xfrm>
            <a:prstGeom prst="rect">
              <a:avLst/>
            </a:prstGeom>
            <a:solidFill>
              <a:srgbClr val="FFFF99"/>
            </a:solidFill>
            <a:ln w="38100">
              <a:solidFill>
                <a:srgbClr val="FF0000"/>
              </a:solidFill>
              <a:miter lim="800000"/>
              <a:headEnd/>
              <a:tailEnd/>
            </a:ln>
          </p:spPr>
          <p:txBody>
            <a:bodyPr anchor="ctr" anchorCtr="1"/>
            <a:lstStyle/>
            <a:p>
              <a:pPr algn="ctr"/>
              <a:r>
                <a:rPr lang="en-US" sz="1200" b="1" dirty="0"/>
                <a:t>Safety Knowledge</a:t>
              </a:r>
            </a:p>
          </p:txBody>
        </p:sp>
        <p:sp>
          <p:nvSpPr>
            <p:cNvPr id="529421" name="Rectangle 13"/>
            <p:cNvSpPr>
              <a:spLocks noChangeArrowheads="1"/>
            </p:cNvSpPr>
            <p:nvPr/>
          </p:nvSpPr>
          <p:spPr bwMode="auto">
            <a:xfrm>
              <a:off x="1868758" y="2569274"/>
              <a:ext cx="1487932" cy="456318"/>
            </a:xfrm>
            <a:prstGeom prst="rect">
              <a:avLst/>
            </a:prstGeom>
            <a:solidFill>
              <a:srgbClr val="FFCC99"/>
            </a:solidFill>
            <a:ln w="38100">
              <a:solidFill>
                <a:srgbClr val="FF0000"/>
              </a:solidFill>
              <a:miter lim="800000"/>
              <a:headEnd/>
              <a:tailEnd/>
            </a:ln>
          </p:spPr>
          <p:txBody>
            <a:bodyPr anchor="ctr" anchorCtr="1"/>
            <a:lstStyle/>
            <a:p>
              <a:pPr algn="ctr"/>
              <a:r>
                <a:rPr lang="en-US" sz="1200" b="1"/>
                <a:t>Safety Instinct</a:t>
              </a:r>
            </a:p>
          </p:txBody>
        </p:sp>
        <p:sp>
          <p:nvSpPr>
            <p:cNvPr id="529422" name="Rectangle 14"/>
            <p:cNvSpPr>
              <a:spLocks noChangeArrowheads="1"/>
            </p:cNvSpPr>
            <p:nvPr/>
          </p:nvSpPr>
          <p:spPr bwMode="auto">
            <a:xfrm>
              <a:off x="3875211" y="2586824"/>
              <a:ext cx="1487932" cy="456318"/>
            </a:xfrm>
            <a:prstGeom prst="rect">
              <a:avLst/>
            </a:prstGeom>
            <a:solidFill>
              <a:srgbClr val="FFCC99"/>
            </a:solidFill>
            <a:ln w="38100">
              <a:solidFill>
                <a:srgbClr val="FF0000"/>
              </a:solidFill>
              <a:miter lim="800000"/>
              <a:headEnd/>
              <a:tailEnd/>
            </a:ln>
          </p:spPr>
          <p:txBody>
            <a:bodyPr anchor="ctr" anchorCtr="1"/>
            <a:lstStyle/>
            <a:p>
              <a:pPr algn="ctr"/>
              <a:r>
                <a:rPr lang="en-US" sz="1200" b="1"/>
                <a:t>Safety Character</a:t>
              </a:r>
            </a:p>
          </p:txBody>
        </p:sp>
        <p:sp>
          <p:nvSpPr>
            <p:cNvPr id="529423" name="Rectangle 15"/>
            <p:cNvSpPr>
              <a:spLocks noChangeArrowheads="1"/>
            </p:cNvSpPr>
            <p:nvPr/>
          </p:nvSpPr>
          <p:spPr bwMode="auto">
            <a:xfrm>
              <a:off x="5938025" y="2586824"/>
              <a:ext cx="1487932" cy="456318"/>
            </a:xfrm>
            <a:prstGeom prst="rect">
              <a:avLst/>
            </a:prstGeom>
            <a:solidFill>
              <a:srgbClr val="FFCC99"/>
            </a:solidFill>
            <a:ln w="38100">
              <a:solidFill>
                <a:srgbClr val="FF0000"/>
              </a:solidFill>
              <a:miter lim="800000"/>
              <a:headEnd/>
              <a:tailEnd/>
            </a:ln>
          </p:spPr>
          <p:txBody>
            <a:bodyPr anchor="ctr" anchorCtr="1"/>
            <a:lstStyle/>
            <a:p>
              <a:pPr algn="ctr"/>
              <a:r>
                <a:rPr lang="en-US" sz="1200" b="1" dirty="0"/>
                <a:t>Vertical Safety Goal</a:t>
              </a:r>
            </a:p>
          </p:txBody>
        </p:sp>
        <p:sp>
          <p:nvSpPr>
            <p:cNvPr id="529424" name="Rectangle 16"/>
            <p:cNvSpPr>
              <a:spLocks noChangeArrowheads="1"/>
            </p:cNvSpPr>
            <p:nvPr/>
          </p:nvSpPr>
          <p:spPr bwMode="auto">
            <a:xfrm>
              <a:off x="5949297" y="4763110"/>
              <a:ext cx="1487932" cy="614274"/>
            </a:xfrm>
            <a:prstGeom prst="rect">
              <a:avLst/>
            </a:prstGeom>
            <a:solidFill>
              <a:srgbClr val="FFFF99"/>
            </a:solidFill>
            <a:ln w="38100">
              <a:solidFill>
                <a:srgbClr val="FF0000"/>
              </a:solidFill>
              <a:miter lim="800000"/>
              <a:headEnd/>
              <a:tailEnd/>
            </a:ln>
          </p:spPr>
          <p:txBody>
            <a:bodyPr anchor="ctr" anchorCtr="1"/>
            <a:lstStyle/>
            <a:p>
              <a:pPr algn="ctr"/>
              <a:r>
                <a:rPr lang="en-US" sz="1200" b="1"/>
                <a:t>Horizontal Safety Goal</a:t>
              </a:r>
            </a:p>
          </p:txBody>
        </p:sp>
        <p:sp>
          <p:nvSpPr>
            <p:cNvPr id="529425" name="Line 17"/>
            <p:cNvSpPr>
              <a:spLocks noChangeShapeType="1"/>
            </p:cNvSpPr>
            <p:nvPr/>
          </p:nvSpPr>
          <p:spPr bwMode="auto">
            <a:xfrm>
              <a:off x="2511274" y="3025592"/>
              <a:ext cx="597427" cy="579173"/>
            </a:xfrm>
            <a:prstGeom prst="line">
              <a:avLst/>
            </a:prstGeom>
            <a:noFill/>
            <a:ln w="38100">
              <a:solidFill>
                <a:srgbClr val="000000"/>
              </a:solidFill>
              <a:round/>
              <a:headEnd/>
              <a:tailEnd type="triangle" w="med" len="med"/>
            </a:ln>
          </p:spPr>
          <p:txBody>
            <a:bodyPr anchor="ctr" anchorCtr="1"/>
            <a:lstStyle/>
            <a:p>
              <a:endParaRPr lang="en-US"/>
            </a:p>
          </p:txBody>
        </p:sp>
        <p:sp>
          <p:nvSpPr>
            <p:cNvPr id="529426" name="Line 18"/>
            <p:cNvSpPr>
              <a:spLocks noChangeShapeType="1"/>
            </p:cNvSpPr>
            <p:nvPr/>
          </p:nvSpPr>
          <p:spPr bwMode="auto">
            <a:xfrm flipV="1">
              <a:off x="2511274" y="4043532"/>
              <a:ext cx="597427" cy="737129"/>
            </a:xfrm>
            <a:prstGeom prst="line">
              <a:avLst/>
            </a:prstGeom>
            <a:noFill/>
            <a:ln w="38100">
              <a:solidFill>
                <a:srgbClr val="000000"/>
              </a:solidFill>
              <a:round/>
              <a:headEnd/>
              <a:tailEnd type="triangle" w="med" len="med"/>
            </a:ln>
          </p:spPr>
          <p:txBody>
            <a:bodyPr anchor="ctr" anchorCtr="1"/>
            <a:lstStyle/>
            <a:p>
              <a:endParaRPr lang="en-US"/>
            </a:p>
          </p:txBody>
        </p:sp>
        <p:sp>
          <p:nvSpPr>
            <p:cNvPr id="529427" name="Line 19"/>
            <p:cNvSpPr>
              <a:spLocks noChangeShapeType="1"/>
            </p:cNvSpPr>
            <p:nvPr/>
          </p:nvSpPr>
          <p:spPr bwMode="auto">
            <a:xfrm>
              <a:off x="4371188" y="3060693"/>
              <a:ext cx="721421" cy="544071"/>
            </a:xfrm>
            <a:prstGeom prst="line">
              <a:avLst/>
            </a:prstGeom>
            <a:noFill/>
            <a:ln w="38100">
              <a:solidFill>
                <a:srgbClr val="000000"/>
              </a:solidFill>
              <a:round/>
              <a:headEnd/>
              <a:tailEnd type="triangle" w="med" len="med"/>
            </a:ln>
          </p:spPr>
          <p:txBody>
            <a:bodyPr anchor="ctr" anchorCtr="1"/>
            <a:lstStyle/>
            <a:p>
              <a:endParaRPr lang="en-US"/>
            </a:p>
          </p:txBody>
        </p:sp>
        <p:sp>
          <p:nvSpPr>
            <p:cNvPr id="529428" name="Line 20"/>
            <p:cNvSpPr>
              <a:spLocks noChangeShapeType="1"/>
            </p:cNvSpPr>
            <p:nvPr/>
          </p:nvSpPr>
          <p:spPr bwMode="auto">
            <a:xfrm flipV="1">
              <a:off x="4337371" y="4061082"/>
              <a:ext cx="766510" cy="614274"/>
            </a:xfrm>
            <a:prstGeom prst="line">
              <a:avLst/>
            </a:prstGeom>
            <a:noFill/>
            <a:ln w="38100">
              <a:solidFill>
                <a:srgbClr val="000000"/>
              </a:solidFill>
              <a:round/>
              <a:headEnd/>
              <a:tailEnd type="triangle" w="med" len="med"/>
            </a:ln>
          </p:spPr>
          <p:txBody>
            <a:bodyPr anchor="ctr" anchorCtr="1"/>
            <a:lstStyle/>
            <a:p>
              <a:endParaRPr lang="en-US"/>
            </a:p>
          </p:txBody>
        </p:sp>
        <p:sp>
          <p:nvSpPr>
            <p:cNvPr id="529429" name="Line 21"/>
            <p:cNvSpPr>
              <a:spLocks noChangeShapeType="1"/>
            </p:cNvSpPr>
            <p:nvPr/>
          </p:nvSpPr>
          <p:spPr bwMode="auto">
            <a:xfrm>
              <a:off x="6355097" y="3043142"/>
              <a:ext cx="811599" cy="596724"/>
            </a:xfrm>
            <a:prstGeom prst="line">
              <a:avLst/>
            </a:prstGeom>
            <a:noFill/>
            <a:ln w="38100">
              <a:solidFill>
                <a:srgbClr val="000000"/>
              </a:solidFill>
              <a:round/>
              <a:headEnd/>
              <a:tailEnd type="triangle" w="med" len="med"/>
            </a:ln>
          </p:spPr>
          <p:txBody>
            <a:bodyPr anchor="ctr" anchorCtr="1"/>
            <a:lstStyle/>
            <a:p>
              <a:endParaRPr lang="en-US"/>
            </a:p>
          </p:txBody>
        </p:sp>
        <p:sp>
          <p:nvSpPr>
            <p:cNvPr id="529430" name="Line 22"/>
            <p:cNvSpPr>
              <a:spLocks noChangeShapeType="1"/>
            </p:cNvSpPr>
            <p:nvPr/>
          </p:nvSpPr>
          <p:spPr bwMode="auto">
            <a:xfrm flipV="1">
              <a:off x="6355097" y="4096184"/>
              <a:ext cx="789055" cy="649376"/>
            </a:xfrm>
            <a:prstGeom prst="line">
              <a:avLst/>
            </a:prstGeom>
            <a:noFill/>
            <a:ln w="38100">
              <a:solidFill>
                <a:srgbClr val="000000"/>
              </a:solidFill>
              <a:round/>
              <a:headEnd/>
              <a:tailEnd type="triangle" w="med" len="med"/>
            </a:ln>
          </p:spPr>
          <p:txBody>
            <a:bodyPr anchor="ctr" anchorCtr="1"/>
            <a:lstStyle/>
            <a:p>
              <a:endParaRPr lang="en-US"/>
            </a:p>
          </p:txBody>
        </p:sp>
        <p:sp>
          <p:nvSpPr>
            <p:cNvPr id="529431" name="Line 23"/>
            <p:cNvSpPr>
              <a:spLocks noChangeShapeType="1"/>
            </p:cNvSpPr>
            <p:nvPr/>
          </p:nvSpPr>
          <p:spPr bwMode="auto">
            <a:xfrm>
              <a:off x="3345417" y="3815373"/>
              <a:ext cx="529794" cy="0"/>
            </a:xfrm>
            <a:prstGeom prst="line">
              <a:avLst/>
            </a:prstGeom>
            <a:noFill/>
            <a:ln w="38100">
              <a:solidFill>
                <a:srgbClr val="000000"/>
              </a:solidFill>
              <a:round/>
              <a:headEnd/>
              <a:tailEnd type="triangle" w="med" len="med"/>
            </a:ln>
          </p:spPr>
          <p:txBody>
            <a:bodyPr anchor="ctr" anchorCtr="1"/>
            <a:lstStyle/>
            <a:p>
              <a:endParaRPr lang="en-US"/>
            </a:p>
          </p:txBody>
        </p:sp>
        <p:sp>
          <p:nvSpPr>
            <p:cNvPr id="529432" name="Line 24"/>
            <p:cNvSpPr>
              <a:spLocks noChangeShapeType="1"/>
            </p:cNvSpPr>
            <p:nvPr/>
          </p:nvSpPr>
          <p:spPr bwMode="auto">
            <a:xfrm>
              <a:off x="5374415" y="3815373"/>
              <a:ext cx="552338" cy="0"/>
            </a:xfrm>
            <a:prstGeom prst="line">
              <a:avLst/>
            </a:prstGeom>
            <a:noFill/>
            <a:ln w="38100">
              <a:solidFill>
                <a:srgbClr val="000000"/>
              </a:solidFill>
              <a:round/>
              <a:headEnd/>
              <a:tailEnd type="triangle" w="med" len="med"/>
            </a:ln>
          </p:spPr>
          <p:txBody>
            <a:bodyPr anchor="ctr" anchorCtr="1"/>
            <a:lstStyle/>
            <a:p>
              <a:endParaRPr lang="en-US"/>
            </a:p>
          </p:txBody>
        </p:sp>
        <p:sp>
          <p:nvSpPr>
            <p:cNvPr id="529433" name="AutoShape 25"/>
            <p:cNvSpPr>
              <a:spLocks noChangeArrowheads="1"/>
            </p:cNvSpPr>
            <p:nvPr/>
          </p:nvSpPr>
          <p:spPr bwMode="auto">
            <a:xfrm>
              <a:off x="7538679" y="3464359"/>
              <a:ext cx="541066" cy="7546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38100">
              <a:solidFill>
                <a:srgbClr val="000000"/>
              </a:solidFill>
              <a:miter lim="800000"/>
              <a:headEnd/>
              <a:tailEnd/>
            </a:ln>
          </p:spPr>
          <p:txBody>
            <a:bodyPr anchor="ctr" anchorCtr="1"/>
            <a:lstStyle/>
            <a:p>
              <a:endParaRPr lang="en-US"/>
            </a:p>
          </p:txBody>
        </p:sp>
        <p:sp>
          <p:nvSpPr>
            <p:cNvPr id="529434" name="Oval 26"/>
            <p:cNvSpPr>
              <a:spLocks noChangeArrowheads="1"/>
            </p:cNvSpPr>
            <p:nvPr/>
          </p:nvSpPr>
          <p:spPr bwMode="auto">
            <a:xfrm>
              <a:off x="8181195" y="3218649"/>
              <a:ext cx="1544293" cy="1210998"/>
            </a:xfrm>
            <a:prstGeom prst="ellipse">
              <a:avLst/>
            </a:prstGeom>
            <a:solidFill>
              <a:srgbClr val="333399"/>
            </a:solidFill>
            <a:ln w="38100">
              <a:solidFill>
                <a:srgbClr val="FF0000"/>
              </a:solidFill>
              <a:round/>
              <a:headEnd/>
              <a:tailEnd/>
            </a:ln>
          </p:spPr>
          <p:txBody>
            <a:bodyPr anchor="ctr" anchorCtr="1"/>
            <a:lstStyle/>
            <a:p>
              <a:pPr algn="ctr"/>
              <a:r>
                <a:rPr lang="en-US" sz="1400" b="1">
                  <a:solidFill>
                    <a:schemeClr val="bg1"/>
                  </a:solidFill>
                </a:rPr>
                <a:t>Positive Safety Behavior</a:t>
              </a:r>
            </a:p>
          </p:txBody>
        </p:sp>
      </p:grpSp>
      <p:sp>
        <p:nvSpPr>
          <p:cNvPr id="529435" name="Rectangle 27"/>
          <p:cNvSpPr>
            <a:spLocks noChangeArrowheads="1"/>
          </p:cNvSpPr>
          <p:nvPr/>
        </p:nvSpPr>
        <p:spPr bwMode="auto">
          <a:xfrm>
            <a:off x="0" y="0"/>
            <a:ext cx="9906000" cy="2071678"/>
          </a:xfrm>
          <a:prstGeom prst="rect">
            <a:avLst/>
          </a:prstGeom>
          <a:solidFill>
            <a:schemeClr val="accent1">
              <a:lumMod val="75000"/>
            </a:schemeClr>
          </a:solidFill>
          <a:ln w="9525">
            <a:solidFill>
              <a:schemeClr val="tx1"/>
            </a:solidFill>
            <a:miter lim="800000"/>
            <a:headEnd/>
            <a:tailEnd/>
          </a:ln>
          <a:effectLst/>
        </p:spPr>
        <p:txBody>
          <a:bodyPr wrap="none" anchor="ctr"/>
          <a:lstStyle/>
          <a:p>
            <a:r>
              <a:rPr lang="en-US" sz="2400" b="1" i="1" dirty="0">
                <a:solidFill>
                  <a:schemeClr val="bg1"/>
                </a:solidFill>
                <a:latin typeface="Rockwell" pitchFamily="18" charset="0"/>
              </a:rPr>
              <a:t>	</a:t>
            </a:r>
            <a:r>
              <a:rPr lang="en-US" sz="3200" b="1" i="1" dirty="0" err="1">
                <a:solidFill>
                  <a:schemeClr val="bg1"/>
                </a:solidFill>
                <a:latin typeface="Rockwell" pitchFamily="18" charset="0"/>
              </a:rPr>
              <a:t>Dasar-Dasar</a:t>
            </a:r>
            <a:r>
              <a:rPr lang="en-US" sz="3200" b="1" i="1" dirty="0">
                <a:solidFill>
                  <a:schemeClr val="bg1"/>
                </a:solidFill>
                <a:latin typeface="Rockwell" pitchFamily="18" charset="0"/>
              </a:rPr>
              <a:t> </a:t>
            </a:r>
          </a:p>
          <a:p>
            <a:r>
              <a:rPr lang="en-US" sz="3200" b="1" i="1" dirty="0">
                <a:solidFill>
                  <a:schemeClr val="bg1"/>
                </a:solidFill>
                <a:latin typeface="Rockwell" pitchFamily="18" charset="0"/>
              </a:rPr>
              <a:t>	</a:t>
            </a:r>
            <a:r>
              <a:rPr lang="en-US" sz="3200" b="1" i="1" dirty="0" err="1">
                <a:solidFill>
                  <a:schemeClr val="bg1"/>
                </a:solidFill>
                <a:latin typeface="Rockwell" pitchFamily="18" charset="0"/>
              </a:rPr>
              <a:t>Keselamatan</a:t>
            </a:r>
            <a:r>
              <a:rPr lang="en-US" sz="3200" b="1" i="1" dirty="0">
                <a:solidFill>
                  <a:schemeClr val="bg1"/>
                </a:solidFill>
                <a:latin typeface="Rockwell" pitchFamily="18" charset="0"/>
              </a:rPr>
              <a:t> &amp; </a:t>
            </a:r>
            <a:r>
              <a:rPr lang="en-US" sz="3200" b="1" i="1" dirty="0" err="1">
                <a:solidFill>
                  <a:schemeClr val="bg1"/>
                </a:solidFill>
                <a:latin typeface="Rockwell" pitchFamily="18" charset="0"/>
              </a:rPr>
              <a:t>Kesehatan</a:t>
            </a:r>
            <a:r>
              <a:rPr lang="en-US" sz="3200" b="1" i="1" dirty="0">
                <a:solidFill>
                  <a:schemeClr val="bg1"/>
                </a:solidFill>
                <a:latin typeface="Rockwell" pitchFamily="18" charset="0"/>
              </a:rPr>
              <a:t> </a:t>
            </a:r>
            <a:r>
              <a:rPr lang="en-US" sz="3200" b="1" i="1" dirty="0" err="1">
                <a:solidFill>
                  <a:schemeClr val="bg1"/>
                </a:solidFill>
                <a:latin typeface="Rockwell" pitchFamily="18" charset="0"/>
              </a:rPr>
              <a:t>Kerja</a:t>
            </a:r>
            <a:endParaRPr lang="en-US" sz="3200" b="1" i="1" dirty="0">
              <a:solidFill>
                <a:schemeClr val="bg1"/>
              </a:solidFill>
              <a:latin typeface="Rockwell" pitchFamily="18" charset="0"/>
            </a:endParaRPr>
          </a:p>
        </p:txBody>
      </p:sp>
      <p:sp>
        <p:nvSpPr>
          <p:cNvPr id="529436" name="Text Box 28"/>
          <p:cNvSpPr txBox="1">
            <a:spLocks noChangeArrowheads="1"/>
          </p:cNvSpPr>
          <p:nvPr/>
        </p:nvSpPr>
        <p:spPr bwMode="auto">
          <a:xfrm>
            <a:off x="6381760" y="71414"/>
            <a:ext cx="3384550" cy="630942"/>
          </a:xfrm>
          <a:prstGeom prst="rect">
            <a:avLst/>
          </a:prstGeom>
          <a:noFill/>
          <a:ln w="9525">
            <a:noFill/>
            <a:miter lim="800000"/>
            <a:headEnd/>
            <a:tailEnd/>
          </a:ln>
          <a:effectLst/>
        </p:spPr>
        <p:txBody>
          <a:bodyPr>
            <a:spAutoFit/>
          </a:bodyPr>
          <a:lstStyle/>
          <a:p>
            <a:pPr algn="r">
              <a:spcBef>
                <a:spcPct val="50000"/>
              </a:spcBef>
            </a:pPr>
            <a:r>
              <a:rPr lang="en-US" sz="1400" i="1" dirty="0">
                <a:solidFill>
                  <a:srgbClr val="FFFF00"/>
                </a:solidFill>
                <a:latin typeface="+mn-lt"/>
              </a:rPr>
              <a:t>Losses Prevention</a:t>
            </a:r>
          </a:p>
          <a:p>
            <a:pPr algn="r">
              <a:spcBef>
                <a:spcPct val="50000"/>
              </a:spcBef>
            </a:pPr>
            <a:r>
              <a:rPr lang="en-US" sz="1400" i="1" dirty="0">
                <a:solidFill>
                  <a:srgbClr val="FFFF00"/>
                </a:solidFill>
                <a:latin typeface="+mn-lt"/>
              </a:rPr>
              <a:t>Safety Skill Building</a:t>
            </a:r>
          </a:p>
        </p:txBody>
      </p:sp>
      <p:sp>
        <p:nvSpPr>
          <p:cNvPr id="2" name="Footer Placeholder 1">
            <a:extLst>
              <a:ext uri="{FF2B5EF4-FFF2-40B4-BE49-F238E27FC236}">
                <a16:creationId xmlns:a16="http://schemas.microsoft.com/office/drawing/2014/main" id="{7820876A-7782-4234-9725-CD3186F59791}"/>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a:xfrm>
            <a:off x="7888330" y="6286500"/>
            <a:ext cx="3136900" cy="457200"/>
          </a:xfrm>
        </p:spPr>
        <p:txBody>
          <a:bodyPr/>
          <a:lstStyle/>
          <a:p>
            <a:fld id="{0CCADD4F-682F-4496-B673-7DA406793CC3}" type="slidenum">
              <a:rPr lang="en-US"/>
              <a:pPr/>
              <a:t>11</a:t>
            </a:fld>
            <a:endParaRPr lang="en-US" dirty="0"/>
          </a:p>
        </p:txBody>
      </p:sp>
      <p:grpSp>
        <p:nvGrpSpPr>
          <p:cNvPr id="2" name="Group 4"/>
          <p:cNvGrpSpPr>
            <a:grpSpLocks/>
          </p:cNvGrpSpPr>
          <p:nvPr/>
        </p:nvGrpSpPr>
        <p:grpSpPr bwMode="auto">
          <a:xfrm>
            <a:off x="90521" y="2268549"/>
            <a:ext cx="9577387" cy="2874963"/>
            <a:chOff x="83" y="426"/>
            <a:chExt cx="831" cy="130"/>
          </a:xfrm>
        </p:grpSpPr>
        <p:sp>
          <p:nvSpPr>
            <p:cNvPr id="528389" name="Oval 5"/>
            <p:cNvSpPr>
              <a:spLocks noChangeArrowheads="1"/>
            </p:cNvSpPr>
            <p:nvPr/>
          </p:nvSpPr>
          <p:spPr bwMode="auto">
            <a:xfrm>
              <a:off x="83" y="448"/>
              <a:ext cx="137" cy="69"/>
            </a:xfrm>
            <a:prstGeom prst="ellipse">
              <a:avLst/>
            </a:prstGeom>
            <a:solidFill>
              <a:srgbClr val="92D050"/>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400" b="1">
                  <a:solidFill>
                    <a:schemeClr val="tx1"/>
                  </a:solidFill>
                </a:rPr>
                <a:t>Positive Safety Behavior</a:t>
              </a:r>
            </a:p>
          </p:txBody>
        </p:sp>
        <p:sp>
          <p:nvSpPr>
            <p:cNvPr id="528390" name="Oval 6"/>
            <p:cNvSpPr>
              <a:spLocks noChangeArrowheads="1"/>
            </p:cNvSpPr>
            <p:nvPr/>
          </p:nvSpPr>
          <p:spPr bwMode="auto">
            <a:xfrm>
              <a:off x="388" y="447"/>
              <a:ext cx="137" cy="69"/>
            </a:xfrm>
            <a:prstGeom prst="ellipse">
              <a:avLst/>
            </a:prstGeom>
            <a:solidFill>
              <a:schemeClr val="accent4">
                <a:lumMod val="60000"/>
                <a:lumOff val="40000"/>
              </a:schemeClr>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400" b="1"/>
                <a:t>Excellent Safety Behavior</a:t>
              </a:r>
            </a:p>
          </p:txBody>
        </p:sp>
        <p:sp>
          <p:nvSpPr>
            <p:cNvPr id="528391" name="AutoShape 7"/>
            <p:cNvSpPr>
              <a:spLocks noChangeArrowheads="1"/>
            </p:cNvSpPr>
            <p:nvPr/>
          </p:nvSpPr>
          <p:spPr bwMode="auto">
            <a:xfrm>
              <a:off x="230" y="448"/>
              <a:ext cx="141" cy="6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000"/>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400" b="1"/>
                <a:t>Positive Energy</a:t>
              </a:r>
            </a:p>
          </p:txBody>
        </p:sp>
        <p:sp>
          <p:nvSpPr>
            <p:cNvPr id="528392" name="AutoShape 8"/>
            <p:cNvSpPr>
              <a:spLocks noChangeArrowheads="1"/>
            </p:cNvSpPr>
            <p:nvPr/>
          </p:nvSpPr>
          <p:spPr bwMode="auto">
            <a:xfrm>
              <a:off x="598" y="426"/>
              <a:ext cx="152" cy="50"/>
            </a:xfrm>
            <a:prstGeom prst="flowChartPreparation">
              <a:avLst/>
            </a:prstGeom>
            <a:solidFill>
              <a:schemeClr val="accent2">
                <a:lumMod val="40000"/>
                <a:lumOff val="60000"/>
              </a:schemeClr>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600" b="1"/>
                <a:t>Safe Act</a:t>
              </a:r>
            </a:p>
          </p:txBody>
        </p:sp>
        <p:sp>
          <p:nvSpPr>
            <p:cNvPr id="528393" name="AutoShape 9"/>
            <p:cNvSpPr>
              <a:spLocks noChangeArrowheads="1"/>
            </p:cNvSpPr>
            <p:nvPr/>
          </p:nvSpPr>
          <p:spPr bwMode="auto">
            <a:xfrm>
              <a:off x="585" y="504"/>
              <a:ext cx="165" cy="52"/>
            </a:xfrm>
            <a:prstGeom prst="flowChartPreparation">
              <a:avLst/>
            </a:prstGeom>
            <a:solidFill>
              <a:schemeClr val="tx2">
                <a:lumMod val="40000"/>
                <a:lumOff val="60000"/>
              </a:schemeClr>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400" b="1" dirty="0"/>
                <a:t>Safe Condition</a:t>
              </a:r>
            </a:p>
          </p:txBody>
        </p:sp>
        <p:sp>
          <p:nvSpPr>
            <p:cNvPr id="528394" name="AutoShape 10"/>
            <p:cNvSpPr>
              <a:spLocks noChangeArrowheads="1"/>
            </p:cNvSpPr>
            <p:nvPr/>
          </p:nvSpPr>
          <p:spPr bwMode="auto">
            <a:xfrm rot="-337054">
              <a:off x="524" y="433"/>
              <a:ext cx="62" cy="4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000"/>
            </a:solidFill>
            <a:ln>
              <a:headEnd/>
              <a:tailEnd/>
            </a:ln>
          </p:spPr>
          <p:style>
            <a:lnRef idx="2">
              <a:schemeClr val="dk1"/>
            </a:lnRef>
            <a:fillRef idx="1">
              <a:schemeClr val="lt1"/>
            </a:fillRef>
            <a:effectRef idx="0">
              <a:schemeClr val="dk1"/>
            </a:effectRef>
            <a:fontRef idx="minor">
              <a:schemeClr val="dk1"/>
            </a:fontRef>
          </p:style>
          <p:txBody>
            <a:bodyPr anchorCtr="1"/>
            <a:lstStyle/>
            <a:p>
              <a:endParaRPr lang="en-US"/>
            </a:p>
          </p:txBody>
        </p:sp>
        <p:sp>
          <p:nvSpPr>
            <p:cNvPr id="528395" name="AutoShape 11"/>
            <p:cNvSpPr>
              <a:spLocks noChangeArrowheads="1"/>
            </p:cNvSpPr>
            <p:nvPr/>
          </p:nvSpPr>
          <p:spPr bwMode="auto">
            <a:xfrm rot="1234599">
              <a:off x="523" y="489"/>
              <a:ext cx="63" cy="4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000"/>
            </a:solidFill>
            <a:ln>
              <a:headEnd/>
              <a:tailEnd/>
            </a:ln>
          </p:spPr>
          <p:style>
            <a:lnRef idx="2">
              <a:schemeClr val="dk1"/>
            </a:lnRef>
            <a:fillRef idx="1">
              <a:schemeClr val="lt1"/>
            </a:fillRef>
            <a:effectRef idx="0">
              <a:schemeClr val="dk1"/>
            </a:effectRef>
            <a:fontRef idx="minor">
              <a:schemeClr val="dk1"/>
            </a:fontRef>
          </p:style>
          <p:txBody>
            <a:bodyPr anchorCtr="1"/>
            <a:lstStyle/>
            <a:p>
              <a:endParaRPr lang="en-US"/>
            </a:p>
          </p:txBody>
        </p:sp>
        <p:sp>
          <p:nvSpPr>
            <p:cNvPr id="528396" name="AutoShape 12"/>
            <p:cNvSpPr>
              <a:spLocks noChangeArrowheads="1"/>
            </p:cNvSpPr>
            <p:nvPr/>
          </p:nvSpPr>
          <p:spPr bwMode="auto">
            <a:xfrm>
              <a:off x="752" y="444"/>
              <a:ext cx="162" cy="90"/>
            </a:xfrm>
            <a:prstGeom prst="flowChartAlternateProcess">
              <a:avLst/>
            </a:prstGeom>
            <a:solidFill>
              <a:srgbClr val="FFFF99"/>
            </a:solidFill>
            <a:ln>
              <a:headEnd/>
              <a:tailEnd/>
            </a:ln>
          </p:spPr>
          <p:style>
            <a:lnRef idx="2">
              <a:schemeClr val="dk1"/>
            </a:lnRef>
            <a:fillRef idx="1">
              <a:schemeClr val="lt1"/>
            </a:fillRef>
            <a:effectRef idx="0">
              <a:schemeClr val="dk1"/>
            </a:effectRef>
            <a:fontRef idx="minor">
              <a:schemeClr val="dk1"/>
            </a:fontRef>
          </p:style>
          <p:txBody>
            <a:bodyPr anchor="ctr" anchorCtr="1"/>
            <a:lstStyle/>
            <a:p>
              <a:pPr algn="ctr"/>
              <a:r>
                <a:rPr lang="en-US" sz="1200" b="1" dirty="0"/>
                <a:t>No Losses</a:t>
              </a:r>
            </a:p>
            <a:p>
              <a:pPr algn="ctr"/>
              <a:endParaRPr lang="en-US" sz="1200" b="1" dirty="0"/>
            </a:p>
            <a:p>
              <a:pPr algn="ctr"/>
              <a:r>
                <a:rPr lang="en-US" sz="1200" b="1" dirty="0"/>
                <a:t>No Human Injury</a:t>
              </a:r>
            </a:p>
            <a:p>
              <a:pPr algn="ctr"/>
              <a:r>
                <a:rPr lang="en-US" sz="1200" b="1" dirty="0"/>
                <a:t>No Property Damage</a:t>
              </a:r>
            </a:p>
          </p:txBody>
        </p:sp>
        <p:sp>
          <p:nvSpPr>
            <p:cNvPr id="528397" name="AutoShape 13"/>
            <p:cNvSpPr>
              <a:spLocks noChangeArrowheads="1"/>
            </p:cNvSpPr>
            <p:nvPr/>
          </p:nvSpPr>
          <p:spPr bwMode="auto">
            <a:xfrm>
              <a:off x="658" y="482"/>
              <a:ext cx="26" cy="19"/>
            </a:xfrm>
            <a:prstGeom prst="upDownArrow">
              <a:avLst>
                <a:gd name="adj1" fmla="val 50000"/>
                <a:gd name="adj2" fmla="val 51670"/>
              </a:avLst>
            </a:prstGeom>
            <a:solidFill>
              <a:srgbClr val="FFC000"/>
            </a:solidFill>
            <a:ln>
              <a:headEnd/>
              <a:tailEnd/>
            </a:ln>
          </p:spPr>
          <p:style>
            <a:lnRef idx="2">
              <a:schemeClr val="dk1"/>
            </a:lnRef>
            <a:fillRef idx="1">
              <a:schemeClr val="lt1"/>
            </a:fillRef>
            <a:effectRef idx="0">
              <a:schemeClr val="dk1"/>
            </a:effectRef>
            <a:fontRef idx="minor">
              <a:schemeClr val="dk1"/>
            </a:fontRef>
          </p:style>
          <p:txBody>
            <a:bodyPr anchorCtr="1"/>
            <a:lstStyle/>
            <a:p>
              <a:endParaRPr lang="en-US"/>
            </a:p>
          </p:txBody>
        </p:sp>
      </p:grpSp>
      <p:grpSp>
        <p:nvGrpSpPr>
          <p:cNvPr id="3" name="Group 19"/>
          <p:cNvGrpSpPr>
            <a:grpSpLocks/>
          </p:cNvGrpSpPr>
          <p:nvPr/>
        </p:nvGrpSpPr>
        <p:grpSpPr bwMode="auto">
          <a:xfrm>
            <a:off x="0" y="5384108"/>
            <a:ext cx="9906000" cy="1473894"/>
            <a:chOff x="0" y="3793"/>
            <a:chExt cx="6240" cy="566"/>
          </a:xfrm>
        </p:grpSpPr>
        <p:pic>
          <p:nvPicPr>
            <p:cNvPr id="528404" name="Picture 20" descr="untitled4"/>
            <p:cNvPicPr>
              <a:picLocks noChangeAspect="1" noChangeArrowheads="1"/>
            </p:cNvPicPr>
            <p:nvPr/>
          </p:nvPicPr>
          <p:blipFill>
            <a:blip r:embed="rId3" cstate="print"/>
            <a:srcRect/>
            <a:stretch>
              <a:fillRect/>
            </a:stretch>
          </p:blipFill>
          <p:spPr bwMode="auto">
            <a:xfrm>
              <a:off x="5524" y="3793"/>
              <a:ext cx="716" cy="511"/>
            </a:xfrm>
            <a:prstGeom prst="rect">
              <a:avLst/>
            </a:prstGeom>
            <a:noFill/>
          </p:spPr>
        </p:pic>
        <p:pic>
          <p:nvPicPr>
            <p:cNvPr id="528405" name="Picture 21" descr="215332"/>
            <p:cNvPicPr>
              <a:picLocks noChangeAspect="1" noChangeArrowheads="1"/>
            </p:cNvPicPr>
            <p:nvPr/>
          </p:nvPicPr>
          <p:blipFill>
            <a:blip r:embed="rId4" cstate="print"/>
            <a:srcRect/>
            <a:stretch>
              <a:fillRect/>
            </a:stretch>
          </p:blipFill>
          <p:spPr bwMode="auto">
            <a:xfrm>
              <a:off x="0" y="3794"/>
              <a:ext cx="807" cy="537"/>
            </a:xfrm>
            <a:prstGeom prst="rect">
              <a:avLst/>
            </a:prstGeom>
            <a:noFill/>
          </p:spPr>
        </p:pic>
        <p:pic>
          <p:nvPicPr>
            <p:cNvPr id="528406" name="Picture 22" descr="481363"/>
            <p:cNvPicPr>
              <a:picLocks noChangeAspect="1" noChangeArrowheads="1"/>
            </p:cNvPicPr>
            <p:nvPr/>
          </p:nvPicPr>
          <p:blipFill>
            <a:blip r:embed="rId5" cstate="print"/>
            <a:srcRect/>
            <a:stretch>
              <a:fillRect/>
            </a:stretch>
          </p:blipFill>
          <p:spPr bwMode="auto">
            <a:xfrm>
              <a:off x="4844" y="3793"/>
              <a:ext cx="805" cy="527"/>
            </a:xfrm>
            <a:prstGeom prst="rect">
              <a:avLst/>
            </a:prstGeom>
            <a:noFill/>
          </p:spPr>
        </p:pic>
        <p:pic>
          <p:nvPicPr>
            <p:cNvPr id="528407" name="Picture 23" descr="488258"/>
            <p:cNvPicPr>
              <a:picLocks noChangeAspect="1" noChangeArrowheads="1"/>
            </p:cNvPicPr>
            <p:nvPr/>
          </p:nvPicPr>
          <p:blipFill>
            <a:blip r:embed="rId6" cstate="print"/>
            <a:srcRect/>
            <a:stretch>
              <a:fillRect/>
            </a:stretch>
          </p:blipFill>
          <p:spPr bwMode="auto">
            <a:xfrm>
              <a:off x="4020" y="3793"/>
              <a:ext cx="855" cy="511"/>
            </a:xfrm>
            <a:prstGeom prst="rect">
              <a:avLst/>
            </a:prstGeom>
            <a:noFill/>
          </p:spPr>
        </p:pic>
        <p:pic>
          <p:nvPicPr>
            <p:cNvPr id="528408" name="Picture 24" descr="10026161"/>
            <p:cNvPicPr>
              <a:picLocks noChangeAspect="1" noChangeArrowheads="1"/>
            </p:cNvPicPr>
            <p:nvPr/>
          </p:nvPicPr>
          <p:blipFill>
            <a:blip r:embed="rId7" cstate="print"/>
            <a:srcRect/>
            <a:stretch>
              <a:fillRect/>
            </a:stretch>
          </p:blipFill>
          <p:spPr bwMode="auto">
            <a:xfrm>
              <a:off x="3256" y="3793"/>
              <a:ext cx="809" cy="499"/>
            </a:xfrm>
            <a:prstGeom prst="rect">
              <a:avLst/>
            </a:prstGeom>
            <a:noFill/>
          </p:spPr>
        </p:pic>
        <p:pic>
          <p:nvPicPr>
            <p:cNvPr id="528409" name="Picture 25" descr="10043562"/>
            <p:cNvPicPr>
              <a:picLocks noChangeAspect="1" noChangeArrowheads="1"/>
            </p:cNvPicPr>
            <p:nvPr/>
          </p:nvPicPr>
          <p:blipFill>
            <a:blip r:embed="rId8" cstate="print"/>
            <a:srcRect/>
            <a:stretch>
              <a:fillRect/>
            </a:stretch>
          </p:blipFill>
          <p:spPr bwMode="auto">
            <a:xfrm>
              <a:off x="2530" y="3793"/>
              <a:ext cx="726" cy="527"/>
            </a:xfrm>
            <a:prstGeom prst="rect">
              <a:avLst/>
            </a:prstGeom>
            <a:noFill/>
          </p:spPr>
        </p:pic>
        <p:pic>
          <p:nvPicPr>
            <p:cNvPr id="528410" name="Picture 26" descr="10155424"/>
            <p:cNvPicPr>
              <a:picLocks noChangeAspect="1" noChangeArrowheads="1"/>
            </p:cNvPicPr>
            <p:nvPr/>
          </p:nvPicPr>
          <p:blipFill>
            <a:blip r:embed="rId9" cstate="print"/>
            <a:srcRect/>
            <a:stretch>
              <a:fillRect/>
            </a:stretch>
          </p:blipFill>
          <p:spPr bwMode="auto">
            <a:xfrm>
              <a:off x="1623" y="3793"/>
              <a:ext cx="872" cy="527"/>
            </a:xfrm>
            <a:prstGeom prst="rect">
              <a:avLst/>
            </a:prstGeom>
            <a:noFill/>
          </p:spPr>
        </p:pic>
        <p:pic>
          <p:nvPicPr>
            <p:cNvPr id="528411" name="Picture 27" descr="10197079"/>
            <p:cNvPicPr>
              <a:picLocks noChangeAspect="1" noChangeArrowheads="1"/>
            </p:cNvPicPr>
            <p:nvPr/>
          </p:nvPicPr>
          <p:blipFill>
            <a:blip r:embed="rId10" cstate="print"/>
            <a:srcRect/>
            <a:stretch>
              <a:fillRect/>
            </a:stretch>
          </p:blipFill>
          <p:spPr bwMode="auto">
            <a:xfrm>
              <a:off x="807" y="3793"/>
              <a:ext cx="816" cy="566"/>
            </a:xfrm>
            <a:prstGeom prst="rect">
              <a:avLst/>
            </a:prstGeom>
            <a:noFill/>
          </p:spPr>
        </p:pic>
        <p:sp>
          <p:nvSpPr>
            <p:cNvPr id="528412" name="Rectangle 28"/>
            <p:cNvSpPr>
              <a:spLocks noChangeArrowheads="1"/>
            </p:cNvSpPr>
            <p:nvPr/>
          </p:nvSpPr>
          <p:spPr bwMode="auto">
            <a:xfrm>
              <a:off x="0" y="4292"/>
              <a:ext cx="6240" cy="63"/>
            </a:xfrm>
            <a:prstGeom prst="rect">
              <a:avLst/>
            </a:prstGeom>
            <a:solidFill>
              <a:schemeClr val="tx1"/>
            </a:solidFill>
            <a:ln w="9525">
              <a:solidFill>
                <a:schemeClr val="tx1"/>
              </a:solidFill>
              <a:miter lim="800000"/>
              <a:headEnd/>
              <a:tailEnd/>
            </a:ln>
            <a:effectLst/>
          </p:spPr>
          <p:txBody>
            <a:bodyPr wrap="none" anchor="ctr"/>
            <a:lstStyle/>
            <a:p>
              <a:endParaRPr lang="en-US"/>
            </a:p>
          </p:txBody>
        </p:sp>
      </p:grpSp>
      <p:sp>
        <p:nvSpPr>
          <p:cNvPr id="27" name="Footer Placeholder 26"/>
          <p:cNvSpPr>
            <a:spLocks noGrp="1"/>
          </p:cNvSpPr>
          <p:nvPr>
            <p:ph type="ftr" sz="quarter" idx="11"/>
          </p:nvPr>
        </p:nvSpPr>
        <p:spPr/>
        <p:txBody>
          <a:bodyPr/>
          <a:lstStyle/>
          <a:p>
            <a:r>
              <a:rPr lang="en-US"/>
              <a:t>HIRADC 2/Rev.0© Copyright, Sentral-Sistem  April 2019</a:t>
            </a:r>
          </a:p>
        </p:txBody>
      </p:sp>
      <p:sp>
        <p:nvSpPr>
          <p:cNvPr id="28" name="Rectangle 27"/>
          <p:cNvSpPr>
            <a:spLocks noChangeArrowheads="1"/>
          </p:cNvSpPr>
          <p:nvPr/>
        </p:nvSpPr>
        <p:spPr bwMode="auto">
          <a:xfrm>
            <a:off x="0" y="0"/>
            <a:ext cx="9906000" cy="2071678"/>
          </a:xfrm>
          <a:prstGeom prst="rect">
            <a:avLst/>
          </a:prstGeom>
          <a:solidFill>
            <a:schemeClr val="accent1">
              <a:lumMod val="75000"/>
            </a:schemeClr>
          </a:solidFill>
          <a:ln w="9525">
            <a:solidFill>
              <a:schemeClr val="tx1"/>
            </a:solidFill>
            <a:miter lim="800000"/>
            <a:headEnd/>
            <a:tailEnd/>
          </a:ln>
          <a:effectLst/>
        </p:spPr>
        <p:txBody>
          <a:bodyPr wrap="none" anchor="ctr"/>
          <a:lstStyle/>
          <a:p>
            <a:r>
              <a:rPr lang="en-US" sz="2400" b="1" i="1" dirty="0">
                <a:solidFill>
                  <a:schemeClr val="bg1"/>
                </a:solidFill>
                <a:latin typeface="Rockwell" pitchFamily="18" charset="0"/>
              </a:rPr>
              <a:t>	</a:t>
            </a:r>
            <a:r>
              <a:rPr lang="en-US" sz="3200" b="1" i="1" dirty="0" err="1">
                <a:solidFill>
                  <a:schemeClr val="bg1"/>
                </a:solidFill>
                <a:latin typeface="Rockwell" pitchFamily="18" charset="0"/>
              </a:rPr>
              <a:t>Dasar-Dasar</a:t>
            </a:r>
            <a:r>
              <a:rPr lang="en-US" sz="3200" b="1" i="1" dirty="0">
                <a:solidFill>
                  <a:schemeClr val="bg1"/>
                </a:solidFill>
                <a:latin typeface="Rockwell" pitchFamily="18" charset="0"/>
              </a:rPr>
              <a:t> </a:t>
            </a:r>
          </a:p>
          <a:p>
            <a:r>
              <a:rPr lang="en-US" sz="3200" b="1" i="1" dirty="0">
                <a:solidFill>
                  <a:schemeClr val="bg1"/>
                </a:solidFill>
                <a:latin typeface="Rockwell" pitchFamily="18" charset="0"/>
              </a:rPr>
              <a:t>	</a:t>
            </a:r>
            <a:r>
              <a:rPr lang="en-US" sz="3200" b="1" i="1" dirty="0" err="1">
                <a:solidFill>
                  <a:schemeClr val="bg1"/>
                </a:solidFill>
                <a:latin typeface="Rockwell" pitchFamily="18" charset="0"/>
              </a:rPr>
              <a:t>Keselamatan</a:t>
            </a:r>
            <a:r>
              <a:rPr lang="en-US" sz="3200" b="1" i="1" dirty="0">
                <a:solidFill>
                  <a:schemeClr val="bg1"/>
                </a:solidFill>
                <a:latin typeface="Rockwell" pitchFamily="18" charset="0"/>
              </a:rPr>
              <a:t> &amp; </a:t>
            </a:r>
            <a:r>
              <a:rPr lang="en-US" sz="3200" b="1" i="1" dirty="0" err="1">
                <a:solidFill>
                  <a:schemeClr val="bg1"/>
                </a:solidFill>
                <a:latin typeface="Rockwell" pitchFamily="18" charset="0"/>
              </a:rPr>
              <a:t>Kesehatan</a:t>
            </a:r>
            <a:r>
              <a:rPr lang="en-US" sz="3200" b="1" i="1" dirty="0">
                <a:solidFill>
                  <a:schemeClr val="bg1"/>
                </a:solidFill>
                <a:latin typeface="Rockwell" pitchFamily="18" charset="0"/>
              </a:rPr>
              <a:t> </a:t>
            </a:r>
            <a:r>
              <a:rPr lang="en-US" sz="3200" b="1" i="1" dirty="0" err="1">
                <a:solidFill>
                  <a:schemeClr val="bg1"/>
                </a:solidFill>
                <a:latin typeface="Rockwell" pitchFamily="18" charset="0"/>
              </a:rPr>
              <a:t>Kerja</a:t>
            </a:r>
            <a:endParaRPr lang="en-US" sz="3200" b="1" i="1" dirty="0">
              <a:solidFill>
                <a:schemeClr val="bg1"/>
              </a:solidFill>
              <a:latin typeface="Rockwell" pitchFamily="18" charset="0"/>
            </a:endParaRPr>
          </a:p>
        </p:txBody>
      </p:sp>
      <p:sp>
        <p:nvSpPr>
          <p:cNvPr id="29" name="Text Box 28"/>
          <p:cNvSpPr txBox="1">
            <a:spLocks noChangeArrowheads="1"/>
          </p:cNvSpPr>
          <p:nvPr/>
        </p:nvSpPr>
        <p:spPr bwMode="auto">
          <a:xfrm>
            <a:off x="6381760" y="71414"/>
            <a:ext cx="3384550" cy="630942"/>
          </a:xfrm>
          <a:prstGeom prst="rect">
            <a:avLst/>
          </a:prstGeom>
          <a:noFill/>
          <a:ln w="9525">
            <a:noFill/>
            <a:miter lim="800000"/>
            <a:headEnd/>
            <a:tailEnd/>
          </a:ln>
          <a:effectLst/>
        </p:spPr>
        <p:txBody>
          <a:bodyPr>
            <a:spAutoFit/>
          </a:bodyPr>
          <a:lstStyle/>
          <a:p>
            <a:pPr algn="r">
              <a:spcBef>
                <a:spcPct val="50000"/>
              </a:spcBef>
            </a:pPr>
            <a:r>
              <a:rPr lang="en-US" sz="1400" i="1" dirty="0">
                <a:solidFill>
                  <a:srgbClr val="FFFF00"/>
                </a:solidFill>
                <a:latin typeface="+mn-lt"/>
              </a:rPr>
              <a:t>Losses Prevention</a:t>
            </a:r>
          </a:p>
          <a:p>
            <a:pPr algn="r">
              <a:spcBef>
                <a:spcPct val="50000"/>
              </a:spcBef>
            </a:pPr>
            <a:r>
              <a:rPr lang="en-US" sz="1400" i="1" dirty="0">
                <a:solidFill>
                  <a:srgbClr val="FFFF00"/>
                </a:solidFill>
                <a:latin typeface="+mn-lt"/>
              </a:rPr>
              <a:t>Safety Skill Building</a:t>
            </a:r>
          </a:p>
        </p:txBody>
      </p:sp>
      <p:grpSp>
        <p:nvGrpSpPr>
          <p:cNvPr id="30" name="Group 19"/>
          <p:cNvGrpSpPr>
            <a:grpSpLocks/>
          </p:cNvGrpSpPr>
          <p:nvPr/>
        </p:nvGrpSpPr>
        <p:grpSpPr bwMode="auto">
          <a:xfrm>
            <a:off x="0" y="5384115"/>
            <a:ext cx="9906000" cy="1473895"/>
            <a:chOff x="0" y="3793"/>
            <a:chExt cx="6240" cy="566"/>
          </a:xfrm>
        </p:grpSpPr>
        <p:pic>
          <p:nvPicPr>
            <p:cNvPr id="31" name="Picture 20" descr="untitled4"/>
            <p:cNvPicPr>
              <a:picLocks noChangeAspect="1" noChangeArrowheads="1"/>
            </p:cNvPicPr>
            <p:nvPr/>
          </p:nvPicPr>
          <p:blipFill>
            <a:blip r:embed="rId3" cstate="print"/>
            <a:srcRect/>
            <a:stretch>
              <a:fillRect/>
            </a:stretch>
          </p:blipFill>
          <p:spPr bwMode="auto">
            <a:xfrm>
              <a:off x="5524" y="3793"/>
              <a:ext cx="716" cy="511"/>
            </a:xfrm>
            <a:prstGeom prst="rect">
              <a:avLst/>
            </a:prstGeom>
            <a:noFill/>
          </p:spPr>
        </p:pic>
        <p:pic>
          <p:nvPicPr>
            <p:cNvPr id="32" name="Picture 21" descr="215332"/>
            <p:cNvPicPr>
              <a:picLocks noChangeAspect="1" noChangeArrowheads="1"/>
            </p:cNvPicPr>
            <p:nvPr/>
          </p:nvPicPr>
          <p:blipFill>
            <a:blip r:embed="rId4" cstate="print"/>
            <a:srcRect/>
            <a:stretch>
              <a:fillRect/>
            </a:stretch>
          </p:blipFill>
          <p:spPr bwMode="auto">
            <a:xfrm>
              <a:off x="0" y="3794"/>
              <a:ext cx="807" cy="523"/>
            </a:xfrm>
            <a:prstGeom prst="rect">
              <a:avLst/>
            </a:prstGeom>
            <a:noFill/>
          </p:spPr>
        </p:pic>
        <p:pic>
          <p:nvPicPr>
            <p:cNvPr id="33" name="Picture 22" descr="481363"/>
            <p:cNvPicPr>
              <a:picLocks noChangeAspect="1" noChangeArrowheads="1"/>
            </p:cNvPicPr>
            <p:nvPr/>
          </p:nvPicPr>
          <p:blipFill>
            <a:blip r:embed="rId5" cstate="print"/>
            <a:srcRect/>
            <a:stretch>
              <a:fillRect/>
            </a:stretch>
          </p:blipFill>
          <p:spPr bwMode="auto">
            <a:xfrm>
              <a:off x="4844" y="3793"/>
              <a:ext cx="805" cy="527"/>
            </a:xfrm>
            <a:prstGeom prst="rect">
              <a:avLst/>
            </a:prstGeom>
            <a:noFill/>
          </p:spPr>
        </p:pic>
        <p:pic>
          <p:nvPicPr>
            <p:cNvPr id="34" name="Picture 23" descr="488258"/>
            <p:cNvPicPr>
              <a:picLocks noChangeAspect="1" noChangeArrowheads="1"/>
            </p:cNvPicPr>
            <p:nvPr/>
          </p:nvPicPr>
          <p:blipFill>
            <a:blip r:embed="rId6" cstate="print"/>
            <a:srcRect/>
            <a:stretch>
              <a:fillRect/>
            </a:stretch>
          </p:blipFill>
          <p:spPr bwMode="auto">
            <a:xfrm>
              <a:off x="4020" y="3793"/>
              <a:ext cx="855" cy="511"/>
            </a:xfrm>
            <a:prstGeom prst="rect">
              <a:avLst/>
            </a:prstGeom>
            <a:noFill/>
          </p:spPr>
        </p:pic>
        <p:pic>
          <p:nvPicPr>
            <p:cNvPr id="35" name="Picture 24" descr="10026161"/>
            <p:cNvPicPr>
              <a:picLocks noChangeAspect="1" noChangeArrowheads="1"/>
            </p:cNvPicPr>
            <p:nvPr/>
          </p:nvPicPr>
          <p:blipFill>
            <a:blip r:embed="rId7" cstate="print"/>
            <a:srcRect/>
            <a:stretch>
              <a:fillRect/>
            </a:stretch>
          </p:blipFill>
          <p:spPr bwMode="auto">
            <a:xfrm>
              <a:off x="3256" y="3793"/>
              <a:ext cx="809" cy="499"/>
            </a:xfrm>
            <a:prstGeom prst="rect">
              <a:avLst/>
            </a:prstGeom>
            <a:noFill/>
          </p:spPr>
        </p:pic>
        <p:pic>
          <p:nvPicPr>
            <p:cNvPr id="36" name="Picture 25" descr="10043562"/>
            <p:cNvPicPr>
              <a:picLocks noChangeAspect="1" noChangeArrowheads="1"/>
            </p:cNvPicPr>
            <p:nvPr/>
          </p:nvPicPr>
          <p:blipFill>
            <a:blip r:embed="rId8" cstate="print"/>
            <a:srcRect/>
            <a:stretch>
              <a:fillRect/>
            </a:stretch>
          </p:blipFill>
          <p:spPr bwMode="auto">
            <a:xfrm>
              <a:off x="2530" y="3793"/>
              <a:ext cx="726" cy="527"/>
            </a:xfrm>
            <a:prstGeom prst="rect">
              <a:avLst/>
            </a:prstGeom>
            <a:noFill/>
          </p:spPr>
        </p:pic>
        <p:pic>
          <p:nvPicPr>
            <p:cNvPr id="37" name="Picture 26" descr="10155424"/>
            <p:cNvPicPr>
              <a:picLocks noChangeAspect="1" noChangeArrowheads="1"/>
            </p:cNvPicPr>
            <p:nvPr/>
          </p:nvPicPr>
          <p:blipFill>
            <a:blip r:embed="rId9" cstate="print"/>
            <a:srcRect/>
            <a:stretch>
              <a:fillRect/>
            </a:stretch>
          </p:blipFill>
          <p:spPr bwMode="auto">
            <a:xfrm>
              <a:off x="1623" y="3793"/>
              <a:ext cx="872" cy="527"/>
            </a:xfrm>
            <a:prstGeom prst="rect">
              <a:avLst/>
            </a:prstGeom>
            <a:noFill/>
          </p:spPr>
        </p:pic>
        <p:pic>
          <p:nvPicPr>
            <p:cNvPr id="38" name="Picture 27" descr="10197079"/>
            <p:cNvPicPr>
              <a:picLocks noChangeAspect="1" noChangeArrowheads="1"/>
            </p:cNvPicPr>
            <p:nvPr/>
          </p:nvPicPr>
          <p:blipFill>
            <a:blip r:embed="rId10" cstate="print"/>
            <a:srcRect/>
            <a:stretch>
              <a:fillRect/>
            </a:stretch>
          </p:blipFill>
          <p:spPr bwMode="auto">
            <a:xfrm>
              <a:off x="807" y="3793"/>
              <a:ext cx="816" cy="566"/>
            </a:xfrm>
            <a:prstGeom prst="rect">
              <a:avLst/>
            </a:prstGeom>
            <a:noFill/>
          </p:spPr>
        </p:pic>
        <p:sp>
          <p:nvSpPr>
            <p:cNvPr id="39" name="Rectangle 28"/>
            <p:cNvSpPr>
              <a:spLocks noChangeArrowheads="1"/>
            </p:cNvSpPr>
            <p:nvPr/>
          </p:nvSpPr>
          <p:spPr bwMode="auto">
            <a:xfrm>
              <a:off x="0" y="4292"/>
              <a:ext cx="6240" cy="63"/>
            </a:xfrm>
            <a:prstGeom prst="rect">
              <a:avLst/>
            </a:prstGeom>
            <a:solidFill>
              <a:schemeClr val="tx1"/>
            </a:solidFill>
            <a:ln w="9525">
              <a:solidFill>
                <a:schemeClr val="tx1"/>
              </a:solidFill>
              <a:miter lim="800000"/>
              <a:headEnd/>
              <a:tailEn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0" fill="hold"/>
                                        <p:tgtEl>
                                          <p:spTgt spid="30"/>
                                        </p:tgtEl>
                                        <p:attrNameLst>
                                          <p:attrName>ppt_x</p:attrName>
                                        </p:attrNameLst>
                                      </p:cBhvr>
                                      <p:tavLst>
                                        <p:tav tm="0">
                                          <p:val>
                                            <p:strVal val="0-#ppt_w/2"/>
                                          </p:val>
                                        </p:tav>
                                        <p:tav tm="100000">
                                          <p:val>
                                            <p:strVal val="#ppt_x"/>
                                          </p:val>
                                        </p:tav>
                                      </p:tavLst>
                                    </p:anim>
                                    <p:anim calcmode="lin" valueType="num">
                                      <p:cBhvr additive="base">
                                        <p:cTn id="8" dur="50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3"/>
                                        </p:tgtEl>
                                        <p:attrNameLst>
                                          <p:attrName>ppt_x</p:attrName>
                                        </p:attrNameLst>
                                      </p:cBhvr>
                                      <p:tavLst>
                                        <p:tav tm="0">
                                          <p:val>
                                            <p:strVal val="ppt_x"/>
                                          </p:val>
                                        </p:tav>
                                        <p:tav tm="100000">
                                          <p:val>
                                            <p:strVal val="1+ppt_w/2"/>
                                          </p:val>
                                        </p:tav>
                                      </p:tavLst>
                                    </p:anim>
                                    <p:anim calcmode="lin" valueType="num">
                                      <p:cBhvr additive="base">
                                        <p:cTn id="12" dur="5000"/>
                                        <p:tgtEl>
                                          <p:spTgt spid="3"/>
                                        </p:tgtEl>
                                        <p:attrNameLst>
                                          <p:attrName>ppt_y</p:attrName>
                                        </p:attrNameLst>
                                      </p:cBhvr>
                                      <p:tavLst>
                                        <p:tav tm="0">
                                          <p:val>
                                            <p:strVal val="ppt_y"/>
                                          </p:val>
                                        </p:tav>
                                        <p:tav tm="100000">
                                          <p:val>
                                            <p:strVal val="ppt_y"/>
                                          </p:val>
                                        </p:tav>
                                      </p:tavLst>
                                    </p:anim>
                                    <p:set>
                                      <p:cBhvr>
                                        <p:cTn id="13" dur="1" fill="hold">
                                          <p:stCondLst>
                                            <p:cond delay="4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D:\H_Miscelleneous\File dari shared doc\images presentation\rsk.png"/>
          <p:cNvPicPr>
            <a:picLocks noChangeAspect="1" noChangeArrowheads="1"/>
          </p:cNvPicPr>
          <p:nvPr/>
        </p:nvPicPr>
        <p:blipFill>
          <a:blip r:embed="rId4" cstate="print"/>
          <a:srcRect/>
          <a:stretch>
            <a:fillRect/>
          </a:stretch>
        </p:blipFill>
        <p:spPr bwMode="auto">
          <a:xfrm>
            <a:off x="0" y="0"/>
            <a:ext cx="6810388" cy="6858000"/>
          </a:xfrm>
          <a:prstGeom prst="rect">
            <a:avLst/>
          </a:prstGeom>
          <a:noFill/>
        </p:spPr>
      </p:pic>
      <p:sp>
        <p:nvSpPr>
          <p:cNvPr id="33" name="Slide Number Placeholder 5"/>
          <p:cNvSpPr>
            <a:spLocks noGrp="1"/>
          </p:cNvSpPr>
          <p:nvPr>
            <p:ph type="sldNum" sz="quarter" idx="12"/>
          </p:nvPr>
        </p:nvSpPr>
        <p:spPr>
          <a:xfrm>
            <a:off x="7674016" y="6286500"/>
            <a:ext cx="3136900" cy="457200"/>
          </a:xfrm>
        </p:spPr>
        <p:txBody>
          <a:bodyPr/>
          <a:lstStyle/>
          <a:p>
            <a:fld id="{4179A89A-CE42-40B8-8E40-8C9E07AEE742}" type="slidenum">
              <a:rPr lang="en-US"/>
              <a:pPr/>
              <a:t>12</a:t>
            </a:fld>
            <a:endParaRPr lang="en-US" dirty="0"/>
          </a:p>
        </p:txBody>
      </p:sp>
      <p:pic>
        <p:nvPicPr>
          <p:cNvPr id="477189" name="Picture 5" descr="10163006"/>
          <p:cNvPicPr>
            <a:picLocks noChangeAspect="1" noChangeArrowheads="1"/>
          </p:cNvPicPr>
          <p:nvPr/>
        </p:nvPicPr>
        <p:blipFill>
          <a:blip r:embed="rId5" cstate="print"/>
          <a:srcRect/>
          <a:stretch>
            <a:fillRect/>
          </a:stretch>
        </p:blipFill>
        <p:spPr bwMode="auto">
          <a:xfrm>
            <a:off x="7953396" y="1500174"/>
            <a:ext cx="1952604" cy="1944687"/>
          </a:xfrm>
          <a:prstGeom prst="rect">
            <a:avLst/>
          </a:prstGeom>
          <a:noFill/>
          <a:ln w="38100">
            <a:solidFill>
              <a:schemeClr val="tx1"/>
            </a:solidFill>
            <a:miter lim="800000"/>
            <a:headEnd/>
            <a:tailEnd/>
          </a:ln>
        </p:spPr>
      </p:pic>
      <p:pic>
        <p:nvPicPr>
          <p:cNvPr id="477197" name="Picture 13" descr="481363"/>
          <p:cNvPicPr>
            <a:picLocks noChangeAspect="1" noChangeArrowheads="1"/>
          </p:cNvPicPr>
          <p:nvPr/>
        </p:nvPicPr>
        <p:blipFill>
          <a:blip r:embed="rId6" cstate="print"/>
          <a:srcRect/>
          <a:stretch>
            <a:fillRect/>
          </a:stretch>
        </p:blipFill>
        <p:spPr bwMode="auto">
          <a:xfrm>
            <a:off x="7952986" y="3500438"/>
            <a:ext cx="1953014" cy="2000264"/>
          </a:xfrm>
          <a:prstGeom prst="rect">
            <a:avLst/>
          </a:prstGeom>
          <a:noFill/>
          <a:ln w="38100">
            <a:solidFill>
              <a:schemeClr val="tx1"/>
            </a:solidFill>
            <a:miter lim="800000"/>
            <a:headEnd/>
            <a:tailEnd/>
          </a:ln>
        </p:spPr>
      </p:pic>
      <p:pic>
        <p:nvPicPr>
          <p:cNvPr id="477200" name="Picture 16" descr="10046786"/>
          <p:cNvPicPr>
            <a:picLocks noChangeAspect="1" noChangeArrowheads="1"/>
          </p:cNvPicPr>
          <p:nvPr/>
        </p:nvPicPr>
        <p:blipFill>
          <a:blip r:embed="rId7" cstate="print"/>
          <a:srcRect/>
          <a:stretch>
            <a:fillRect/>
          </a:stretch>
        </p:blipFill>
        <p:spPr bwMode="auto">
          <a:xfrm>
            <a:off x="7953396" y="23150"/>
            <a:ext cx="1952604" cy="1500174"/>
          </a:xfrm>
          <a:prstGeom prst="rect">
            <a:avLst/>
          </a:prstGeom>
          <a:noFill/>
          <a:ln w="38100">
            <a:solidFill>
              <a:schemeClr val="tx1"/>
            </a:solidFill>
            <a:miter lim="800000"/>
            <a:headEnd/>
            <a:tailEnd/>
          </a:ln>
        </p:spPr>
      </p:pic>
      <p:pic>
        <p:nvPicPr>
          <p:cNvPr id="477202" name="Picture 18" descr="dv779002_edited"/>
          <p:cNvPicPr>
            <a:picLocks noChangeAspect="1" noChangeArrowheads="1"/>
          </p:cNvPicPr>
          <p:nvPr/>
        </p:nvPicPr>
        <p:blipFill>
          <a:blip r:embed="rId8" cstate="print"/>
          <a:srcRect/>
          <a:stretch>
            <a:fillRect/>
          </a:stretch>
        </p:blipFill>
        <p:spPr bwMode="auto">
          <a:xfrm>
            <a:off x="7954963" y="5561013"/>
            <a:ext cx="1951037" cy="1296987"/>
          </a:xfrm>
          <a:prstGeom prst="rect">
            <a:avLst/>
          </a:prstGeom>
          <a:noFill/>
          <a:ln w="38100">
            <a:solidFill>
              <a:schemeClr val="tx1"/>
            </a:solidFill>
            <a:miter lim="800000"/>
            <a:headEnd/>
            <a:tailEnd/>
          </a:ln>
        </p:spPr>
      </p:pic>
      <p:sp>
        <p:nvSpPr>
          <p:cNvPr id="27" name="Rectangle 7"/>
          <p:cNvSpPr>
            <a:spLocks noChangeArrowheads="1"/>
          </p:cNvSpPr>
          <p:nvPr/>
        </p:nvSpPr>
        <p:spPr bwMode="auto">
          <a:xfrm>
            <a:off x="1809728" y="4214818"/>
            <a:ext cx="5786478" cy="1569660"/>
          </a:xfrm>
          <a:prstGeom prst="rect">
            <a:avLst/>
          </a:prstGeom>
          <a:noFill/>
          <a:ln w="9525">
            <a:noFill/>
            <a:miter lim="800000"/>
            <a:headEnd/>
            <a:tailEnd/>
          </a:ln>
        </p:spPr>
        <p:txBody>
          <a:bodyPr wrap="square">
            <a:spAutoFit/>
          </a:bodyPr>
          <a:lstStyle/>
          <a:p>
            <a:pPr algn="r">
              <a:defRPr/>
            </a:pPr>
            <a:r>
              <a:rPr lang="en-US" sz="4800" dirty="0">
                <a:solidFill>
                  <a:srgbClr val="008000"/>
                </a:solidFill>
                <a:effectLst>
                  <a:outerShdw blurRad="38100" dist="38100" dir="2700000" algn="tl">
                    <a:srgbClr val="000000">
                      <a:alpha val="43137"/>
                    </a:srgbClr>
                  </a:outerShdw>
                </a:effectLst>
                <a:latin typeface="Berlin Sans FB Demi" pitchFamily="34" charset="0"/>
              </a:rPr>
              <a:t>HAZARD</a:t>
            </a:r>
          </a:p>
          <a:p>
            <a:pPr algn="r">
              <a:defRPr/>
            </a:pPr>
            <a:r>
              <a:rPr lang="en-US" sz="4800" dirty="0">
                <a:solidFill>
                  <a:srgbClr val="FF0000"/>
                </a:solidFill>
                <a:effectLst>
                  <a:outerShdw blurRad="38100" dist="38100" dir="2700000" algn="tl">
                    <a:srgbClr val="000000">
                      <a:alpha val="43137"/>
                    </a:srgbClr>
                  </a:outerShdw>
                </a:effectLst>
                <a:latin typeface="Berlin Sans FB Demi" pitchFamily="34" charset="0"/>
              </a:rPr>
              <a:t>IDENTIFICATION</a:t>
            </a:r>
          </a:p>
        </p:txBody>
      </p:sp>
      <p:sp>
        <p:nvSpPr>
          <p:cNvPr id="28" name="Rectangle 27"/>
          <p:cNvSpPr/>
          <p:nvPr/>
        </p:nvSpPr>
        <p:spPr>
          <a:xfrm>
            <a:off x="809596" y="5929330"/>
            <a:ext cx="6715172"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406100D-4740-4396-BAEB-2AB59130B123}"/>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ransition>
    <p:sndAc>
      <p:stSnd>
        <p:snd r:embed="rId3" name="explode.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2" name="Picture 10" descr="C:\Users\sentral sistem\AppData\Roaming\PixelMetrics\CaptureWiz\Temp\1.jpg"/>
          <p:cNvPicPr>
            <a:picLocks noChangeAspect="1" noChangeArrowheads="1"/>
          </p:cNvPicPr>
          <p:nvPr/>
        </p:nvPicPr>
        <p:blipFill>
          <a:blip r:embed="rId3" cstate="print"/>
          <a:srcRect/>
          <a:stretch>
            <a:fillRect/>
          </a:stretch>
        </p:blipFill>
        <p:spPr bwMode="auto">
          <a:xfrm>
            <a:off x="-1" y="0"/>
            <a:ext cx="9921005" cy="6858000"/>
          </a:xfrm>
          <a:prstGeom prst="rect">
            <a:avLst/>
          </a:prstGeom>
          <a:noFill/>
        </p:spPr>
      </p:pic>
      <p:sp>
        <p:nvSpPr>
          <p:cNvPr id="7" name="Text Box 4"/>
          <p:cNvSpPr txBox="1">
            <a:spLocks noChangeArrowheads="1"/>
          </p:cNvSpPr>
          <p:nvPr/>
        </p:nvSpPr>
        <p:spPr bwMode="auto">
          <a:xfrm>
            <a:off x="5095876" y="3286124"/>
            <a:ext cx="4719638" cy="400110"/>
          </a:xfrm>
          <a:prstGeom prst="rect">
            <a:avLst/>
          </a:prstGeom>
          <a:noFill/>
          <a:ln w="9525">
            <a:noFill/>
            <a:miter lim="800000"/>
            <a:headEnd/>
            <a:tailEnd/>
          </a:ln>
          <a:effectLst/>
        </p:spPr>
        <p:txBody>
          <a:bodyPr>
            <a:spAutoFit/>
          </a:bodyPr>
          <a:lstStyle/>
          <a:p>
            <a:pPr algn="r">
              <a:spcBef>
                <a:spcPct val="50000"/>
              </a:spcBef>
            </a:pPr>
            <a:r>
              <a:rPr lang="en-US" b="1" i="1" dirty="0" err="1">
                <a:solidFill>
                  <a:schemeClr val="bg1"/>
                </a:solidFill>
                <a:latin typeface="Brush Script MT" pitchFamily="66" charset="0"/>
              </a:rPr>
              <a:t>Istilah</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dan</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Definisi</a:t>
            </a:r>
            <a:endParaRPr lang="en-US" b="1" i="1" dirty="0">
              <a:solidFill>
                <a:schemeClr val="bg1"/>
              </a:solidFill>
              <a:latin typeface="Brush Script MT" pitchFamily="66" charset="0"/>
            </a:endParaRPr>
          </a:p>
        </p:txBody>
      </p:sp>
      <p:sp>
        <p:nvSpPr>
          <p:cNvPr id="8" name="Rectangle 7"/>
          <p:cNvSpPr/>
          <p:nvPr/>
        </p:nvSpPr>
        <p:spPr>
          <a:xfrm>
            <a:off x="-1" y="2971800"/>
            <a:ext cx="9921005" cy="2369880"/>
          </a:xfrm>
          <a:prstGeom prst="rect">
            <a:avLst/>
          </a:prstGeom>
          <a:solidFill>
            <a:schemeClr val="tx1">
              <a:alpha val="43000"/>
            </a:schemeClr>
          </a:solidFill>
        </p:spPr>
        <p:txBody>
          <a:bodyPr wrap="square">
            <a:spAutoFit/>
          </a:bodyPr>
          <a:lstStyle/>
          <a:p>
            <a:pPr algn="ctr">
              <a:spcBef>
                <a:spcPct val="50000"/>
              </a:spcBef>
            </a:pPr>
            <a:r>
              <a:rPr lang="en-US" b="1" dirty="0">
                <a:solidFill>
                  <a:srgbClr val="92D050"/>
                </a:solidFill>
                <a:effectLst>
                  <a:outerShdw blurRad="38100" dist="38100" dir="2700000" algn="tl">
                    <a:srgbClr val="000000">
                      <a:alpha val="43137"/>
                    </a:srgbClr>
                  </a:outerShdw>
                </a:effectLst>
                <a:latin typeface="Century Schoolbook" pitchFamily="18" charset="0"/>
              </a:rPr>
              <a:t>Occupational Health &amp; Safety (OHS):</a:t>
            </a:r>
          </a:p>
          <a:p>
            <a:pPr algn="ctr">
              <a:spcBef>
                <a:spcPct val="50000"/>
              </a:spcBef>
            </a:pPr>
            <a:r>
              <a:rPr lang="en-US" sz="3200" b="1" dirty="0">
                <a:solidFill>
                  <a:srgbClr val="FFFF99"/>
                </a:solidFill>
                <a:latin typeface="Rockwell" pitchFamily="18" charset="0"/>
              </a:rPr>
              <a:t>Hazard (</a:t>
            </a:r>
            <a:r>
              <a:rPr lang="en-US" sz="3200" b="1" dirty="0" err="1">
                <a:solidFill>
                  <a:srgbClr val="FFFF99"/>
                </a:solidFill>
                <a:latin typeface="Rockwell" pitchFamily="18" charset="0"/>
              </a:rPr>
              <a:t>Bahaya</a:t>
            </a:r>
            <a:r>
              <a:rPr lang="en-US" sz="3200" b="1" dirty="0">
                <a:solidFill>
                  <a:srgbClr val="FFFF99"/>
                </a:solidFill>
                <a:latin typeface="Rockwell" pitchFamily="18" charset="0"/>
              </a:rPr>
              <a:t>):</a:t>
            </a:r>
          </a:p>
          <a:p>
            <a:pPr algn="ctr">
              <a:spcBef>
                <a:spcPct val="50000"/>
              </a:spcBef>
            </a:pPr>
            <a:r>
              <a:rPr lang="en-US" b="1" dirty="0">
                <a:solidFill>
                  <a:schemeClr val="bg1"/>
                </a:solidFill>
                <a:latin typeface="Rockwell" pitchFamily="18" charset="0"/>
              </a:rPr>
              <a:t>“</a:t>
            </a:r>
            <a:r>
              <a:rPr lang="en-US" b="1" dirty="0" err="1">
                <a:solidFill>
                  <a:schemeClr val="bg1"/>
                </a:solidFill>
                <a:latin typeface="Rockwell" pitchFamily="18" charset="0"/>
              </a:rPr>
              <a:t>Sumber</a:t>
            </a:r>
            <a:r>
              <a:rPr lang="en-US" b="1" dirty="0">
                <a:solidFill>
                  <a:schemeClr val="bg1"/>
                </a:solidFill>
                <a:latin typeface="Rockwell" pitchFamily="18" charset="0"/>
              </a:rPr>
              <a:t>  yang </a:t>
            </a:r>
            <a:r>
              <a:rPr lang="en-US" b="1" dirty="0" err="1">
                <a:solidFill>
                  <a:schemeClr val="bg1"/>
                </a:solidFill>
                <a:latin typeface="Rockwell" pitchFamily="18" charset="0"/>
              </a:rPr>
              <a:t>berpotensi</a:t>
            </a:r>
            <a:r>
              <a:rPr lang="en-US" b="1" dirty="0">
                <a:solidFill>
                  <a:schemeClr val="bg1"/>
                </a:solidFill>
                <a:latin typeface="Rockwell" pitchFamily="18" charset="0"/>
              </a:rPr>
              <a:t> </a:t>
            </a:r>
            <a:r>
              <a:rPr lang="en-US" b="1" dirty="0" err="1">
                <a:solidFill>
                  <a:schemeClr val="bg1"/>
                </a:solidFill>
                <a:latin typeface="Rockwell" pitchFamily="18" charset="0"/>
              </a:rPr>
              <a:t>menyebabkan</a:t>
            </a:r>
            <a:r>
              <a:rPr lang="en-US" b="1" dirty="0">
                <a:solidFill>
                  <a:schemeClr val="bg1"/>
                </a:solidFill>
                <a:latin typeface="Rockwell" pitchFamily="18" charset="0"/>
              </a:rPr>
              <a:t> Cider dan </a:t>
            </a:r>
            <a:r>
              <a:rPr lang="en-US" b="1" dirty="0" err="1">
                <a:solidFill>
                  <a:schemeClr val="bg1"/>
                </a:solidFill>
                <a:latin typeface="Rockwell" pitchFamily="18" charset="0"/>
              </a:rPr>
              <a:t>kesehatan</a:t>
            </a:r>
            <a:r>
              <a:rPr lang="en-US" b="1" dirty="0">
                <a:solidFill>
                  <a:schemeClr val="bg1"/>
                </a:solidFill>
                <a:latin typeface="Rockwell" pitchFamily="18" charset="0"/>
              </a:rPr>
              <a:t> yang </a:t>
            </a:r>
            <a:r>
              <a:rPr lang="en-US" b="1" dirty="0" err="1">
                <a:solidFill>
                  <a:schemeClr val="bg1"/>
                </a:solidFill>
                <a:latin typeface="Rockwell" pitchFamily="18" charset="0"/>
              </a:rPr>
              <a:t>memburuk</a:t>
            </a:r>
            <a:r>
              <a:rPr lang="en-US" b="1" dirty="0">
                <a:solidFill>
                  <a:schemeClr val="bg1"/>
                </a:solidFill>
                <a:latin typeface="Rockwell" pitchFamily="18" charset="0"/>
              </a:rPr>
              <a:t>”. </a:t>
            </a:r>
            <a:r>
              <a:rPr lang="en-US" b="1" i="1" dirty="0">
                <a:solidFill>
                  <a:schemeClr val="bg1"/>
                </a:solidFill>
                <a:latin typeface="Rockwell" pitchFamily="18" charset="0"/>
              </a:rPr>
              <a:t>(3.19)</a:t>
            </a:r>
          </a:p>
          <a:p>
            <a:pPr algn="ctr">
              <a:spcBef>
                <a:spcPct val="50000"/>
              </a:spcBef>
            </a:pPr>
            <a:endParaRPr lang="en-US" b="1" i="1" dirty="0">
              <a:solidFill>
                <a:schemeClr val="bg1"/>
              </a:solidFill>
              <a:latin typeface="Rockwell" pitchFamily="18" charset="0"/>
            </a:endParaRPr>
          </a:p>
        </p:txBody>
      </p:sp>
      <p:sp>
        <p:nvSpPr>
          <p:cNvPr id="84994" name="AutoShape 2"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4996" name="AutoShape 4"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4998" name="AutoShape 6" descr="Unsafe Act and Unsafe Condition at Safety Portal.info"/>
          <p:cNvSpPr>
            <a:spLocks noChangeAspect="1" noChangeArrowheads="1"/>
          </p:cNvSpPr>
          <p:nvPr/>
        </p:nvSpPr>
        <p:spPr bwMode="auto">
          <a:xfrm>
            <a:off x="155575" y="-1165225"/>
            <a:ext cx="3609975" cy="24384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5000" name="AutoShape 8"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505793" y="6429396"/>
            <a:ext cx="1635384" cy="307777"/>
          </a:xfrm>
          <a:prstGeom prst="rect">
            <a:avLst/>
          </a:prstGeom>
        </p:spPr>
        <p:txBody>
          <a:bodyPr wrap="none">
            <a:spAutoFit/>
          </a:bodyPr>
          <a:lstStyle/>
          <a:p>
            <a:pPr algn="r">
              <a:spcBef>
                <a:spcPct val="50000"/>
              </a:spcBef>
            </a:pPr>
            <a:r>
              <a:rPr lang="en-US" sz="1400" b="1" i="1" dirty="0">
                <a:solidFill>
                  <a:srgbClr val="FFFF99"/>
                </a:solidFill>
                <a:latin typeface="Arial Narrow" pitchFamily="34" charset="0"/>
              </a:rPr>
              <a:t>Ref : ISO 45001:2018</a:t>
            </a:r>
          </a:p>
        </p:txBody>
      </p:sp>
      <p:sp>
        <p:nvSpPr>
          <p:cNvPr id="3" name="Slide Number Placeholder 2"/>
          <p:cNvSpPr>
            <a:spLocks noGrp="1"/>
          </p:cNvSpPr>
          <p:nvPr>
            <p:ph type="sldNum" sz="quarter" idx="12"/>
          </p:nvPr>
        </p:nvSpPr>
        <p:spPr/>
        <p:txBody>
          <a:bodyPr/>
          <a:lstStyle/>
          <a:p>
            <a:fld id="{AF2541DC-305F-4949-A632-DD930B0BE76F}" type="slidenum">
              <a:rPr lang="en-US" smtClean="0"/>
              <a:pPr/>
              <a:t>13</a:t>
            </a:fld>
            <a:endParaRPr lang="en-US"/>
          </a:p>
        </p:txBody>
      </p:sp>
      <p:sp>
        <p:nvSpPr>
          <p:cNvPr id="2" name="Footer Placeholder 1">
            <a:extLst>
              <a:ext uri="{FF2B5EF4-FFF2-40B4-BE49-F238E27FC236}">
                <a16:creationId xmlns:a16="http://schemas.microsoft.com/office/drawing/2014/main" id="{C9DB5622-487A-4B44-917B-3FACCA78FB69}"/>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3" descr="http://i.okezone.tv/photos/2013/09/18/11282/70509_large.jpg"/>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miter lim="800000"/>
            <a:headEnd/>
            <a:tailEnd/>
          </a:ln>
        </p:spPr>
      </p:pic>
      <p:sp>
        <p:nvSpPr>
          <p:cNvPr id="55299" name="Rectangle 24"/>
          <p:cNvSpPr>
            <a:spLocks noChangeArrowheads="1"/>
          </p:cNvSpPr>
          <p:nvPr/>
        </p:nvSpPr>
        <p:spPr bwMode="auto">
          <a:xfrm>
            <a:off x="0" y="1143000"/>
            <a:ext cx="9906000" cy="2928938"/>
          </a:xfrm>
          <a:prstGeom prst="rect">
            <a:avLst/>
          </a:prstGeom>
          <a:solidFill>
            <a:schemeClr val="tx1">
              <a:alpha val="30980"/>
            </a:schemeClr>
          </a:solidFill>
          <a:ln w="9525" algn="ctr">
            <a:solidFill>
              <a:schemeClr val="tx1"/>
            </a:solidFill>
            <a:miter lim="800000"/>
            <a:headEnd/>
            <a:tailEnd/>
          </a:ln>
        </p:spPr>
        <p:txBody>
          <a:bodyPr wrap="none"/>
          <a:lstStyle/>
          <a:p>
            <a:pPr eaLnBrk="1" hangingPunct="1"/>
            <a:endParaRPr lang="en-US"/>
          </a:p>
        </p:txBody>
      </p:sp>
      <p:sp>
        <p:nvSpPr>
          <p:cNvPr id="55300" name="Slide Number Placeholder 5"/>
          <p:cNvSpPr>
            <a:spLocks noGrp="1"/>
          </p:cNvSpPr>
          <p:nvPr>
            <p:ph type="sldNum" sz="quarter" idx="12"/>
          </p:nvPr>
        </p:nvSpPr>
        <p:spPr>
          <a:noFill/>
        </p:spPr>
        <p:txBody>
          <a:bodyPr/>
          <a:lstStyle/>
          <a:p>
            <a:fld id="{C70C64AC-9E01-4FA0-8ED6-A81D45BBAFD2}" type="slidenum">
              <a:rPr lang="en-US" smtClean="0"/>
              <a:pPr/>
              <a:t>14</a:t>
            </a:fld>
            <a:endParaRPr lang="en-US"/>
          </a:p>
        </p:txBody>
      </p:sp>
      <p:sp>
        <p:nvSpPr>
          <p:cNvPr id="55301" name="WordArt 4"/>
          <p:cNvSpPr>
            <a:spLocks noChangeArrowheads="1" noChangeShapeType="1" noTextEdit="1"/>
          </p:cNvSpPr>
          <p:nvPr/>
        </p:nvSpPr>
        <p:spPr bwMode="auto">
          <a:xfrm>
            <a:off x="523875" y="411163"/>
            <a:ext cx="5184775" cy="374650"/>
          </a:xfrm>
          <a:prstGeom prst="rect">
            <a:avLst/>
          </a:prstGeom>
        </p:spPr>
        <p:txBody>
          <a:bodyPr wrap="none" fromWordArt="1">
            <a:prstTxWarp prst="textPlain">
              <a:avLst>
                <a:gd name="adj" fmla="val 50000"/>
              </a:avLst>
            </a:prstTxWarp>
          </a:bodyPr>
          <a:lstStyle/>
          <a:p>
            <a:pPr algn="ctr"/>
            <a:r>
              <a:rPr lang="en-US" sz="3600" kern="10" dirty="0">
                <a:ln w="9525">
                  <a:solidFill>
                    <a:schemeClr val="tx1"/>
                  </a:solidFill>
                  <a:round/>
                  <a:headEnd/>
                  <a:tailEnd/>
                </a:ln>
                <a:solidFill>
                  <a:srgbClr val="FFFF66"/>
                </a:solidFill>
                <a:effectLst>
                  <a:outerShdw dist="35921" dir="2700000" algn="ctr" rotWithShape="0">
                    <a:srgbClr val="C0C0C0">
                      <a:alpha val="79999"/>
                    </a:srgbClr>
                  </a:outerShdw>
                </a:effectLst>
                <a:latin typeface="Impact"/>
              </a:rPr>
              <a:t>JENIS-JENIS BAHAYA</a:t>
            </a:r>
          </a:p>
        </p:txBody>
      </p:sp>
      <p:pic>
        <p:nvPicPr>
          <p:cNvPr id="55302" name="Picture 15" descr="http://qhseconbloc.files.wordpress.com/2011/11/work-accident.jpg"/>
          <p:cNvPicPr>
            <a:picLocks noChangeAspect="1" noChangeArrowheads="1"/>
          </p:cNvPicPr>
          <p:nvPr/>
        </p:nvPicPr>
        <p:blipFill>
          <a:blip r:embed="rId4" cstate="print"/>
          <a:srcRect/>
          <a:stretch>
            <a:fillRect/>
          </a:stretch>
        </p:blipFill>
        <p:spPr bwMode="auto">
          <a:xfrm>
            <a:off x="547688" y="1343025"/>
            <a:ext cx="2130425" cy="1620838"/>
          </a:xfrm>
          <a:prstGeom prst="rect">
            <a:avLst/>
          </a:prstGeom>
          <a:noFill/>
          <a:ln w="12700">
            <a:solidFill>
              <a:schemeClr val="tx1"/>
            </a:solidFill>
            <a:miter lim="800000"/>
            <a:headEnd/>
            <a:tailEnd/>
          </a:ln>
        </p:spPr>
      </p:pic>
      <p:sp>
        <p:nvSpPr>
          <p:cNvPr id="55303" name="Rectangle 14"/>
          <p:cNvSpPr>
            <a:spLocks noChangeArrowheads="1"/>
          </p:cNvSpPr>
          <p:nvPr/>
        </p:nvSpPr>
        <p:spPr bwMode="auto">
          <a:xfrm>
            <a:off x="547688" y="3000375"/>
            <a:ext cx="2143125" cy="857250"/>
          </a:xfrm>
          <a:prstGeom prst="rect">
            <a:avLst/>
          </a:prstGeom>
          <a:solidFill>
            <a:srgbClr val="C00000"/>
          </a:solidFill>
          <a:ln w="9525" algn="ctr">
            <a:solidFill>
              <a:schemeClr val="tx1"/>
            </a:solidFill>
            <a:miter lim="800000"/>
            <a:headEnd/>
            <a:tailEnd/>
          </a:ln>
        </p:spPr>
        <p:txBody>
          <a:bodyPr wrap="none"/>
          <a:lstStyle/>
          <a:p>
            <a:pPr algn="ctr">
              <a:spcBef>
                <a:spcPct val="50000"/>
              </a:spcBef>
            </a:pPr>
            <a:r>
              <a:rPr lang="en-US" sz="1400" b="1" dirty="0">
                <a:solidFill>
                  <a:schemeClr val="bg1"/>
                </a:solidFill>
                <a:latin typeface="Arial" pitchFamily="34" charset="0"/>
                <a:cs typeface="Arial" pitchFamily="34" charset="0"/>
              </a:rPr>
              <a:t>Physical Hazard </a:t>
            </a:r>
          </a:p>
          <a:p>
            <a:pPr algn="ctr">
              <a:spcBef>
                <a:spcPct val="50000"/>
              </a:spcBef>
            </a:pPr>
            <a:r>
              <a:rPr lang="en-US" sz="1400" b="1" i="1" dirty="0">
                <a:solidFill>
                  <a:srgbClr val="FFFF00"/>
                </a:solidFill>
                <a:latin typeface="Arial" pitchFamily="34" charset="0"/>
                <a:cs typeface="Arial" pitchFamily="34" charset="0"/>
              </a:rPr>
              <a:t>(</a:t>
            </a:r>
            <a:r>
              <a:rPr lang="en-US" sz="1400" b="1" i="1" dirty="0" err="1">
                <a:solidFill>
                  <a:srgbClr val="FFFF00"/>
                </a:solidFill>
                <a:latin typeface="Arial" pitchFamily="34" charset="0"/>
                <a:cs typeface="Arial" pitchFamily="34" charset="0"/>
              </a:rPr>
              <a:t>Bahaya</a:t>
            </a:r>
            <a:r>
              <a:rPr lang="en-US" sz="1400" b="1" i="1" dirty="0">
                <a:solidFill>
                  <a:srgbClr val="FFFF00"/>
                </a:solidFill>
                <a:latin typeface="Arial" pitchFamily="34" charset="0"/>
                <a:cs typeface="Arial" pitchFamily="34" charset="0"/>
              </a:rPr>
              <a:t> </a:t>
            </a:r>
            <a:r>
              <a:rPr lang="en-US" sz="1400" b="1" i="1" dirty="0" err="1">
                <a:solidFill>
                  <a:srgbClr val="FFFF00"/>
                </a:solidFill>
                <a:latin typeface="Arial" pitchFamily="34" charset="0"/>
                <a:cs typeface="Arial" pitchFamily="34" charset="0"/>
              </a:rPr>
              <a:t>Fisik</a:t>
            </a:r>
            <a:r>
              <a:rPr lang="en-US" sz="1400" b="1" i="1" dirty="0">
                <a:solidFill>
                  <a:srgbClr val="FFFF00"/>
                </a:solidFill>
                <a:latin typeface="Arial" pitchFamily="34" charset="0"/>
                <a:cs typeface="Arial" pitchFamily="34" charset="0"/>
              </a:rPr>
              <a:t>)</a:t>
            </a:r>
          </a:p>
        </p:txBody>
      </p:sp>
      <p:pic>
        <p:nvPicPr>
          <p:cNvPr id="55304" name="Picture 17" descr="http://sigitsafety.files.wordpress.com/2013/09/kimia-hazard.jpg"/>
          <p:cNvPicPr>
            <a:picLocks noChangeAspect="1" noChangeArrowheads="1"/>
          </p:cNvPicPr>
          <p:nvPr/>
        </p:nvPicPr>
        <p:blipFill>
          <a:blip r:embed="rId5" cstate="print"/>
          <a:srcRect/>
          <a:stretch>
            <a:fillRect/>
          </a:stretch>
        </p:blipFill>
        <p:spPr bwMode="auto">
          <a:xfrm>
            <a:off x="2749550" y="1341438"/>
            <a:ext cx="2214563" cy="1622425"/>
          </a:xfrm>
          <a:prstGeom prst="rect">
            <a:avLst/>
          </a:prstGeom>
          <a:noFill/>
          <a:ln w="12700">
            <a:solidFill>
              <a:schemeClr val="tx1"/>
            </a:solidFill>
            <a:miter lim="800000"/>
            <a:headEnd/>
            <a:tailEnd/>
          </a:ln>
        </p:spPr>
      </p:pic>
      <p:sp>
        <p:nvSpPr>
          <p:cNvPr id="55305" name="Rectangle 16"/>
          <p:cNvSpPr>
            <a:spLocks noChangeArrowheads="1"/>
          </p:cNvSpPr>
          <p:nvPr/>
        </p:nvSpPr>
        <p:spPr bwMode="auto">
          <a:xfrm>
            <a:off x="2738438" y="3000375"/>
            <a:ext cx="2238375" cy="857250"/>
          </a:xfrm>
          <a:prstGeom prst="rect">
            <a:avLst/>
          </a:prstGeom>
          <a:solidFill>
            <a:srgbClr val="996600"/>
          </a:solidFill>
          <a:ln w="9525" algn="ctr">
            <a:solidFill>
              <a:schemeClr val="tx1"/>
            </a:solidFill>
            <a:miter lim="800000"/>
            <a:headEnd/>
            <a:tailEnd/>
          </a:ln>
        </p:spPr>
        <p:txBody>
          <a:bodyPr wrap="none"/>
          <a:lstStyle/>
          <a:p>
            <a:pPr algn="ctr">
              <a:spcBef>
                <a:spcPct val="50000"/>
              </a:spcBef>
            </a:pPr>
            <a:r>
              <a:rPr lang="en-US" sz="1400" b="1">
                <a:solidFill>
                  <a:schemeClr val="bg1"/>
                </a:solidFill>
              </a:rPr>
              <a:t>Chemical Hazard </a:t>
            </a:r>
          </a:p>
          <a:p>
            <a:pPr algn="ctr">
              <a:spcBef>
                <a:spcPct val="50000"/>
              </a:spcBef>
            </a:pPr>
            <a:r>
              <a:rPr lang="en-US" sz="1400" b="1" i="1">
                <a:solidFill>
                  <a:srgbClr val="FFFF00"/>
                </a:solidFill>
              </a:rPr>
              <a:t>(Bahaya Bahan Kimia)</a:t>
            </a:r>
          </a:p>
        </p:txBody>
      </p:sp>
      <p:pic>
        <p:nvPicPr>
          <p:cNvPr id="55306" name="Picture 19" descr="http://cdn.klimg.com/merdeka.com/resized/670x670/i/w/news/2013/05/15/190614/996x498/depresi-bisa-hancurkan-jam-biologis-tubuh.jpg"/>
          <p:cNvPicPr>
            <a:picLocks noChangeAspect="1" noChangeArrowheads="1"/>
          </p:cNvPicPr>
          <p:nvPr/>
        </p:nvPicPr>
        <p:blipFill>
          <a:blip r:embed="rId6" cstate="print"/>
          <a:srcRect l="26866" r="8208"/>
          <a:stretch>
            <a:fillRect/>
          </a:stretch>
        </p:blipFill>
        <p:spPr bwMode="auto">
          <a:xfrm>
            <a:off x="7239000" y="1362075"/>
            <a:ext cx="2143125" cy="1619250"/>
          </a:xfrm>
          <a:prstGeom prst="rect">
            <a:avLst/>
          </a:prstGeom>
          <a:noFill/>
          <a:ln w="12700">
            <a:solidFill>
              <a:schemeClr val="tx1"/>
            </a:solidFill>
            <a:miter lim="800000"/>
            <a:headEnd/>
            <a:tailEnd/>
          </a:ln>
        </p:spPr>
      </p:pic>
      <p:sp>
        <p:nvSpPr>
          <p:cNvPr id="55307" name="Rectangle 18"/>
          <p:cNvSpPr>
            <a:spLocks noChangeArrowheads="1"/>
          </p:cNvSpPr>
          <p:nvPr/>
        </p:nvSpPr>
        <p:spPr bwMode="auto">
          <a:xfrm>
            <a:off x="5024438" y="3016250"/>
            <a:ext cx="2166937" cy="857250"/>
          </a:xfrm>
          <a:prstGeom prst="rect">
            <a:avLst/>
          </a:prstGeom>
          <a:solidFill>
            <a:srgbClr val="0070C0"/>
          </a:solidFill>
          <a:ln w="9525" algn="ctr">
            <a:solidFill>
              <a:schemeClr val="tx1"/>
            </a:solidFill>
            <a:miter lim="800000"/>
            <a:headEnd/>
            <a:tailEnd/>
          </a:ln>
        </p:spPr>
        <p:txBody>
          <a:bodyPr wrap="none"/>
          <a:lstStyle/>
          <a:p>
            <a:pPr algn="ctr">
              <a:spcBef>
                <a:spcPct val="50000"/>
              </a:spcBef>
            </a:pPr>
            <a:r>
              <a:rPr lang="en-US" sz="1400" b="1">
                <a:solidFill>
                  <a:schemeClr val="bg1"/>
                </a:solidFill>
              </a:rPr>
              <a:t>Biological Hazard</a:t>
            </a:r>
          </a:p>
          <a:p>
            <a:pPr algn="ctr">
              <a:spcBef>
                <a:spcPct val="50000"/>
              </a:spcBef>
            </a:pPr>
            <a:r>
              <a:rPr lang="en-US" sz="1400" b="1" i="1">
                <a:solidFill>
                  <a:srgbClr val="FFFF00"/>
                </a:solidFill>
              </a:rPr>
              <a:t>(Bahaya Biologis)</a:t>
            </a:r>
          </a:p>
        </p:txBody>
      </p:sp>
      <p:sp>
        <p:nvSpPr>
          <p:cNvPr id="55308" name="Rectangle 19"/>
          <p:cNvSpPr>
            <a:spLocks noChangeArrowheads="1"/>
          </p:cNvSpPr>
          <p:nvPr/>
        </p:nvSpPr>
        <p:spPr bwMode="auto">
          <a:xfrm>
            <a:off x="7227888" y="3016250"/>
            <a:ext cx="2154237" cy="857250"/>
          </a:xfrm>
          <a:prstGeom prst="rect">
            <a:avLst/>
          </a:prstGeom>
          <a:solidFill>
            <a:srgbClr val="7030A0"/>
          </a:solidFill>
          <a:ln w="9525" algn="ctr">
            <a:solidFill>
              <a:schemeClr val="tx1"/>
            </a:solidFill>
            <a:miter lim="800000"/>
            <a:headEnd/>
            <a:tailEnd/>
          </a:ln>
        </p:spPr>
        <p:txBody>
          <a:bodyPr wrap="none"/>
          <a:lstStyle/>
          <a:p>
            <a:pPr algn="ctr">
              <a:spcBef>
                <a:spcPct val="50000"/>
              </a:spcBef>
            </a:pPr>
            <a:r>
              <a:rPr lang="en-US" sz="1400" b="1">
                <a:solidFill>
                  <a:schemeClr val="bg1"/>
                </a:solidFill>
              </a:rPr>
              <a:t>Psychological Hazard</a:t>
            </a:r>
          </a:p>
          <a:p>
            <a:pPr algn="ctr">
              <a:spcBef>
                <a:spcPct val="50000"/>
              </a:spcBef>
            </a:pPr>
            <a:r>
              <a:rPr lang="en-US" sz="1400" b="1" i="1">
                <a:solidFill>
                  <a:srgbClr val="FFFF00"/>
                </a:solidFill>
              </a:rPr>
              <a:t>(Bahaya Psikologis)</a:t>
            </a:r>
          </a:p>
        </p:txBody>
      </p:sp>
      <p:pic>
        <p:nvPicPr>
          <p:cNvPr id="55309" name="Picture 21" descr="http://lamandel.com/wp-content/uploads/2013/10/radang-tenggorokan-akut-lebih-dari-sekedar-penyakit.jpg"/>
          <p:cNvPicPr>
            <a:picLocks noChangeAspect="1" noChangeArrowheads="1"/>
          </p:cNvPicPr>
          <p:nvPr/>
        </p:nvPicPr>
        <p:blipFill>
          <a:blip r:embed="rId7" cstate="print"/>
          <a:srcRect t="7407"/>
          <a:stretch>
            <a:fillRect/>
          </a:stretch>
        </p:blipFill>
        <p:spPr bwMode="auto">
          <a:xfrm>
            <a:off x="5024438" y="1357313"/>
            <a:ext cx="2154237" cy="1624012"/>
          </a:xfrm>
          <a:prstGeom prst="rect">
            <a:avLst/>
          </a:prstGeom>
          <a:noFill/>
          <a:ln w="12700">
            <a:solidFill>
              <a:schemeClr val="tx1"/>
            </a:solidFill>
            <a:miter lim="800000"/>
            <a:headEnd/>
            <a:tailEnd/>
          </a:ln>
        </p:spPr>
      </p:pic>
      <p:sp>
        <p:nvSpPr>
          <p:cNvPr id="55310" name="Rectangle 22"/>
          <p:cNvSpPr>
            <a:spLocks noChangeArrowheads="1"/>
          </p:cNvSpPr>
          <p:nvPr/>
        </p:nvSpPr>
        <p:spPr bwMode="auto">
          <a:xfrm>
            <a:off x="4381500" y="5572125"/>
            <a:ext cx="5524500" cy="707886"/>
          </a:xfrm>
          <a:prstGeom prst="rect">
            <a:avLst/>
          </a:prstGeom>
          <a:solidFill>
            <a:schemeClr val="tx1">
              <a:alpha val="45000"/>
            </a:schemeClr>
          </a:solidFill>
          <a:ln w="9525">
            <a:noFill/>
            <a:miter lim="800000"/>
            <a:headEnd/>
            <a:tailEnd/>
          </a:ln>
        </p:spPr>
        <p:txBody>
          <a:bodyPr wrap="square">
            <a:spAutoFit/>
          </a:bodyPr>
          <a:lstStyle/>
          <a:p>
            <a:pPr>
              <a:spcBef>
                <a:spcPct val="50000"/>
              </a:spcBef>
            </a:pPr>
            <a:r>
              <a:rPr lang="en-US" sz="4000" b="1" dirty="0">
                <a:solidFill>
                  <a:schemeClr val="bg1"/>
                </a:solidFill>
              </a:rPr>
              <a:t>Natural Hazard</a:t>
            </a:r>
          </a:p>
        </p:txBody>
      </p:sp>
      <p:sp>
        <p:nvSpPr>
          <p:cNvPr id="55311" name="Rectangle 23"/>
          <p:cNvSpPr>
            <a:spLocks noChangeArrowheads="1"/>
          </p:cNvSpPr>
          <p:nvPr/>
        </p:nvSpPr>
        <p:spPr bwMode="auto">
          <a:xfrm>
            <a:off x="4381500" y="6172200"/>
            <a:ext cx="2339975" cy="400050"/>
          </a:xfrm>
          <a:prstGeom prst="rect">
            <a:avLst/>
          </a:prstGeom>
          <a:noFill/>
          <a:ln w="9525">
            <a:noFill/>
            <a:miter lim="800000"/>
            <a:headEnd/>
            <a:tailEnd/>
          </a:ln>
        </p:spPr>
        <p:txBody>
          <a:bodyPr wrap="none">
            <a:spAutoFit/>
          </a:bodyPr>
          <a:lstStyle/>
          <a:p>
            <a:pPr>
              <a:spcBef>
                <a:spcPct val="50000"/>
              </a:spcBef>
            </a:pPr>
            <a:r>
              <a:rPr lang="en-US" b="1" i="1" dirty="0">
                <a:solidFill>
                  <a:srgbClr val="FFFF00"/>
                </a:solidFill>
              </a:rPr>
              <a:t>(</a:t>
            </a:r>
            <a:r>
              <a:rPr lang="en-US" b="1" i="1" dirty="0" err="1">
                <a:solidFill>
                  <a:srgbClr val="FFFF00"/>
                </a:solidFill>
              </a:rPr>
              <a:t>Bahaya</a:t>
            </a:r>
            <a:r>
              <a:rPr lang="en-US" b="1" i="1" dirty="0">
                <a:solidFill>
                  <a:srgbClr val="FFFF00"/>
                </a:solidFill>
              </a:rPr>
              <a:t> </a:t>
            </a:r>
            <a:r>
              <a:rPr lang="en-US" b="1" i="1" dirty="0" err="1">
                <a:solidFill>
                  <a:srgbClr val="FFFF00"/>
                </a:solidFill>
              </a:rPr>
              <a:t>Alam</a:t>
            </a:r>
            <a:r>
              <a:rPr lang="en-US" b="1" i="1" dirty="0">
                <a:solidFill>
                  <a:srgbClr val="FFFF00"/>
                </a:solidFill>
              </a:rPr>
              <a:t>)</a:t>
            </a:r>
          </a:p>
        </p:txBody>
      </p:sp>
      <p:sp>
        <p:nvSpPr>
          <p:cNvPr id="2" name="Footer Placeholder 1">
            <a:extLst>
              <a:ext uri="{FF2B5EF4-FFF2-40B4-BE49-F238E27FC236}">
                <a16:creationId xmlns:a16="http://schemas.microsoft.com/office/drawing/2014/main" id="{EBFAB831-1610-41D7-86B2-30A716BF6451}"/>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5" descr="http://qhseconbloc.files.wordpress.com/2011/11/work-accident.jpg"/>
          <p:cNvPicPr>
            <a:picLocks noChangeAspect="1" noChangeArrowheads="1"/>
          </p:cNvPicPr>
          <p:nvPr/>
        </p:nvPicPr>
        <p:blipFill>
          <a:blip r:embed="rId2" cstate="print"/>
          <a:srcRect/>
          <a:stretch>
            <a:fillRect/>
          </a:stretch>
        </p:blipFill>
        <p:spPr bwMode="auto">
          <a:xfrm>
            <a:off x="0" y="642918"/>
            <a:ext cx="9906000" cy="6216053"/>
          </a:xfrm>
          <a:prstGeom prst="rect">
            <a:avLst/>
          </a:prstGeom>
          <a:noFill/>
          <a:ln w="12700">
            <a:noFill/>
            <a:miter lim="800000"/>
            <a:headEnd/>
            <a:tailEnd/>
          </a:ln>
        </p:spPr>
      </p:pic>
      <p:sp>
        <p:nvSpPr>
          <p:cNvPr id="4" name="Slide Number Placeholder 5"/>
          <p:cNvSpPr>
            <a:spLocks noGrp="1"/>
          </p:cNvSpPr>
          <p:nvPr>
            <p:ph type="sldNum" sz="quarter" idx="12"/>
          </p:nvPr>
        </p:nvSpPr>
        <p:spPr/>
        <p:txBody>
          <a:bodyPr/>
          <a:lstStyle/>
          <a:p>
            <a:fld id="{6DDE3002-46FC-40A2-89BF-92C055C3C64A}" type="slidenum">
              <a:rPr lang="en-US"/>
              <a:pPr/>
              <a:t>15</a:t>
            </a:fld>
            <a:endParaRPr lang="en-US" dirty="0"/>
          </a:p>
        </p:txBody>
      </p:sp>
      <p:sp>
        <p:nvSpPr>
          <p:cNvPr id="8" name="Rectangle 6"/>
          <p:cNvSpPr>
            <a:spLocks noChangeArrowheads="1"/>
          </p:cNvSpPr>
          <p:nvPr/>
        </p:nvSpPr>
        <p:spPr bwMode="auto">
          <a:xfrm>
            <a:off x="0" y="0"/>
            <a:ext cx="8096250" cy="642918"/>
          </a:xfrm>
          <a:prstGeom prst="rect">
            <a:avLst/>
          </a:prstGeom>
          <a:solidFill>
            <a:schemeClr val="bg1">
              <a:lumMod val="50000"/>
            </a:schemeClr>
          </a:solidFill>
          <a:ln w="9525" algn="ctr">
            <a:noFill/>
            <a:miter lim="800000"/>
            <a:headEnd/>
            <a:tailEnd/>
          </a:ln>
        </p:spPr>
        <p:txBody>
          <a:bodyPr wrap="none"/>
          <a:lstStyle/>
          <a:p>
            <a:pPr eaLnBrk="1" hangingPunct="1"/>
            <a:endParaRPr lang="en-US" dirty="0">
              <a:solidFill>
                <a:srgbClr val="FFFF99"/>
              </a:solidFill>
            </a:endParaRPr>
          </a:p>
        </p:txBody>
      </p:sp>
      <p:sp>
        <p:nvSpPr>
          <p:cNvPr id="9" name="Rectangle 7"/>
          <p:cNvSpPr>
            <a:spLocks noChangeArrowheads="1"/>
          </p:cNvSpPr>
          <p:nvPr/>
        </p:nvSpPr>
        <p:spPr bwMode="auto">
          <a:xfrm>
            <a:off x="8167688" y="0"/>
            <a:ext cx="1738312" cy="642918"/>
          </a:xfrm>
          <a:prstGeom prst="rect">
            <a:avLst/>
          </a:prstGeom>
          <a:solidFill>
            <a:schemeClr val="tx1">
              <a:lumMod val="75000"/>
              <a:lumOff val="25000"/>
            </a:schemeClr>
          </a:solidFill>
          <a:ln w="9525" algn="ctr">
            <a:noFill/>
            <a:miter lim="800000"/>
            <a:headEnd/>
            <a:tailEnd/>
          </a:ln>
        </p:spPr>
        <p:txBody>
          <a:bodyPr wrap="none"/>
          <a:lstStyle/>
          <a:p>
            <a:pPr eaLnBrk="1" hangingPunct="1"/>
            <a:endParaRPr lang="en-US"/>
          </a:p>
        </p:txBody>
      </p:sp>
      <p:sp>
        <p:nvSpPr>
          <p:cNvPr id="10"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
        <p:nvSpPr>
          <p:cNvPr id="11" name="Text Box 7"/>
          <p:cNvSpPr txBox="1">
            <a:spLocks noChangeArrowheads="1"/>
          </p:cNvSpPr>
          <p:nvPr/>
        </p:nvSpPr>
        <p:spPr bwMode="auto">
          <a:xfrm>
            <a:off x="0" y="5143512"/>
            <a:ext cx="9906000" cy="1138773"/>
          </a:xfrm>
          <a:prstGeom prst="rect">
            <a:avLst/>
          </a:prstGeom>
          <a:solidFill>
            <a:schemeClr val="tx1">
              <a:lumMod val="95000"/>
              <a:lumOff val="5000"/>
              <a:alpha val="70000"/>
            </a:schemeClr>
          </a:solidFill>
          <a:ln w="9525">
            <a:noFill/>
            <a:miter lim="800000"/>
            <a:headEnd/>
            <a:tailEnd/>
          </a:ln>
        </p:spPr>
        <p:txBody>
          <a:bodyPr wrap="square">
            <a:spAutoFit/>
          </a:bodyPr>
          <a:lstStyle/>
          <a:p>
            <a:pPr lvl="1" indent="-457200" algn="ctr" eaLnBrk="1" hangingPunct="1">
              <a:spcBef>
                <a:spcPct val="50000"/>
              </a:spcBef>
            </a:pPr>
            <a:endParaRPr lang="en-US" sz="200" dirty="0">
              <a:solidFill>
                <a:srgbClr val="FFFF99"/>
              </a:solidFill>
              <a:latin typeface="Arial Black" pitchFamily="34" charset="0"/>
            </a:endParaRPr>
          </a:p>
          <a:p>
            <a:pPr lvl="1" indent="-457200" algn="ctr" eaLnBrk="1" hangingPunct="1">
              <a:spcBef>
                <a:spcPct val="50000"/>
              </a:spcBef>
            </a:pPr>
            <a:r>
              <a:rPr lang="en-US" sz="3200" dirty="0">
                <a:solidFill>
                  <a:srgbClr val="FFFF99"/>
                </a:solidFill>
                <a:latin typeface="Arial Black" pitchFamily="34" charset="0"/>
              </a:rPr>
              <a:t>Physical Hazard </a:t>
            </a:r>
            <a:r>
              <a:rPr lang="en-US" sz="3200" i="1" dirty="0">
                <a:solidFill>
                  <a:schemeClr val="bg1"/>
                </a:solidFill>
                <a:latin typeface="Arial Black" pitchFamily="34" charset="0"/>
              </a:rPr>
              <a:t>(</a:t>
            </a:r>
            <a:r>
              <a:rPr lang="en-US" sz="3200" i="1" dirty="0" err="1">
                <a:solidFill>
                  <a:schemeClr val="bg1"/>
                </a:solidFill>
                <a:latin typeface="Arial Black" pitchFamily="34" charset="0"/>
              </a:rPr>
              <a:t>Bahaya</a:t>
            </a:r>
            <a:r>
              <a:rPr lang="en-US" sz="3200" i="1" dirty="0">
                <a:solidFill>
                  <a:schemeClr val="bg1"/>
                </a:solidFill>
                <a:latin typeface="Arial Black" pitchFamily="34" charset="0"/>
              </a:rPr>
              <a:t> </a:t>
            </a:r>
            <a:r>
              <a:rPr lang="en-US" sz="3200" i="1" dirty="0" err="1">
                <a:solidFill>
                  <a:schemeClr val="bg1"/>
                </a:solidFill>
                <a:latin typeface="Arial Black" pitchFamily="34" charset="0"/>
              </a:rPr>
              <a:t>Fisik</a:t>
            </a:r>
            <a:r>
              <a:rPr lang="en-US" sz="3200" i="1" dirty="0">
                <a:solidFill>
                  <a:schemeClr val="bg1"/>
                </a:solidFill>
                <a:latin typeface="Arial Black" pitchFamily="34" charset="0"/>
              </a:rPr>
              <a:t>)</a:t>
            </a:r>
          </a:p>
          <a:p>
            <a:pPr lvl="1" indent="-457200" algn="ctr" eaLnBrk="1" hangingPunct="1">
              <a:spcBef>
                <a:spcPct val="50000"/>
              </a:spcBef>
            </a:pPr>
            <a:endParaRPr lang="en-US" sz="1200" i="1" dirty="0">
              <a:solidFill>
                <a:srgbClr val="FFFF99"/>
              </a:solidFill>
              <a:latin typeface="Arial Black" pitchFamily="34" charset="0"/>
            </a:endParaRPr>
          </a:p>
        </p:txBody>
      </p:sp>
      <p:sp>
        <p:nvSpPr>
          <p:cNvPr id="2" name="Footer Placeholder 1"/>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56323" name="Rectangle 7"/>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56324" name="Slide Number Placeholder 5"/>
          <p:cNvSpPr>
            <a:spLocks noGrp="1"/>
          </p:cNvSpPr>
          <p:nvPr>
            <p:ph type="sldNum" sz="quarter" idx="12"/>
          </p:nvPr>
        </p:nvSpPr>
        <p:spPr>
          <a:noFill/>
        </p:spPr>
        <p:txBody>
          <a:bodyPr/>
          <a:lstStyle/>
          <a:p>
            <a:fld id="{48786C2F-AD91-4833-8E45-15581533D14B}" type="slidenum">
              <a:rPr lang="en-US" smtClean="0"/>
              <a:pPr/>
              <a:t>16</a:t>
            </a:fld>
            <a:endParaRPr lang="en-US"/>
          </a:p>
        </p:txBody>
      </p:sp>
      <p:sp>
        <p:nvSpPr>
          <p:cNvPr id="56325"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sp>
        <p:nvSpPr>
          <p:cNvPr id="56326" name="Text Box 6"/>
          <p:cNvSpPr txBox="1">
            <a:spLocks noChangeArrowheads="1"/>
          </p:cNvSpPr>
          <p:nvPr/>
        </p:nvSpPr>
        <p:spPr bwMode="auto">
          <a:xfrm>
            <a:off x="200025" y="1557338"/>
            <a:ext cx="9290050" cy="4724400"/>
          </a:xfrm>
          <a:prstGeom prst="rect">
            <a:avLst/>
          </a:prstGeom>
          <a:noFill/>
          <a:ln w="9525">
            <a:noFill/>
            <a:miter lim="800000"/>
            <a:headEnd/>
            <a:tailEnd/>
          </a:ln>
        </p:spPr>
        <p:txBody>
          <a:bodyPr>
            <a:spAutoFit/>
          </a:bodyPr>
          <a:lstStyle/>
          <a:p>
            <a:pPr marL="457200" indent="-457200" eaLnBrk="1" hangingPunct="1">
              <a:spcBef>
                <a:spcPct val="50000"/>
              </a:spcBef>
              <a:buFontTx/>
              <a:buAutoNum type="arabicPeriod"/>
            </a:pPr>
            <a:r>
              <a:rPr lang="en-US" sz="1400" b="1"/>
              <a:t>Mechanical Hazard </a:t>
            </a:r>
            <a:r>
              <a:rPr lang="en-US" sz="1400" b="1" i="1"/>
              <a:t>(Bahaya Mekanis)</a:t>
            </a:r>
          </a:p>
          <a:p>
            <a:pPr marL="457200" indent="-457200" eaLnBrk="1" hangingPunct="1">
              <a:spcBef>
                <a:spcPct val="50000"/>
              </a:spcBef>
            </a:pPr>
            <a:r>
              <a:rPr lang="en-US" sz="1400"/>
              <a:t>	Bahaya yang berasal dari pergerakan mekanis peralatan misalnya : terjepit Belt Conveyor /pulley, terbentur fly wheel compressor, terbentur fan blade, terjepit mesin press, dll.</a:t>
            </a:r>
          </a:p>
          <a:p>
            <a:pPr marL="457200" indent="-457200" eaLnBrk="1" hangingPunct="1">
              <a:spcBef>
                <a:spcPct val="50000"/>
              </a:spcBef>
            </a:pPr>
            <a:r>
              <a:rPr lang="en-US" sz="1400"/>
              <a:t>2. 	</a:t>
            </a:r>
            <a:r>
              <a:rPr lang="en-US" sz="1400" b="1"/>
              <a:t>Electrical Hazard </a:t>
            </a:r>
            <a:r>
              <a:rPr lang="en-US" sz="1400" b="1" i="1"/>
              <a:t>(Bahaya Arus Listrik)</a:t>
            </a:r>
          </a:p>
          <a:p>
            <a:pPr marL="457200" indent="-457200" eaLnBrk="1" hangingPunct="1">
              <a:spcBef>
                <a:spcPct val="50000"/>
              </a:spcBef>
            </a:pPr>
            <a:r>
              <a:rPr lang="en-US" sz="1400"/>
              <a:t>	Bahaya yang berasal dari hubungan arus pendek listrik (electrical Short) menyebabkan tersengat arus listrik (Electrical Shock), misalnya isolasi power komputer terkelupas, peralatan gagal grounding, dll</a:t>
            </a:r>
          </a:p>
          <a:p>
            <a:pPr marL="457200" indent="-457200" eaLnBrk="1" hangingPunct="1">
              <a:spcBef>
                <a:spcPct val="50000"/>
              </a:spcBef>
              <a:buFontTx/>
              <a:buAutoNum type="arabicPeriod" startAt="3"/>
            </a:pPr>
            <a:r>
              <a:rPr lang="en-US" sz="1400" b="1"/>
              <a:t>Thermal Hazard </a:t>
            </a:r>
            <a:r>
              <a:rPr lang="en-US" sz="1400" b="1" i="1"/>
              <a:t>(Bahaya Panas)</a:t>
            </a:r>
          </a:p>
          <a:p>
            <a:pPr marL="457200" indent="-457200" eaLnBrk="1" hangingPunct="1">
              <a:spcBef>
                <a:spcPct val="50000"/>
              </a:spcBef>
            </a:pPr>
            <a:r>
              <a:rPr lang="en-US" sz="1400"/>
              <a:t>	Bahaya yang berasal dari sumber panas yang memapar atau kontak dengan tubuh manusia menyebabkan dehidrasi atau cidera luka bakar, misalnya paparan panas radiasi heater, percikan logam panas, tersentuh benda panas, dll</a:t>
            </a:r>
          </a:p>
          <a:p>
            <a:pPr marL="457200" indent="-457200" eaLnBrk="1" hangingPunct="1">
              <a:spcBef>
                <a:spcPct val="50000"/>
              </a:spcBef>
              <a:buFontTx/>
              <a:buAutoNum type="arabicPeriod" startAt="4"/>
            </a:pPr>
            <a:r>
              <a:rPr lang="en-US" sz="1400" b="1"/>
              <a:t>Fire Hazard </a:t>
            </a:r>
            <a:r>
              <a:rPr lang="en-US" sz="1400" b="1" i="1"/>
              <a:t>(Bahaya Api)</a:t>
            </a:r>
          </a:p>
          <a:p>
            <a:pPr marL="457200" indent="-457200" eaLnBrk="1" hangingPunct="1">
              <a:spcBef>
                <a:spcPct val="50000"/>
              </a:spcBef>
            </a:pPr>
            <a:r>
              <a:rPr lang="en-US" sz="1400"/>
              <a:t>	Bahaya yang berasal dari pijaran api kontak dengan tubuh manusia menyebabkan luka bakar, misalnya tubuh terbakar api, dll</a:t>
            </a:r>
          </a:p>
          <a:p>
            <a:pPr marL="457200" indent="-457200" eaLnBrk="1" hangingPunct="1">
              <a:spcBef>
                <a:spcPct val="50000"/>
              </a:spcBef>
              <a:buFontTx/>
              <a:buAutoNum type="arabicPeriod" startAt="5"/>
            </a:pPr>
            <a:r>
              <a:rPr lang="en-US" sz="1400" b="1"/>
              <a:t>Pressure Hazard </a:t>
            </a:r>
            <a:r>
              <a:rPr lang="en-US" sz="1400" b="1" i="1"/>
              <a:t>(Bahaya Bejana Tekan)</a:t>
            </a:r>
          </a:p>
          <a:p>
            <a:pPr marL="457200" indent="-457200" eaLnBrk="1" hangingPunct="1">
              <a:spcBef>
                <a:spcPct val="50000"/>
              </a:spcBef>
            </a:pPr>
            <a:r>
              <a:rPr lang="en-US" sz="1400"/>
              <a:t>	Bahaya yang berasal dari bejana bertekanan yang mengalami pengembangan tekanan internal dan meledak, misalnya peledakan tabung LPG, peledakan pipa, dll</a:t>
            </a:r>
          </a:p>
        </p:txBody>
      </p:sp>
      <p:sp>
        <p:nvSpPr>
          <p:cNvPr id="56327" name="Text Box 7"/>
          <p:cNvSpPr txBox="1">
            <a:spLocks noChangeArrowheads="1"/>
          </p:cNvSpPr>
          <p:nvPr/>
        </p:nvSpPr>
        <p:spPr bwMode="auto">
          <a:xfrm>
            <a:off x="238125" y="857250"/>
            <a:ext cx="7500938" cy="523875"/>
          </a:xfrm>
          <a:prstGeom prst="rect">
            <a:avLst/>
          </a:prstGeom>
          <a:noFill/>
          <a:ln w="9525">
            <a:noFill/>
            <a:miter lim="800000"/>
            <a:headEnd/>
            <a:tailEnd/>
          </a:ln>
        </p:spPr>
        <p:txBody>
          <a:bodyPr>
            <a:spAutoFit/>
          </a:bodyPr>
          <a:lstStyle/>
          <a:p>
            <a:pPr lvl="1" indent="-457200" eaLnBrk="1" hangingPunct="1">
              <a:spcBef>
                <a:spcPct val="50000"/>
              </a:spcBef>
              <a:buFont typeface="Cooper Black" pitchFamily="18" charset="0"/>
              <a:buChar char="Ω"/>
            </a:pPr>
            <a:r>
              <a:rPr lang="en-US" sz="2800" dirty="0">
                <a:latin typeface="Cooper Black" pitchFamily="18" charset="0"/>
              </a:rPr>
              <a:t>Physical Hazard </a:t>
            </a:r>
            <a:r>
              <a:rPr lang="en-US" sz="2800" i="1" dirty="0">
                <a:latin typeface="Cooper Black" pitchFamily="18" charset="0"/>
              </a:rPr>
              <a:t>(</a:t>
            </a:r>
            <a:r>
              <a:rPr lang="en-US" sz="2800" i="1" dirty="0" err="1">
                <a:latin typeface="Cooper Black" pitchFamily="18" charset="0"/>
              </a:rPr>
              <a:t>Bahaya</a:t>
            </a:r>
            <a:r>
              <a:rPr lang="en-US" sz="2800" i="1" dirty="0">
                <a:latin typeface="Cooper Black" pitchFamily="18" charset="0"/>
              </a:rPr>
              <a:t> </a:t>
            </a:r>
            <a:r>
              <a:rPr lang="en-US" sz="2800" i="1" dirty="0" err="1">
                <a:latin typeface="Cooper Black" pitchFamily="18" charset="0"/>
              </a:rPr>
              <a:t>Fisik</a:t>
            </a:r>
            <a:r>
              <a:rPr lang="en-US" sz="2800" i="1" dirty="0">
                <a:latin typeface="Cooper Black" pitchFamily="18" charset="0"/>
              </a:rPr>
              <a:t>)</a:t>
            </a:r>
          </a:p>
        </p:txBody>
      </p:sp>
      <p:cxnSp>
        <p:nvCxnSpPr>
          <p:cNvPr id="56328" name="Straight Connector 9"/>
          <p:cNvCxnSpPr>
            <a:cxnSpLocks noChangeShapeType="1"/>
          </p:cNvCxnSpPr>
          <p:nvPr/>
        </p:nvCxnSpPr>
        <p:spPr bwMode="auto">
          <a:xfrm>
            <a:off x="309563" y="1428750"/>
            <a:ext cx="5572125" cy="1588"/>
          </a:xfrm>
          <a:prstGeom prst="line">
            <a:avLst/>
          </a:prstGeom>
          <a:noFill/>
          <a:ln w="9525" algn="ctr">
            <a:solidFill>
              <a:schemeClr val="tx1"/>
            </a:solidFill>
            <a:miter lim="800000"/>
            <a:headEnd/>
            <a:tailEnd/>
          </a:ln>
        </p:spPr>
      </p:cxnSp>
      <p:sp>
        <p:nvSpPr>
          <p:cNvPr id="2" name="Footer Placeholder 1"/>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B288D460-8C91-4C00-98A5-D1A363DF1628}" type="slidenum">
              <a:rPr lang="en-US" smtClean="0"/>
              <a:pPr/>
              <a:t>17</a:t>
            </a:fld>
            <a:endParaRPr lang="en-US"/>
          </a:p>
        </p:txBody>
      </p:sp>
      <p:sp>
        <p:nvSpPr>
          <p:cNvPr id="57347" name="Text Box 4"/>
          <p:cNvSpPr txBox="1">
            <a:spLocks noChangeArrowheads="1"/>
          </p:cNvSpPr>
          <p:nvPr/>
        </p:nvSpPr>
        <p:spPr bwMode="auto">
          <a:xfrm>
            <a:off x="200025" y="1557338"/>
            <a:ext cx="9290050" cy="4832350"/>
          </a:xfrm>
          <a:prstGeom prst="rect">
            <a:avLst/>
          </a:prstGeom>
          <a:noFill/>
          <a:ln w="9525">
            <a:noFill/>
            <a:miter lim="800000"/>
            <a:headEnd/>
            <a:tailEnd/>
          </a:ln>
        </p:spPr>
        <p:txBody>
          <a:bodyPr>
            <a:spAutoFit/>
          </a:bodyPr>
          <a:lstStyle/>
          <a:p>
            <a:pPr marL="457200" indent="-457200" eaLnBrk="1" hangingPunct="1">
              <a:spcBef>
                <a:spcPct val="50000"/>
              </a:spcBef>
              <a:buFontTx/>
              <a:buAutoNum type="arabicPeriod" startAt="6"/>
            </a:pPr>
            <a:r>
              <a:rPr lang="en-US" sz="1400" b="1"/>
              <a:t>Explosion Hazard </a:t>
            </a:r>
            <a:r>
              <a:rPr lang="en-US" sz="1400" b="1" i="1"/>
              <a:t>(Bahaya Peledakan)</a:t>
            </a:r>
          </a:p>
          <a:p>
            <a:pPr marL="457200" indent="-457200" eaLnBrk="1" hangingPunct="1">
              <a:spcBef>
                <a:spcPct val="50000"/>
              </a:spcBef>
            </a:pPr>
            <a:r>
              <a:rPr lang="en-US" sz="1400"/>
              <a:t>	Bahaya yang berasal dari peledakan bahan berenergi tinggi dan menimbulkan kerugian jiwa dan infrastruktur yang besar, misalnya peledakan bahan peledak, peledakan tanki LNG, dll</a:t>
            </a:r>
          </a:p>
          <a:p>
            <a:pPr marL="457200" indent="-457200" eaLnBrk="1" hangingPunct="1">
              <a:spcBef>
                <a:spcPct val="50000"/>
              </a:spcBef>
            </a:pPr>
            <a:r>
              <a:rPr lang="en-US" sz="1400"/>
              <a:t>7.	</a:t>
            </a:r>
            <a:r>
              <a:rPr lang="en-US" sz="1400" b="1"/>
              <a:t>Noise Hazard </a:t>
            </a:r>
            <a:r>
              <a:rPr lang="en-US" sz="1400" b="1" i="1"/>
              <a:t>(Bahaya Kebisingan)</a:t>
            </a:r>
          </a:p>
          <a:p>
            <a:pPr marL="457200" indent="-457200" eaLnBrk="1" hangingPunct="1">
              <a:spcBef>
                <a:spcPct val="50000"/>
              </a:spcBef>
            </a:pPr>
            <a:r>
              <a:rPr lang="en-US" sz="1400"/>
              <a:t>	Bahaya yang berasal dari paparan kebisingan menyebabkan gangguan pendengaran (Maks.85dB/8 jam), misalnya kebisingan generator, mesin, dll</a:t>
            </a:r>
          </a:p>
          <a:p>
            <a:pPr marL="457200" indent="-457200" eaLnBrk="1" hangingPunct="1">
              <a:spcBef>
                <a:spcPct val="50000"/>
              </a:spcBef>
            </a:pPr>
            <a:r>
              <a:rPr lang="en-US" sz="1400"/>
              <a:t>8.	</a:t>
            </a:r>
            <a:r>
              <a:rPr lang="en-US" sz="1400" b="1"/>
              <a:t>Vibration Hazard </a:t>
            </a:r>
            <a:r>
              <a:rPr lang="en-US" sz="1400" b="1" i="1"/>
              <a:t>(Bahaya Getaran)</a:t>
            </a:r>
          </a:p>
          <a:p>
            <a:pPr marL="457200" indent="-457200" eaLnBrk="1" hangingPunct="1">
              <a:spcBef>
                <a:spcPct val="50000"/>
              </a:spcBef>
            </a:pPr>
            <a:r>
              <a:rPr lang="en-US" sz="1400"/>
              <a:t>	Bahaya yang berasal dari peralatan bergerak yang berpengaruh pada getaran tubuh manusia, misalnya getaran mesin, getaran pompa/kompresor, dll</a:t>
            </a:r>
          </a:p>
          <a:p>
            <a:pPr marL="457200" indent="-457200" eaLnBrk="1" hangingPunct="1">
              <a:spcBef>
                <a:spcPct val="50000"/>
              </a:spcBef>
            </a:pPr>
            <a:r>
              <a:rPr lang="en-US" sz="1400"/>
              <a:t>9.	</a:t>
            </a:r>
            <a:r>
              <a:rPr lang="en-US" sz="1400" b="1"/>
              <a:t>Illumination Hazard </a:t>
            </a:r>
            <a:r>
              <a:rPr lang="en-US" sz="1400" b="1" i="1"/>
              <a:t>(Bahaya Pencahayaan)</a:t>
            </a:r>
          </a:p>
          <a:p>
            <a:pPr marL="457200" indent="-457200" eaLnBrk="1" hangingPunct="1">
              <a:spcBef>
                <a:spcPct val="50000"/>
              </a:spcBef>
            </a:pPr>
            <a:r>
              <a:rPr lang="en-US" sz="1400"/>
              <a:t>	Bahaya yang berasal dari suatu sinar yang mengeluarkan pencahayaan baik pencahayaan kurang maupun berlebih menyebabkan gangguan penglihatan, misalnya pijar sinar pengelasan, bekerja malam hari dengan pencahayaan minimum, dll</a:t>
            </a:r>
          </a:p>
          <a:p>
            <a:pPr marL="457200" indent="-457200" eaLnBrk="1" hangingPunct="1">
              <a:spcBef>
                <a:spcPct val="50000"/>
              </a:spcBef>
              <a:buFontTx/>
              <a:buAutoNum type="arabicPeriod" startAt="10"/>
            </a:pPr>
            <a:r>
              <a:rPr lang="en-US" sz="1400" b="1"/>
              <a:t>Height Hazard </a:t>
            </a:r>
            <a:r>
              <a:rPr lang="en-US" sz="1400" b="1" i="1"/>
              <a:t>(Bahaya Bekerja di Ketinggian)</a:t>
            </a:r>
          </a:p>
          <a:p>
            <a:pPr marL="457200" indent="-457200" eaLnBrk="1" hangingPunct="1">
              <a:spcBef>
                <a:spcPct val="50000"/>
              </a:spcBef>
            </a:pPr>
            <a:r>
              <a:rPr lang="en-US" sz="1400"/>
              <a:t>	Bahaya yang berasal dari ketinggian baik tergelincir atau terjatuh dari suatu tempat tinggi mengakibatkan  cidera, misalnya tergelincir tangga peralatan, terpeleset dari atap pabrik, dll</a:t>
            </a:r>
          </a:p>
          <a:p>
            <a:pPr marL="457200" indent="-457200" eaLnBrk="1" hangingPunct="1">
              <a:spcBef>
                <a:spcPct val="50000"/>
              </a:spcBef>
              <a:buFontTx/>
              <a:buAutoNum type="arabicPeriod" startAt="6"/>
            </a:pPr>
            <a:endParaRPr lang="en-US" sz="1400"/>
          </a:p>
        </p:txBody>
      </p:sp>
      <p:sp>
        <p:nvSpPr>
          <p:cNvPr id="57348" name="Rectangle 9"/>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57349" name="Rectangle 10"/>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57350"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sp>
        <p:nvSpPr>
          <p:cNvPr id="57351" name="Text Box 7"/>
          <p:cNvSpPr txBox="1">
            <a:spLocks noChangeArrowheads="1"/>
          </p:cNvSpPr>
          <p:nvPr/>
        </p:nvSpPr>
        <p:spPr bwMode="auto">
          <a:xfrm>
            <a:off x="238125" y="928688"/>
            <a:ext cx="4537075" cy="400050"/>
          </a:xfrm>
          <a:prstGeom prst="rect">
            <a:avLst/>
          </a:prstGeom>
          <a:noFill/>
          <a:ln w="9525">
            <a:noFill/>
            <a:miter lim="800000"/>
            <a:headEnd/>
            <a:tailEnd/>
          </a:ln>
        </p:spPr>
        <p:txBody>
          <a:bodyPr>
            <a:spAutoFit/>
          </a:bodyPr>
          <a:lstStyle/>
          <a:p>
            <a:pPr eaLnBrk="1" hangingPunct="1">
              <a:spcBef>
                <a:spcPct val="50000"/>
              </a:spcBef>
            </a:pPr>
            <a:r>
              <a:rPr lang="en-US" dirty="0">
                <a:latin typeface="Cooper Black" pitchFamily="18" charset="0"/>
              </a:rPr>
              <a:t>Physical Hazard </a:t>
            </a:r>
            <a:r>
              <a:rPr lang="en-US" i="1" dirty="0">
                <a:latin typeface="Cooper Black" pitchFamily="18" charset="0"/>
              </a:rPr>
              <a:t>(</a:t>
            </a:r>
            <a:r>
              <a:rPr lang="en-US" i="1" dirty="0" err="1">
                <a:latin typeface="Cooper Black" pitchFamily="18" charset="0"/>
              </a:rPr>
              <a:t>Bahaya</a:t>
            </a:r>
            <a:r>
              <a:rPr lang="en-US" i="1" dirty="0">
                <a:latin typeface="Cooper Black" pitchFamily="18" charset="0"/>
              </a:rPr>
              <a:t> </a:t>
            </a:r>
            <a:r>
              <a:rPr lang="en-US" i="1" dirty="0" err="1">
                <a:latin typeface="Cooper Black" pitchFamily="18" charset="0"/>
              </a:rPr>
              <a:t>Fisik</a:t>
            </a:r>
            <a:r>
              <a:rPr lang="en-US" i="1" dirty="0">
                <a:latin typeface="Cooper Black" pitchFamily="18" charset="0"/>
              </a:rPr>
              <a:t>)</a:t>
            </a:r>
          </a:p>
        </p:txBody>
      </p:sp>
      <p:cxnSp>
        <p:nvCxnSpPr>
          <p:cNvPr id="57352" name="Straight Connector 13"/>
          <p:cNvCxnSpPr>
            <a:cxnSpLocks noChangeShapeType="1"/>
          </p:cNvCxnSpPr>
          <p:nvPr/>
        </p:nvCxnSpPr>
        <p:spPr bwMode="auto">
          <a:xfrm>
            <a:off x="309563" y="1428750"/>
            <a:ext cx="5572125" cy="1588"/>
          </a:xfrm>
          <a:prstGeom prst="line">
            <a:avLst/>
          </a:prstGeom>
          <a:noFill/>
          <a:ln w="9525" algn="ctr">
            <a:solidFill>
              <a:schemeClr val="tx1"/>
            </a:solidFill>
            <a:miter lim="800000"/>
            <a:headEnd/>
            <a:tailEnd/>
          </a:ln>
        </p:spPr>
      </p:cxnSp>
      <p:sp>
        <p:nvSpPr>
          <p:cNvPr id="2" name="Footer Placeholder 1"/>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F4BE7714-B1B9-41D0-B8D1-E4524A3B3104}" type="slidenum">
              <a:rPr lang="en-US" smtClean="0"/>
              <a:pPr/>
              <a:t>18</a:t>
            </a:fld>
            <a:endParaRPr lang="en-US"/>
          </a:p>
        </p:txBody>
      </p:sp>
      <p:sp>
        <p:nvSpPr>
          <p:cNvPr id="58371" name="Text Box 4"/>
          <p:cNvSpPr txBox="1">
            <a:spLocks noChangeArrowheads="1"/>
          </p:cNvSpPr>
          <p:nvPr/>
        </p:nvSpPr>
        <p:spPr bwMode="auto">
          <a:xfrm>
            <a:off x="200025" y="1557338"/>
            <a:ext cx="9577388" cy="3000375"/>
          </a:xfrm>
          <a:prstGeom prst="rect">
            <a:avLst/>
          </a:prstGeom>
          <a:noFill/>
          <a:ln w="9525">
            <a:noFill/>
            <a:miter lim="800000"/>
            <a:headEnd/>
            <a:tailEnd/>
          </a:ln>
        </p:spPr>
        <p:txBody>
          <a:bodyPr>
            <a:spAutoFit/>
          </a:bodyPr>
          <a:lstStyle/>
          <a:p>
            <a:pPr marL="457200" indent="-457200" eaLnBrk="1" hangingPunct="1">
              <a:spcBef>
                <a:spcPct val="50000"/>
              </a:spcBef>
            </a:pPr>
            <a:r>
              <a:rPr lang="en-US" sz="1400" b="1"/>
              <a:t>11.	Confined Space Hazard </a:t>
            </a:r>
            <a:r>
              <a:rPr lang="en-US" sz="1400" b="1" i="1"/>
              <a:t>(Bahaya Tempat Terbatas)</a:t>
            </a:r>
          </a:p>
          <a:p>
            <a:pPr marL="457200" indent="-457200" eaLnBrk="1" hangingPunct="1">
              <a:spcBef>
                <a:spcPct val="50000"/>
              </a:spcBef>
            </a:pPr>
            <a:r>
              <a:rPr lang="en-US" sz="1400"/>
              <a:t>	Bahaya yang berasal dari pekerjaan di ruang terbatas menyebabkan deficiency Oxygen (Kekurangan Oksigen), keracunan gas berbahaya atau terjebaknya flammable material, misalnya bekerja didalam tanki, container, bekerja diruang bawah tanah, dll</a:t>
            </a:r>
          </a:p>
          <a:p>
            <a:pPr marL="457200" indent="-457200" eaLnBrk="1" hangingPunct="1">
              <a:spcBef>
                <a:spcPct val="50000"/>
              </a:spcBef>
              <a:buFontTx/>
              <a:buAutoNum type="arabicPeriod" startAt="12"/>
            </a:pPr>
            <a:r>
              <a:rPr lang="en-US" sz="1400" b="1"/>
              <a:t>Ergonomic Hazard </a:t>
            </a:r>
            <a:r>
              <a:rPr lang="en-US" sz="1400" b="1" i="1"/>
              <a:t>(Bahaya Ergonomis)</a:t>
            </a:r>
          </a:p>
          <a:p>
            <a:pPr marL="457200" indent="-457200" eaLnBrk="1" hangingPunct="1">
              <a:spcBef>
                <a:spcPct val="50000"/>
              </a:spcBef>
            </a:pPr>
            <a:r>
              <a:rPr lang="en-US" sz="1400"/>
              <a:t>	Bahaya yang berasal dari ketidaksesuaian benda kerja dengan posisi tubuh dalam melakukan pekerjaan, misalnya mengangkat barang 40 kg dari bawah keatas lemari, mengoperasikan peralatan dengan posisi kaki tidak stabil, dll</a:t>
            </a:r>
          </a:p>
          <a:p>
            <a:pPr marL="457200" indent="-457200" eaLnBrk="1" hangingPunct="1">
              <a:spcBef>
                <a:spcPct val="50000"/>
              </a:spcBef>
            </a:pPr>
            <a:r>
              <a:rPr lang="en-US" sz="1400" b="1"/>
              <a:t>13.  Ionizing Radiation Hazard (Bahaya Radiasi Ionisasi)</a:t>
            </a:r>
            <a:endParaRPr lang="en-US" sz="1400" b="1" i="1"/>
          </a:p>
          <a:p>
            <a:pPr marL="457200" indent="-457200" eaLnBrk="1" hangingPunct="1">
              <a:spcBef>
                <a:spcPct val="50000"/>
              </a:spcBef>
            </a:pPr>
            <a:r>
              <a:rPr lang="en-US" sz="1400"/>
              <a:t>	Bahaya yang berasal dari paparan radiasi ion partikel alpha, beta, nuetron, radiasi elektromagnetic gamma dan x-rays, misalnya paparan sinar X medis, radioaktif isotop, industri tenaga nuklir, dll</a:t>
            </a:r>
          </a:p>
        </p:txBody>
      </p:sp>
      <p:grpSp>
        <p:nvGrpSpPr>
          <p:cNvPr id="2" name="Group 15"/>
          <p:cNvGrpSpPr>
            <a:grpSpLocks/>
          </p:cNvGrpSpPr>
          <p:nvPr/>
        </p:nvGrpSpPr>
        <p:grpSpPr bwMode="auto">
          <a:xfrm>
            <a:off x="0" y="4572000"/>
            <a:ext cx="9906000" cy="1738313"/>
            <a:chOff x="0" y="4572008"/>
            <a:chExt cx="9906000" cy="1739075"/>
          </a:xfrm>
        </p:grpSpPr>
        <p:pic>
          <p:nvPicPr>
            <p:cNvPr id="58385" name="Picture 6" descr="connector"/>
            <p:cNvPicPr>
              <a:picLocks noChangeAspect="1" noChangeArrowheads="1"/>
            </p:cNvPicPr>
            <p:nvPr/>
          </p:nvPicPr>
          <p:blipFill>
            <a:blip r:embed="rId2" cstate="print"/>
            <a:srcRect/>
            <a:stretch>
              <a:fillRect/>
            </a:stretch>
          </p:blipFill>
          <p:spPr bwMode="auto">
            <a:xfrm>
              <a:off x="0" y="4572008"/>
              <a:ext cx="1523976" cy="1720850"/>
            </a:xfrm>
            <a:prstGeom prst="rect">
              <a:avLst/>
            </a:prstGeom>
            <a:noFill/>
            <a:ln w="9525">
              <a:noFill/>
              <a:miter lim="800000"/>
              <a:headEnd/>
              <a:tailEnd/>
            </a:ln>
          </p:spPr>
        </p:pic>
        <p:pic>
          <p:nvPicPr>
            <p:cNvPr id="58386" name="Picture 7" descr="200022890-002"/>
            <p:cNvPicPr>
              <a:picLocks noChangeAspect="1" noChangeArrowheads="1"/>
            </p:cNvPicPr>
            <p:nvPr/>
          </p:nvPicPr>
          <p:blipFill>
            <a:blip r:embed="rId3" cstate="print"/>
            <a:srcRect/>
            <a:stretch>
              <a:fillRect/>
            </a:stretch>
          </p:blipFill>
          <p:spPr bwMode="auto">
            <a:xfrm>
              <a:off x="1552686" y="4583883"/>
              <a:ext cx="1352550" cy="1727200"/>
            </a:xfrm>
            <a:prstGeom prst="rect">
              <a:avLst/>
            </a:prstGeom>
            <a:noFill/>
            <a:ln w="9525">
              <a:noFill/>
              <a:miter lim="800000"/>
              <a:headEnd/>
              <a:tailEnd/>
            </a:ln>
          </p:spPr>
        </p:pic>
        <p:pic>
          <p:nvPicPr>
            <p:cNvPr id="58387" name="Picture 8" descr="487789"/>
            <p:cNvPicPr>
              <a:picLocks noChangeAspect="1" noChangeArrowheads="1"/>
            </p:cNvPicPr>
            <p:nvPr/>
          </p:nvPicPr>
          <p:blipFill>
            <a:blip r:embed="rId4" cstate="print"/>
            <a:srcRect/>
            <a:stretch>
              <a:fillRect/>
            </a:stretch>
          </p:blipFill>
          <p:spPr bwMode="auto">
            <a:xfrm>
              <a:off x="2940297" y="4572008"/>
              <a:ext cx="2305050" cy="1727200"/>
            </a:xfrm>
            <a:prstGeom prst="rect">
              <a:avLst/>
            </a:prstGeom>
            <a:noFill/>
            <a:ln w="9525">
              <a:noFill/>
              <a:miter lim="800000"/>
              <a:headEnd/>
              <a:tailEnd/>
            </a:ln>
          </p:spPr>
        </p:pic>
        <p:pic>
          <p:nvPicPr>
            <p:cNvPr id="58388" name="Picture 9" descr="10119903"/>
            <p:cNvPicPr>
              <a:picLocks noChangeAspect="1" noChangeArrowheads="1"/>
            </p:cNvPicPr>
            <p:nvPr/>
          </p:nvPicPr>
          <p:blipFill>
            <a:blip r:embed="rId5" cstate="print"/>
            <a:srcRect/>
            <a:stretch>
              <a:fillRect/>
            </a:stretch>
          </p:blipFill>
          <p:spPr bwMode="auto">
            <a:xfrm>
              <a:off x="5275526" y="4572008"/>
              <a:ext cx="1439862" cy="1727200"/>
            </a:xfrm>
            <a:prstGeom prst="rect">
              <a:avLst/>
            </a:prstGeom>
            <a:noFill/>
            <a:ln w="9525">
              <a:noFill/>
              <a:miter lim="800000"/>
              <a:headEnd/>
              <a:tailEnd/>
            </a:ln>
          </p:spPr>
        </p:pic>
        <p:pic>
          <p:nvPicPr>
            <p:cNvPr id="58389" name="Picture 10" descr="10026161"/>
            <p:cNvPicPr>
              <a:picLocks noChangeAspect="1" noChangeArrowheads="1"/>
            </p:cNvPicPr>
            <p:nvPr/>
          </p:nvPicPr>
          <p:blipFill>
            <a:blip r:embed="rId6" cstate="print"/>
            <a:srcRect/>
            <a:stretch>
              <a:fillRect/>
            </a:stretch>
          </p:blipFill>
          <p:spPr bwMode="auto">
            <a:xfrm>
              <a:off x="6750826" y="4583113"/>
              <a:ext cx="1598600" cy="1725612"/>
            </a:xfrm>
            <a:prstGeom prst="rect">
              <a:avLst/>
            </a:prstGeom>
            <a:noFill/>
            <a:ln w="9525">
              <a:noFill/>
              <a:miter lim="800000"/>
              <a:headEnd/>
              <a:tailEnd/>
            </a:ln>
          </p:spPr>
        </p:pic>
        <p:pic>
          <p:nvPicPr>
            <p:cNvPr id="58390" name="Picture 12" descr="10114957"/>
            <p:cNvPicPr>
              <a:picLocks noChangeAspect="1" noChangeArrowheads="1"/>
            </p:cNvPicPr>
            <p:nvPr/>
          </p:nvPicPr>
          <p:blipFill>
            <a:blip r:embed="rId7" cstate="print"/>
            <a:srcRect/>
            <a:stretch>
              <a:fillRect/>
            </a:stretch>
          </p:blipFill>
          <p:spPr bwMode="auto">
            <a:xfrm>
              <a:off x="8373175" y="4579938"/>
              <a:ext cx="1532825" cy="1728787"/>
            </a:xfrm>
            <a:prstGeom prst="rect">
              <a:avLst/>
            </a:prstGeom>
            <a:noFill/>
            <a:ln w="9525">
              <a:noFill/>
              <a:miter lim="800000"/>
              <a:headEnd/>
              <a:tailEnd/>
            </a:ln>
          </p:spPr>
        </p:pic>
      </p:grpSp>
      <p:sp>
        <p:nvSpPr>
          <p:cNvPr id="58373" name="Rectangle 13"/>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58374" name="Rectangle 14"/>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58375"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sp>
        <p:nvSpPr>
          <p:cNvPr id="58376" name="Text Box 7"/>
          <p:cNvSpPr txBox="1">
            <a:spLocks noChangeArrowheads="1"/>
          </p:cNvSpPr>
          <p:nvPr/>
        </p:nvSpPr>
        <p:spPr bwMode="auto">
          <a:xfrm>
            <a:off x="238125" y="928688"/>
            <a:ext cx="4537075" cy="400050"/>
          </a:xfrm>
          <a:prstGeom prst="rect">
            <a:avLst/>
          </a:prstGeom>
          <a:noFill/>
          <a:ln w="9525">
            <a:noFill/>
            <a:miter lim="800000"/>
            <a:headEnd/>
            <a:tailEnd/>
          </a:ln>
        </p:spPr>
        <p:txBody>
          <a:bodyPr>
            <a:spAutoFit/>
          </a:bodyPr>
          <a:lstStyle/>
          <a:p>
            <a:pPr eaLnBrk="1" hangingPunct="1">
              <a:spcBef>
                <a:spcPct val="50000"/>
              </a:spcBef>
            </a:pPr>
            <a:r>
              <a:rPr lang="en-US">
                <a:latin typeface="Cooper Black" pitchFamily="18" charset="0"/>
              </a:rPr>
              <a:t>Physical Hazard </a:t>
            </a:r>
            <a:r>
              <a:rPr lang="en-US" i="1">
                <a:latin typeface="Cooper Black" pitchFamily="18" charset="0"/>
              </a:rPr>
              <a:t>(Bahaya Fisik)</a:t>
            </a:r>
          </a:p>
        </p:txBody>
      </p:sp>
      <p:cxnSp>
        <p:nvCxnSpPr>
          <p:cNvPr id="58377" name="Straight Connector 17"/>
          <p:cNvCxnSpPr>
            <a:cxnSpLocks noChangeShapeType="1"/>
          </p:cNvCxnSpPr>
          <p:nvPr/>
        </p:nvCxnSpPr>
        <p:spPr bwMode="auto">
          <a:xfrm>
            <a:off x="309563" y="1428750"/>
            <a:ext cx="5572125" cy="1588"/>
          </a:xfrm>
          <a:prstGeom prst="line">
            <a:avLst/>
          </a:prstGeom>
          <a:noFill/>
          <a:ln w="9525" algn="ctr">
            <a:solidFill>
              <a:schemeClr val="tx1"/>
            </a:solidFill>
            <a:miter lim="800000"/>
            <a:headEnd/>
            <a:tailEnd/>
          </a:ln>
        </p:spPr>
      </p:cxnSp>
      <p:grpSp>
        <p:nvGrpSpPr>
          <p:cNvPr id="3" name="Group 16"/>
          <p:cNvGrpSpPr>
            <a:grpSpLocks/>
          </p:cNvGrpSpPr>
          <p:nvPr/>
        </p:nvGrpSpPr>
        <p:grpSpPr bwMode="auto">
          <a:xfrm>
            <a:off x="0" y="4572000"/>
            <a:ext cx="9906000" cy="1738313"/>
            <a:chOff x="0" y="4572008"/>
            <a:chExt cx="9906000" cy="1739075"/>
          </a:xfrm>
        </p:grpSpPr>
        <p:pic>
          <p:nvPicPr>
            <p:cNvPr id="58379" name="Picture 6" descr="connector"/>
            <p:cNvPicPr>
              <a:picLocks noChangeAspect="1" noChangeArrowheads="1"/>
            </p:cNvPicPr>
            <p:nvPr/>
          </p:nvPicPr>
          <p:blipFill>
            <a:blip r:embed="rId2" cstate="print"/>
            <a:srcRect/>
            <a:stretch>
              <a:fillRect/>
            </a:stretch>
          </p:blipFill>
          <p:spPr bwMode="auto">
            <a:xfrm>
              <a:off x="0" y="4572008"/>
              <a:ext cx="1523976" cy="1720850"/>
            </a:xfrm>
            <a:prstGeom prst="rect">
              <a:avLst/>
            </a:prstGeom>
            <a:noFill/>
            <a:ln w="9525">
              <a:noFill/>
              <a:miter lim="800000"/>
              <a:headEnd/>
              <a:tailEnd/>
            </a:ln>
          </p:spPr>
        </p:pic>
        <p:pic>
          <p:nvPicPr>
            <p:cNvPr id="58380" name="Picture 7" descr="200022890-002"/>
            <p:cNvPicPr>
              <a:picLocks noChangeAspect="1" noChangeArrowheads="1"/>
            </p:cNvPicPr>
            <p:nvPr/>
          </p:nvPicPr>
          <p:blipFill>
            <a:blip r:embed="rId3" cstate="print"/>
            <a:srcRect/>
            <a:stretch>
              <a:fillRect/>
            </a:stretch>
          </p:blipFill>
          <p:spPr bwMode="auto">
            <a:xfrm>
              <a:off x="1552686" y="4583883"/>
              <a:ext cx="1352550" cy="1727200"/>
            </a:xfrm>
            <a:prstGeom prst="rect">
              <a:avLst/>
            </a:prstGeom>
            <a:noFill/>
            <a:ln w="9525">
              <a:noFill/>
              <a:miter lim="800000"/>
              <a:headEnd/>
              <a:tailEnd/>
            </a:ln>
          </p:spPr>
        </p:pic>
        <p:pic>
          <p:nvPicPr>
            <p:cNvPr id="58381" name="Picture 8" descr="487789"/>
            <p:cNvPicPr>
              <a:picLocks noChangeAspect="1" noChangeArrowheads="1"/>
            </p:cNvPicPr>
            <p:nvPr/>
          </p:nvPicPr>
          <p:blipFill>
            <a:blip r:embed="rId4" cstate="print"/>
            <a:srcRect/>
            <a:stretch>
              <a:fillRect/>
            </a:stretch>
          </p:blipFill>
          <p:spPr bwMode="auto">
            <a:xfrm>
              <a:off x="2940297" y="4572008"/>
              <a:ext cx="2305050" cy="1727200"/>
            </a:xfrm>
            <a:prstGeom prst="rect">
              <a:avLst/>
            </a:prstGeom>
            <a:noFill/>
            <a:ln w="9525">
              <a:noFill/>
              <a:miter lim="800000"/>
              <a:headEnd/>
              <a:tailEnd/>
            </a:ln>
          </p:spPr>
        </p:pic>
        <p:pic>
          <p:nvPicPr>
            <p:cNvPr id="58382" name="Picture 9" descr="10119903"/>
            <p:cNvPicPr>
              <a:picLocks noChangeAspect="1" noChangeArrowheads="1"/>
            </p:cNvPicPr>
            <p:nvPr/>
          </p:nvPicPr>
          <p:blipFill>
            <a:blip r:embed="rId5" cstate="print"/>
            <a:srcRect/>
            <a:stretch>
              <a:fillRect/>
            </a:stretch>
          </p:blipFill>
          <p:spPr bwMode="auto">
            <a:xfrm>
              <a:off x="5275526" y="4572008"/>
              <a:ext cx="1439862" cy="1727200"/>
            </a:xfrm>
            <a:prstGeom prst="rect">
              <a:avLst/>
            </a:prstGeom>
            <a:noFill/>
            <a:ln w="9525">
              <a:noFill/>
              <a:miter lim="800000"/>
              <a:headEnd/>
              <a:tailEnd/>
            </a:ln>
          </p:spPr>
        </p:pic>
        <p:pic>
          <p:nvPicPr>
            <p:cNvPr id="58383" name="Picture 10" descr="10026161"/>
            <p:cNvPicPr>
              <a:picLocks noChangeAspect="1" noChangeArrowheads="1"/>
            </p:cNvPicPr>
            <p:nvPr/>
          </p:nvPicPr>
          <p:blipFill>
            <a:blip r:embed="rId6" cstate="print"/>
            <a:srcRect/>
            <a:stretch>
              <a:fillRect/>
            </a:stretch>
          </p:blipFill>
          <p:spPr bwMode="auto">
            <a:xfrm>
              <a:off x="6750826" y="4583113"/>
              <a:ext cx="1598600" cy="1725612"/>
            </a:xfrm>
            <a:prstGeom prst="rect">
              <a:avLst/>
            </a:prstGeom>
            <a:noFill/>
            <a:ln w="9525">
              <a:noFill/>
              <a:miter lim="800000"/>
              <a:headEnd/>
              <a:tailEnd/>
            </a:ln>
          </p:spPr>
        </p:pic>
        <p:pic>
          <p:nvPicPr>
            <p:cNvPr id="58384" name="Picture 12" descr="10114957"/>
            <p:cNvPicPr>
              <a:picLocks noChangeAspect="1" noChangeArrowheads="1"/>
            </p:cNvPicPr>
            <p:nvPr/>
          </p:nvPicPr>
          <p:blipFill>
            <a:blip r:embed="rId7" cstate="print"/>
            <a:srcRect/>
            <a:stretch>
              <a:fillRect/>
            </a:stretch>
          </p:blipFill>
          <p:spPr bwMode="auto">
            <a:xfrm>
              <a:off x="8373175" y="4579938"/>
              <a:ext cx="1532825" cy="1728787"/>
            </a:xfrm>
            <a:prstGeom prst="rect">
              <a:avLst/>
            </a:prstGeom>
            <a:noFill/>
            <a:ln w="9525">
              <a:noFill/>
              <a:miter lim="800000"/>
              <a:headEnd/>
              <a:tailEnd/>
            </a:ln>
          </p:spPr>
        </p:pic>
      </p:grpSp>
      <p:sp>
        <p:nvSpPr>
          <p:cNvPr id="4" name="Footer Placeholder 3"/>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HIRADC 2/Rev.0© Copyright, Sentral-Sistem  April 2019</a:t>
            </a:r>
          </a:p>
        </p:txBody>
      </p:sp>
      <p:sp>
        <p:nvSpPr>
          <p:cNvPr id="5" name="Slide Number Placeholder 4"/>
          <p:cNvSpPr>
            <a:spLocks noGrp="1"/>
          </p:cNvSpPr>
          <p:nvPr>
            <p:ph type="sldNum" sz="quarter" idx="12"/>
          </p:nvPr>
        </p:nvSpPr>
        <p:spPr/>
        <p:txBody>
          <a:bodyPr/>
          <a:lstStyle/>
          <a:p>
            <a:fld id="{AF2541DC-305F-4949-A632-DD930B0BE76F}" type="slidenum">
              <a:rPr lang="en-US" smtClean="0"/>
              <a:pPr/>
              <a:t>19</a:t>
            </a:fld>
            <a:endParaRPr lang="en-US"/>
          </a:p>
        </p:txBody>
      </p:sp>
      <p:pic>
        <p:nvPicPr>
          <p:cNvPr id="6" name="Picture 17" descr="http://sigitsafety.files.wordpress.com/2013/09/kimia-hazard.jpg"/>
          <p:cNvPicPr>
            <a:picLocks noChangeAspect="1" noChangeArrowheads="1"/>
          </p:cNvPicPr>
          <p:nvPr/>
        </p:nvPicPr>
        <p:blipFill>
          <a:blip r:embed="rId2" cstate="print"/>
          <a:srcRect/>
          <a:stretch>
            <a:fillRect/>
          </a:stretch>
        </p:blipFill>
        <p:spPr bwMode="auto">
          <a:xfrm>
            <a:off x="0" y="642918"/>
            <a:ext cx="9906000" cy="6230603"/>
          </a:xfrm>
          <a:prstGeom prst="rect">
            <a:avLst/>
          </a:prstGeom>
          <a:noFill/>
          <a:ln w="12700">
            <a:noFill/>
            <a:miter lim="800000"/>
            <a:headEnd/>
            <a:tailEnd/>
          </a:ln>
        </p:spPr>
      </p:pic>
      <p:sp>
        <p:nvSpPr>
          <p:cNvPr id="7" name="Rectangle 6"/>
          <p:cNvSpPr>
            <a:spLocks noChangeArrowheads="1"/>
          </p:cNvSpPr>
          <p:nvPr/>
        </p:nvSpPr>
        <p:spPr bwMode="auto">
          <a:xfrm>
            <a:off x="0" y="0"/>
            <a:ext cx="8096250" cy="642918"/>
          </a:xfrm>
          <a:prstGeom prst="rect">
            <a:avLst/>
          </a:prstGeom>
          <a:solidFill>
            <a:schemeClr val="accent2">
              <a:lumMod val="60000"/>
              <a:lumOff val="40000"/>
            </a:schemeClr>
          </a:solidFill>
          <a:ln w="9525" algn="ctr">
            <a:noFill/>
            <a:miter lim="800000"/>
            <a:headEnd/>
            <a:tailEnd/>
          </a:ln>
        </p:spPr>
        <p:txBody>
          <a:bodyPr wrap="none"/>
          <a:lstStyle/>
          <a:p>
            <a:pPr eaLnBrk="1" hangingPunct="1"/>
            <a:endParaRPr lang="en-US" dirty="0">
              <a:solidFill>
                <a:srgbClr val="FFFF99"/>
              </a:solidFill>
            </a:endParaRPr>
          </a:p>
        </p:txBody>
      </p:sp>
      <p:sp>
        <p:nvSpPr>
          <p:cNvPr id="8" name="Rectangle 7"/>
          <p:cNvSpPr>
            <a:spLocks noChangeArrowheads="1"/>
          </p:cNvSpPr>
          <p:nvPr/>
        </p:nvSpPr>
        <p:spPr bwMode="auto">
          <a:xfrm>
            <a:off x="8167688" y="0"/>
            <a:ext cx="1738312" cy="642918"/>
          </a:xfrm>
          <a:prstGeom prst="rect">
            <a:avLst/>
          </a:prstGeom>
          <a:solidFill>
            <a:schemeClr val="accent2">
              <a:lumMod val="75000"/>
            </a:schemeClr>
          </a:solidFill>
          <a:ln w="9525" algn="ctr">
            <a:noFill/>
            <a:miter lim="800000"/>
            <a:headEnd/>
            <a:tailEnd/>
          </a:ln>
        </p:spPr>
        <p:txBody>
          <a:bodyPr wrap="none"/>
          <a:lstStyle/>
          <a:p>
            <a:pPr eaLnBrk="1" hangingPunct="1"/>
            <a:endParaRPr lang="en-US"/>
          </a:p>
        </p:txBody>
      </p:sp>
      <p:sp>
        <p:nvSpPr>
          <p:cNvPr id="9"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
        <p:nvSpPr>
          <p:cNvPr id="10" name="Text Box 7"/>
          <p:cNvSpPr txBox="1">
            <a:spLocks noChangeArrowheads="1"/>
          </p:cNvSpPr>
          <p:nvPr/>
        </p:nvSpPr>
        <p:spPr bwMode="auto">
          <a:xfrm>
            <a:off x="0" y="5143512"/>
            <a:ext cx="9906000" cy="1138773"/>
          </a:xfrm>
          <a:prstGeom prst="rect">
            <a:avLst/>
          </a:prstGeom>
          <a:solidFill>
            <a:schemeClr val="tx1">
              <a:lumMod val="95000"/>
              <a:lumOff val="5000"/>
              <a:alpha val="70000"/>
            </a:schemeClr>
          </a:solidFill>
          <a:ln w="9525">
            <a:noFill/>
            <a:miter lim="800000"/>
            <a:headEnd/>
            <a:tailEnd/>
          </a:ln>
        </p:spPr>
        <p:txBody>
          <a:bodyPr wrap="square">
            <a:spAutoFit/>
          </a:bodyPr>
          <a:lstStyle/>
          <a:p>
            <a:pPr lvl="1" indent="-457200" algn="ctr" eaLnBrk="1" hangingPunct="1">
              <a:spcBef>
                <a:spcPct val="50000"/>
              </a:spcBef>
            </a:pPr>
            <a:endParaRPr lang="en-US" sz="200" dirty="0">
              <a:solidFill>
                <a:srgbClr val="FFFF99"/>
              </a:solidFill>
              <a:latin typeface="Arial Black" pitchFamily="34" charset="0"/>
            </a:endParaRPr>
          </a:p>
          <a:p>
            <a:pPr lvl="1" indent="-457200" algn="ctr" eaLnBrk="1" hangingPunct="1">
              <a:spcBef>
                <a:spcPct val="50000"/>
              </a:spcBef>
            </a:pPr>
            <a:r>
              <a:rPr lang="en-US" sz="3200" dirty="0">
                <a:solidFill>
                  <a:srgbClr val="FFFF99"/>
                </a:solidFill>
                <a:latin typeface="Arial Black" pitchFamily="34" charset="0"/>
              </a:rPr>
              <a:t>Chemical Hazard </a:t>
            </a:r>
            <a:r>
              <a:rPr lang="en-US" sz="3200" i="1" dirty="0">
                <a:solidFill>
                  <a:schemeClr val="bg1"/>
                </a:solidFill>
                <a:latin typeface="Arial Black" pitchFamily="34" charset="0"/>
              </a:rPr>
              <a:t>(</a:t>
            </a:r>
            <a:r>
              <a:rPr lang="en-US" sz="3200" i="1" dirty="0" err="1">
                <a:solidFill>
                  <a:schemeClr val="bg1"/>
                </a:solidFill>
                <a:latin typeface="Arial Black" pitchFamily="34" charset="0"/>
              </a:rPr>
              <a:t>Bahaya</a:t>
            </a:r>
            <a:r>
              <a:rPr lang="en-US" sz="3200" i="1" dirty="0">
                <a:solidFill>
                  <a:schemeClr val="bg1"/>
                </a:solidFill>
                <a:latin typeface="Arial Black" pitchFamily="34" charset="0"/>
              </a:rPr>
              <a:t> </a:t>
            </a:r>
            <a:r>
              <a:rPr lang="en-US" sz="3200" i="1" dirty="0" err="1">
                <a:solidFill>
                  <a:schemeClr val="bg1"/>
                </a:solidFill>
                <a:latin typeface="Arial Black" pitchFamily="34" charset="0"/>
              </a:rPr>
              <a:t>Bahan</a:t>
            </a:r>
            <a:r>
              <a:rPr lang="en-US" sz="3200" i="1" dirty="0">
                <a:solidFill>
                  <a:schemeClr val="bg1"/>
                </a:solidFill>
                <a:latin typeface="Arial Black" pitchFamily="34" charset="0"/>
              </a:rPr>
              <a:t> Kimia)</a:t>
            </a:r>
          </a:p>
          <a:p>
            <a:pPr lvl="1" indent="-457200" algn="ctr" eaLnBrk="1" hangingPunct="1">
              <a:spcBef>
                <a:spcPct val="50000"/>
              </a:spcBef>
            </a:pPr>
            <a:endParaRPr lang="en-US" sz="1200" i="1" dirty="0">
              <a:solidFill>
                <a:srgbClr val="FFFF99"/>
              </a:solidFill>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D:\H_Miscelleneous\4. My Pictures\gbr\4. HSE\safe.jpg"/>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miter lim="800000"/>
            <a:headEnd/>
            <a:tailEnd/>
          </a:ln>
        </p:spPr>
      </p:pic>
      <p:sp>
        <p:nvSpPr>
          <p:cNvPr id="7" name="Text Box 4"/>
          <p:cNvSpPr txBox="1">
            <a:spLocks noChangeArrowheads="1"/>
          </p:cNvSpPr>
          <p:nvPr/>
        </p:nvSpPr>
        <p:spPr bwMode="auto">
          <a:xfrm>
            <a:off x="5095876" y="1571612"/>
            <a:ext cx="4719638" cy="400110"/>
          </a:xfrm>
          <a:prstGeom prst="rect">
            <a:avLst/>
          </a:prstGeom>
          <a:noFill/>
          <a:ln w="9525">
            <a:noFill/>
            <a:miter lim="800000"/>
            <a:headEnd/>
            <a:tailEnd/>
          </a:ln>
          <a:effectLst/>
        </p:spPr>
        <p:txBody>
          <a:bodyPr>
            <a:spAutoFit/>
          </a:bodyPr>
          <a:lstStyle/>
          <a:p>
            <a:pPr algn="r">
              <a:spcBef>
                <a:spcPct val="50000"/>
              </a:spcBef>
            </a:pPr>
            <a:r>
              <a:rPr lang="en-US" b="1" i="1" dirty="0" err="1">
                <a:solidFill>
                  <a:schemeClr val="bg1"/>
                </a:solidFill>
                <a:latin typeface="Brush Script MT" pitchFamily="66" charset="0"/>
              </a:rPr>
              <a:t>Istilah</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dan</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Definisi</a:t>
            </a:r>
            <a:endParaRPr lang="en-US" b="1" i="1" dirty="0">
              <a:solidFill>
                <a:schemeClr val="bg1"/>
              </a:solidFill>
              <a:latin typeface="Brush Script MT" pitchFamily="66" charset="0"/>
            </a:endParaRPr>
          </a:p>
        </p:txBody>
      </p:sp>
      <p:sp>
        <p:nvSpPr>
          <p:cNvPr id="8" name="Rectangle 7"/>
          <p:cNvSpPr/>
          <p:nvPr/>
        </p:nvSpPr>
        <p:spPr>
          <a:xfrm>
            <a:off x="0" y="1571612"/>
            <a:ext cx="9906000" cy="2893100"/>
          </a:xfrm>
          <a:prstGeom prst="rect">
            <a:avLst/>
          </a:prstGeom>
          <a:solidFill>
            <a:schemeClr val="tx1">
              <a:alpha val="47000"/>
            </a:schemeClr>
          </a:solidFill>
        </p:spPr>
        <p:txBody>
          <a:bodyPr wrap="square">
            <a:spAutoFit/>
          </a:bodyPr>
          <a:lstStyle/>
          <a:p>
            <a:pPr algn="ctr">
              <a:spcBef>
                <a:spcPct val="50000"/>
              </a:spcBef>
            </a:pPr>
            <a:r>
              <a:rPr lang="en-US" b="1" dirty="0">
                <a:solidFill>
                  <a:srgbClr val="92D050"/>
                </a:solidFill>
                <a:effectLst>
                  <a:outerShdw blurRad="38100" dist="38100" dir="2700000" algn="tl">
                    <a:srgbClr val="000000">
                      <a:alpha val="43137"/>
                    </a:srgbClr>
                  </a:outerShdw>
                </a:effectLst>
                <a:latin typeface="Century Schoolbook" pitchFamily="18" charset="0"/>
              </a:rPr>
              <a:t>Occupational Health &amp; Safety (OHS):</a:t>
            </a:r>
          </a:p>
          <a:p>
            <a:pPr algn="ctr">
              <a:spcBef>
                <a:spcPct val="50000"/>
              </a:spcBef>
            </a:pPr>
            <a:r>
              <a:rPr lang="en-US" sz="2800" b="1" dirty="0">
                <a:solidFill>
                  <a:srgbClr val="FFFF99"/>
                </a:solidFill>
                <a:latin typeface="Rockwell" pitchFamily="18" charset="0"/>
              </a:rPr>
              <a:t>“</a:t>
            </a:r>
            <a:r>
              <a:rPr lang="en-US" sz="2800" b="1" i="1" dirty="0" err="1">
                <a:solidFill>
                  <a:srgbClr val="FFFF99"/>
                </a:solidFill>
                <a:latin typeface="Rockwell" pitchFamily="18" charset="0"/>
              </a:rPr>
              <a:t>Keselamatan</a:t>
            </a:r>
            <a:r>
              <a:rPr lang="en-US" sz="2800" b="1" i="1" dirty="0">
                <a:solidFill>
                  <a:srgbClr val="FFFF99"/>
                </a:solidFill>
                <a:latin typeface="Rockwell" pitchFamily="18" charset="0"/>
              </a:rPr>
              <a:t> </a:t>
            </a:r>
            <a:r>
              <a:rPr lang="en-US" sz="2800" b="1" i="1" dirty="0" err="1">
                <a:solidFill>
                  <a:srgbClr val="FFFF99"/>
                </a:solidFill>
                <a:latin typeface="Rockwell" pitchFamily="18" charset="0"/>
              </a:rPr>
              <a:t>dan</a:t>
            </a:r>
            <a:r>
              <a:rPr lang="en-US" sz="2800" b="1" i="1" dirty="0">
                <a:solidFill>
                  <a:srgbClr val="FFFF99"/>
                </a:solidFill>
                <a:latin typeface="Rockwell" pitchFamily="18" charset="0"/>
              </a:rPr>
              <a:t> </a:t>
            </a:r>
            <a:r>
              <a:rPr lang="en-US" sz="2800" b="1" i="1" dirty="0" err="1">
                <a:solidFill>
                  <a:srgbClr val="FFFF99"/>
                </a:solidFill>
                <a:latin typeface="Rockwell" pitchFamily="18" charset="0"/>
              </a:rPr>
              <a:t>Kesehatan</a:t>
            </a:r>
            <a:r>
              <a:rPr lang="en-US" sz="2800" b="1" i="1" dirty="0">
                <a:solidFill>
                  <a:srgbClr val="FFFF99"/>
                </a:solidFill>
                <a:latin typeface="Rockwell" pitchFamily="18" charset="0"/>
              </a:rPr>
              <a:t> </a:t>
            </a:r>
            <a:r>
              <a:rPr lang="en-US" sz="2800" b="1" i="1" dirty="0" err="1">
                <a:solidFill>
                  <a:srgbClr val="FFFF99"/>
                </a:solidFill>
                <a:latin typeface="Rockwell" pitchFamily="18" charset="0"/>
              </a:rPr>
              <a:t>Kerja</a:t>
            </a:r>
            <a:endParaRPr lang="en-US" sz="2800" b="1" i="1" dirty="0">
              <a:solidFill>
                <a:srgbClr val="FFFF99"/>
              </a:solidFill>
              <a:latin typeface="Rockwell" pitchFamily="18" charset="0"/>
            </a:endParaRPr>
          </a:p>
          <a:p>
            <a:pPr algn="ctr">
              <a:spcBef>
                <a:spcPct val="50000"/>
              </a:spcBef>
            </a:pPr>
            <a:r>
              <a:rPr lang="en-US" b="1" dirty="0">
                <a:solidFill>
                  <a:schemeClr val="bg1"/>
                </a:solidFill>
                <a:latin typeface="Rockwell" pitchFamily="18" charset="0"/>
              </a:rPr>
              <a:t> </a:t>
            </a:r>
            <a:r>
              <a:rPr lang="en-US" b="1" dirty="0" err="1">
                <a:solidFill>
                  <a:schemeClr val="bg1"/>
                </a:solidFill>
                <a:latin typeface="Rockwell" pitchFamily="18" charset="0"/>
              </a:rPr>
              <a:t>adalah</a:t>
            </a:r>
            <a:r>
              <a:rPr lang="en-US" b="1" dirty="0">
                <a:solidFill>
                  <a:schemeClr val="bg1"/>
                </a:solidFill>
                <a:latin typeface="Rockwell" pitchFamily="18" charset="0"/>
              </a:rPr>
              <a:t> </a:t>
            </a:r>
            <a:r>
              <a:rPr lang="en-US" b="1" dirty="0" err="1">
                <a:solidFill>
                  <a:schemeClr val="bg1"/>
                </a:solidFill>
                <a:latin typeface="Rockwell" pitchFamily="18" charset="0"/>
              </a:rPr>
              <a:t>kondisi</a:t>
            </a:r>
            <a:r>
              <a:rPr lang="en-US" b="1" dirty="0">
                <a:solidFill>
                  <a:schemeClr val="bg1"/>
                </a:solidFill>
                <a:latin typeface="Rockwell" pitchFamily="18" charset="0"/>
              </a:rPr>
              <a:t> </a:t>
            </a:r>
            <a:r>
              <a:rPr lang="en-US" b="1" dirty="0" err="1">
                <a:solidFill>
                  <a:schemeClr val="bg1"/>
                </a:solidFill>
                <a:latin typeface="Rockwell" pitchFamily="18" charset="0"/>
              </a:rPr>
              <a:t>dan</a:t>
            </a:r>
            <a:r>
              <a:rPr lang="en-US" b="1" dirty="0">
                <a:solidFill>
                  <a:schemeClr val="bg1"/>
                </a:solidFill>
                <a:latin typeface="Rockwell" pitchFamily="18" charset="0"/>
              </a:rPr>
              <a:t> </a:t>
            </a:r>
            <a:r>
              <a:rPr lang="en-US" b="1" dirty="0" err="1">
                <a:solidFill>
                  <a:schemeClr val="bg1"/>
                </a:solidFill>
                <a:latin typeface="Rockwell" pitchFamily="18" charset="0"/>
              </a:rPr>
              <a:t>faktor</a:t>
            </a:r>
            <a:r>
              <a:rPr lang="en-US" b="1" dirty="0">
                <a:solidFill>
                  <a:schemeClr val="bg1"/>
                </a:solidFill>
                <a:latin typeface="Rockwell" pitchFamily="18" charset="0"/>
              </a:rPr>
              <a:t> </a:t>
            </a:r>
            <a:r>
              <a:rPr lang="en-US" b="1" dirty="0" err="1">
                <a:solidFill>
                  <a:schemeClr val="bg1"/>
                </a:solidFill>
                <a:latin typeface="Rockwell" pitchFamily="18" charset="0"/>
              </a:rPr>
              <a:t>faktor</a:t>
            </a:r>
            <a:r>
              <a:rPr lang="en-US" b="1" dirty="0">
                <a:solidFill>
                  <a:schemeClr val="bg1"/>
                </a:solidFill>
                <a:latin typeface="Rockwell" pitchFamily="18" charset="0"/>
              </a:rPr>
              <a:t> yang </a:t>
            </a:r>
            <a:r>
              <a:rPr lang="en-US" b="1" i="1" u="sng" dirty="0" err="1">
                <a:solidFill>
                  <a:schemeClr val="bg1"/>
                </a:solidFill>
                <a:latin typeface="Rockwell" pitchFamily="18" charset="0"/>
              </a:rPr>
              <a:t>berpengaruh</a:t>
            </a:r>
            <a:r>
              <a:rPr lang="en-US" b="1" dirty="0">
                <a:solidFill>
                  <a:schemeClr val="bg1"/>
                </a:solidFill>
                <a:latin typeface="Rockwell" pitchFamily="18" charset="0"/>
              </a:rPr>
              <a:t> </a:t>
            </a:r>
            <a:r>
              <a:rPr lang="en-US" b="1" dirty="0" err="1">
                <a:solidFill>
                  <a:schemeClr val="bg1"/>
                </a:solidFill>
                <a:latin typeface="Rockwell" pitchFamily="18" charset="0"/>
              </a:rPr>
              <a:t>atau</a:t>
            </a:r>
            <a:r>
              <a:rPr lang="en-US" b="1" dirty="0">
                <a:solidFill>
                  <a:schemeClr val="bg1"/>
                </a:solidFill>
                <a:latin typeface="Rockwell" pitchFamily="18" charset="0"/>
              </a:rPr>
              <a:t> </a:t>
            </a:r>
            <a:r>
              <a:rPr lang="en-US" b="1" i="1" u="sng" dirty="0" err="1">
                <a:solidFill>
                  <a:schemeClr val="bg1"/>
                </a:solidFill>
                <a:latin typeface="Rockwell" pitchFamily="18" charset="0"/>
              </a:rPr>
              <a:t>dapat</a:t>
            </a:r>
            <a:endParaRPr lang="en-US" b="1" i="1" u="sng" dirty="0">
              <a:solidFill>
                <a:schemeClr val="bg1"/>
              </a:solidFill>
              <a:latin typeface="Rockwell" pitchFamily="18" charset="0"/>
            </a:endParaRPr>
          </a:p>
          <a:p>
            <a:pPr algn="ctr">
              <a:spcBef>
                <a:spcPct val="50000"/>
              </a:spcBef>
            </a:pPr>
            <a:r>
              <a:rPr lang="en-US" b="1" i="1" u="sng" dirty="0">
                <a:solidFill>
                  <a:schemeClr val="bg1"/>
                </a:solidFill>
                <a:latin typeface="Rockwell" pitchFamily="18" charset="0"/>
              </a:rPr>
              <a:t> </a:t>
            </a:r>
            <a:r>
              <a:rPr lang="en-US" b="1" i="1" u="sng" dirty="0" err="1">
                <a:solidFill>
                  <a:schemeClr val="bg1"/>
                </a:solidFill>
                <a:latin typeface="Rockwell" pitchFamily="18" charset="0"/>
              </a:rPr>
              <a:t>mempengaruhi</a:t>
            </a:r>
            <a:r>
              <a:rPr lang="en-US" b="1" dirty="0">
                <a:solidFill>
                  <a:schemeClr val="bg1"/>
                </a:solidFill>
                <a:latin typeface="Rockwell" pitchFamily="18" charset="0"/>
              </a:rPr>
              <a:t> </a:t>
            </a:r>
            <a:r>
              <a:rPr lang="en-US" b="1" dirty="0" err="1">
                <a:solidFill>
                  <a:schemeClr val="bg1"/>
                </a:solidFill>
                <a:latin typeface="Rockwell" pitchFamily="18" charset="0"/>
              </a:rPr>
              <a:t>kesehatan</a:t>
            </a:r>
            <a:r>
              <a:rPr lang="en-US" b="1" dirty="0">
                <a:solidFill>
                  <a:schemeClr val="bg1"/>
                </a:solidFill>
                <a:latin typeface="Rockwell" pitchFamily="18" charset="0"/>
              </a:rPr>
              <a:t> </a:t>
            </a:r>
            <a:r>
              <a:rPr lang="en-US" b="1" dirty="0" err="1">
                <a:solidFill>
                  <a:schemeClr val="bg1"/>
                </a:solidFill>
                <a:latin typeface="Rockwell" pitchFamily="18" charset="0"/>
              </a:rPr>
              <a:t>dan</a:t>
            </a:r>
            <a:r>
              <a:rPr lang="en-US" b="1" dirty="0">
                <a:solidFill>
                  <a:schemeClr val="bg1"/>
                </a:solidFill>
                <a:latin typeface="Rockwell" pitchFamily="18" charset="0"/>
              </a:rPr>
              <a:t> </a:t>
            </a:r>
            <a:r>
              <a:rPr lang="en-US" b="1" dirty="0" err="1">
                <a:solidFill>
                  <a:schemeClr val="bg1"/>
                </a:solidFill>
                <a:latin typeface="Rockwell" pitchFamily="18" charset="0"/>
              </a:rPr>
              <a:t>keselamatan</a:t>
            </a:r>
            <a:r>
              <a:rPr lang="en-US" b="1" dirty="0">
                <a:solidFill>
                  <a:schemeClr val="bg1"/>
                </a:solidFill>
                <a:latin typeface="Rockwell" pitchFamily="18" charset="0"/>
              </a:rPr>
              <a:t> </a:t>
            </a:r>
            <a:r>
              <a:rPr lang="en-US" b="1" dirty="0" err="1">
                <a:solidFill>
                  <a:schemeClr val="bg1"/>
                </a:solidFill>
                <a:latin typeface="Rockwell" pitchFamily="18" charset="0"/>
              </a:rPr>
              <a:t>karyawan</a:t>
            </a:r>
            <a:r>
              <a:rPr lang="en-US" b="1" dirty="0">
                <a:solidFill>
                  <a:schemeClr val="bg1"/>
                </a:solidFill>
                <a:latin typeface="Rockwell" pitchFamily="18" charset="0"/>
              </a:rPr>
              <a:t>, </a:t>
            </a:r>
          </a:p>
          <a:p>
            <a:pPr algn="ctr">
              <a:spcBef>
                <a:spcPct val="50000"/>
              </a:spcBef>
            </a:pPr>
            <a:r>
              <a:rPr lang="en-US" b="1" dirty="0" err="1">
                <a:solidFill>
                  <a:schemeClr val="bg1"/>
                </a:solidFill>
                <a:latin typeface="Rockwell" pitchFamily="18" charset="0"/>
              </a:rPr>
              <a:t>pekerja</a:t>
            </a:r>
            <a:r>
              <a:rPr lang="en-US" b="1" dirty="0">
                <a:solidFill>
                  <a:schemeClr val="bg1"/>
                </a:solidFill>
                <a:latin typeface="Rockwell" pitchFamily="18" charset="0"/>
              </a:rPr>
              <a:t> </a:t>
            </a:r>
            <a:r>
              <a:rPr lang="en-US" b="1" dirty="0" err="1">
                <a:solidFill>
                  <a:schemeClr val="bg1"/>
                </a:solidFill>
                <a:latin typeface="Rockwell" pitchFamily="18" charset="0"/>
              </a:rPr>
              <a:t>sementara</a:t>
            </a:r>
            <a:r>
              <a:rPr lang="en-US" b="1" dirty="0">
                <a:solidFill>
                  <a:schemeClr val="bg1"/>
                </a:solidFill>
                <a:latin typeface="Rockwell" pitchFamily="18" charset="0"/>
              </a:rPr>
              <a:t> (</a:t>
            </a:r>
            <a:r>
              <a:rPr lang="en-US" b="1" dirty="0" err="1">
                <a:solidFill>
                  <a:schemeClr val="bg1"/>
                </a:solidFill>
                <a:latin typeface="Rockwell" pitchFamily="18" charset="0"/>
              </a:rPr>
              <a:t>temporer</a:t>
            </a:r>
            <a:r>
              <a:rPr lang="en-US" b="1" dirty="0">
                <a:solidFill>
                  <a:schemeClr val="bg1"/>
                </a:solidFill>
                <a:latin typeface="Rockwell" pitchFamily="18" charset="0"/>
              </a:rPr>
              <a:t>), </a:t>
            </a:r>
            <a:r>
              <a:rPr lang="en-US" b="1" dirty="0" err="1">
                <a:solidFill>
                  <a:schemeClr val="bg1"/>
                </a:solidFill>
                <a:latin typeface="Rockwell" pitchFamily="18" charset="0"/>
              </a:rPr>
              <a:t>pekerja</a:t>
            </a:r>
            <a:r>
              <a:rPr lang="en-US" b="1" dirty="0">
                <a:solidFill>
                  <a:schemeClr val="bg1"/>
                </a:solidFill>
                <a:latin typeface="Rockwell" pitchFamily="18" charset="0"/>
              </a:rPr>
              <a:t> </a:t>
            </a:r>
            <a:r>
              <a:rPr lang="en-US" b="1" dirty="0" err="1">
                <a:solidFill>
                  <a:schemeClr val="bg1"/>
                </a:solidFill>
                <a:latin typeface="Rockwell" pitchFamily="18" charset="0"/>
              </a:rPr>
              <a:t>kontraktor</a:t>
            </a:r>
            <a:r>
              <a:rPr lang="en-US" b="1" dirty="0">
                <a:solidFill>
                  <a:schemeClr val="bg1"/>
                </a:solidFill>
                <a:latin typeface="Rockwell" pitchFamily="18" charset="0"/>
              </a:rPr>
              <a:t>,</a:t>
            </a:r>
          </a:p>
          <a:p>
            <a:pPr algn="ctr">
              <a:spcBef>
                <a:spcPct val="50000"/>
              </a:spcBef>
            </a:pPr>
            <a:r>
              <a:rPr lang="en-US" b="1" dirty="0" err="1">
                <a:solidFill>
                  <a:schemeClr val="bg1"/>
                </a:solidFill>
                <a:latin typeface="Rockwell" pitchFamily="18" charset="0"/>
              </a:rPr>
              <a:t>tamu</a:t>
            </a:r>
            <a:r>
              <a:rPr lang="en-US" b="1" dirty="0">
                <a:solidFill>
                  <a:schemeClr val="bg1"/>
                </a:solidFill>
                <a:latin typeface="Rockwell" pitchFamily="18" charset="0"/>
              </a:rPr>
              <a:t> </a:t>
            </a:r>
            <a:r>
              <a:rPr lang="en-US" b="1" dirty="0" err="1">
                <a:solidFill>
                  <a:schemeClr val="bg1"/>
                </a:solidFill>
                <a:latin typeface="Rockwell" pitchFamily="18" charset="0"/>
              </a:rPr>
              <a:t>dan</a:t>
            </a:r>
            <a:r>
              <a:rPr lang="en-US" b="1" dirty="0">
                <a:solidFill>
                  <a:schemeClr val="bg1"/>
                </a:solidFill>
                <a:latin typeface="Rockwell" pitchFamily="18" charset="0"/>
              </a:rPr>
              <a:t> </a:t>
            </a:r>
            <a:r>
              <a:rPr lang="en-US" b="1" dirty="0" err="1">
                <a:solidFill>
                  <a:schemeClr val="bg1"/>
                </a:solidFill>
                <a:latin typeface="Rockwell" pitchFamily="18" charset="0"/>
              </a:rPr>
              <a:t>pekerja</a:t>
            </a:r>
            <a:r>
              <a:rPr lang="en-US" b="1" dirty="0">
                <a:solidFill>
                  <a:schemeClr val="bg1"/>
                </a:solidFill>
                <a:latin typeface="Rockwell" pitchFamily="18" charset="0"/>
              </a:rPr>
              <a:t> </a:t>
            </a:r>
            <a:r>
              <a:rPr lang="en-US" b="1" dirty="0" err="1">
                <a:solidFill>
                  <a:schemeClr val="bg1"/>
                </a:solidFill>
                <a:latin typeface="Rockwell" pitchFamily="18" charset="0"/>
              </a:rPr>
              <a:t>lainnya</a:t>
            </a:r>
            <a:r>
              <a:rPr lang="en-US" b="1" dirty="0">
                <a:solidFill>
                  <a:schemeClr val="bg1"/>
                </a:solidFill>
                <a:latin typeface="Rockwell" pitchFamily="18" charset="0"/>
              </a:rPr>
              <a:t> </a:t>
            </a:r>
            <a:r>
              <a:rPr lang="en-US" b="1" dirty="0" err="1">
                <a:solidFill>
                  <a:schemeClr val="bg1"/>
                </a:solidFill>
                <a:latin typeface="Rockwell" pitchFamily="18" charset="0"/>
              </a:rPr>
              <a:t>di</a:t>
            </a:r>
            <a:r>
              <a:rPr lang="en-US" b="1" dirty="0">
                <a:solidFill>
                  <a:schemeClr val="bg1"/>
                </a:solidFill>
                <a:latin typeface="Rockwell" pitchFamily="18" charset="0"/>
              </a:rPr>
              <a:t> area </a:t>
            </a:r>
            <a:r>
              <a:rPr lang="en-US" b="1" dirty="0" err="1">
                <a:solidFill>
                  <a:schemeClr val="bg1"/>
                </a:solidFill>
                <a:latin typeface="Rockwell" pitchFamily="18" charset="0"/>
              </a:rPr>
              <a:t>kerja</a:t>
            </a:r>
            <a:r>
              <a:rPr lang="en-US" b="1" dirty="0">
                <a:solidFill>
                  <a:schemeClr val="bg1"/>
                </a:solidFill>
                <a:latin typeface="Rockwell" pitchFamily="18" charset="0"/>
              </a:rPr>
              <a:t>”</a:t>
            </a:r>
            <a:endParaRPr lang="en-US" b="1" i="1" dirty="0">
              <a:solidFill>
                <a:schemeClr val="bg1"/>
              </a:solidFill>
              <a:latin typeface="Rockwell" pitchFamily="18" charset="0"/>
            </a:endParaRPr>
          </a:p>
        </p:txBody>
      </p:sp>
      <p:sp>
        <p:nvSpPr>
          <p:cNvPr id="2" name="Footer Placeholder 1"/>
          <p:cNvSpPr>
            <a:spLocks noGrp="1"/>
          </p:cNvSpPr>
          <p:nvPr>
            <p:ph type="ftr" sz="quarter" idx="11"/>
          </p:nvPr>
        </p:nvSpPr>
        <p:spPr/>
        <p:txBody>
          <a:bodyPr/>
          <a:lstStyle/>
          <a:p>
            <a:r>
              <a:rPr lang="en-US"/>
              <a:t>HIRADC 2/Rev.0© Copyright, Sentral-Sistem  April 2019</a:t>
            </a:r>
          </a:p>
        </p:txBody>
      </p:sp>
      <p:sp>
        <p:nvSpPr>
          <p:cNvPr id="3" name="Slide Number Placeholder 2"/>
          <p:cNvSpPr>
            <a:spLocks noGrp="1"/>
          </p:cNvSpPr>
          <p:nvPr>
            <p:ph type="sldNum" sz="quarter" idx="12"/>
          </p:nvPr>
        </p:nvSpPr>
        <p:spPr/>
        <p:txBody>
          <a:bodyPr/>
          <a:lstStyle/>
          <a:p>
            <a:fld id="{AF2541DC-305F-4949-A632-DD930B0BE76F}"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3"/>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59395" name="Slide Number Placeholder 5"/>
          <p:cNvSpPr>
            <a:spLocks noGrp="1"/>
          </p:cNvSpPr>
          <p:nvPr>
            <p:ph type="sldNum" sz="quarter" idx="12"/>
          </p:nvPr>
        </p:nvSpPr>
        <p:spPr>
          <a:noFill/>
        </p:spPr>
        <p:txBody>
          <a:bodyPr/>
          <a:lstStyle/>
          <a:p>
            <a:fld id="{703CE8E2-9D14-4B1A-B513-59FD8F504127}" type="slidenum">
              <a:rPr lang="en-US" smtClean="0"/>
              <a:pPr/>
              <a:t>20</a:t>
            </a:fld>
            <a:endParaRPr lang="en-US"/>
          </a:p>
        </p:txBody>
      </p:sp>
      <p:sp>
        <p:nvSpPr>
          <p:cNvPr id="59396" name="Text Box 3"/>
          <p:cNvSpPr txBox="1">
            <a:spLocks noChangeArrowheads="1"/>
          </p:cNvSpPr>
          <p:nvPr/>
        </p:nvSpPr>
        <p:spPr bwMode="auto">
          <a:xfrm>
            <a:off x="200025" y="142875"/>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sp>
        <p:nvSpPr>
          <p:cNvPr id="59397" name="Text Box 4"/>
          <p:cNvSpPr txBox="1">
            <a:spLocks noChangeArrowheads="1"/>
          </p:cNvSpPr>
          <p:nvPr/>
        </p:nvSpPr>
        <p:spPr bwMode="auto">
          <a:xfrm>
            <a:off x="166688" y="785813"/>
            <a:ext cx="7858125" cy="523875"/>
          </a:xfrm>
          <a:prstGeom prst="rect">
            <a:avLst/>
          </a:prstGeom>
          <a:noFill/>
          <a:ln w="9525">
            <a:noFill/>
            <a:miter lim="800000"/>
            <a:headEnd/>
            <a:tailEnd/>
          </a:ln>
        </p:spPr>
        <p:txBody>
          <a:bodyPr>
            <a:spAutoFit/>
          </a:bodyPr>
          <a:lstStyle/>
          <a:p>
            <a:pPr lvl="1" indent="-457200" eaLnBrk="1" hangingPunct="1">
              <a:spcBef>
                <a:spcPct val="50000"/>
              </a:spcBef>
              <a:buFont typeface="Cooper Black" pitchFamily="18" charset="0"/>
              <a:buChar char="Ω"/>
            </a:pPr>
            <a:r>
              <a:rPr lang="en-US" sz="2800">
                <a:latin typeface="Cooper Black" pitchFamily="18" charset="0"/>
              </a:rPr>
              <a:t>Chemical Hazard </a:t>
            </a:r>
            <a:r>
              <a:rPr lang="en-US" sz="2800" i="1">
                <a:latin typeface="Cooper Black" pitchFamily="18" charset="0"/>
              </a:rPr>
              <a:t>(Bahaya Bahan Kimia)</a:t>
            </a:r>
          </a:p>
        </p:txBody>
      </p:sp>
      <p:sp>
        <p:nvSpPr>
          <p:cNvPr id="59398" name="Text Box 5"/>
          <p:cNvSpPr txBox="1">
            <a:spLocks noChangeArrowheads="1"/>
          </p:cNvSpPr>
          <p:nvPr/>
        </p:nvSpPr>
        <p:spPr bwMode="auto">
          <a:xfrm>
            <a:off x="200025" y="1643063"/>
            <a:ext cx="9290050" cy="2786062"/>
          </a:xfrm>
          <a:prstGeom prst="rect">
            <a:avLst/>
          </a:prstGeom>
          <a:noFill/>
          <a:ln w="9525">
            <a:noFill/>
            <a:miter lim="800000"/>
            <a:headEnd/>
            <a:tailEnd/>
          </a:ln>
        </p:spPr>
        <p:txBody>
          <a:bodyPr>
            <a:spAutoFit/>
          </a:bodyPr>
          <a:lstStyle/>
          <a:p>
            <a:pPr marL="457200" indent="-457200" eaLnBrk="1" hangingPunct="1">
              <a:spcBef>
                <a:spcPct val="50000"/>
              </a:spcBef>
            </a:pPr>
            <a:r>
              <a:rPr lang="en-US" sz="1400" b="1" dirty="0"/>
              <a:t>13.	Vapor/Gas Chemical, Dust Exposure Hazard </a:t>
            </a:r>
            <a:r>
              <a:rPr lang="en-US" sz="1400" b="1" i="1" dirty="0"/>
              <a:t>(</a:t>
            </a:r>
            <a:r>
              <a:rPr lang="en-US" sz="1400" b="1" i="1" dirty="0" err="1"/>
              <a:t>Bahaya</a:t>
            </a:r>
            <a:r>
              <a:rPr lang="en-US" sz="1400" b="1" i="1" dirty="0"/>
              <a:t> </a:t>
            </a:r>
            <a:r>
              <a:rPr lang="en-US" sz="1400" b="1" i="1" dirty="0" err="1"/>
              <a:t>Paparan</a:t>
            </a:r>
            <a:r>
              <a:rPr lang="en-US" sz="1400" b="1" i="1" dirty="0"/>
              <a:t> </a:t>
            </a:r>
            <a:r>
              <a:rPr lang="en-US" sz="1400" b="1" i="1" dirty="0" err="1"/>
              <a:t>Uap</a:t>
            </a:r>
            <a:r>
              <a:rPr lang="en-US" sz="1400" b="1" i="1" dirty="0"/>
              <a:t>/Gas </a:t>
            </a:r>
            <a:r>
              <a:rPr lang="en-US" sz="1400" b="1" i="1" dirty="0" err="1"/>
              <a:t>Bahan</a:t>
            </a:r>
            <a:r>
              <a:rPr lang="en-US" sz="1400" b="1" i="1" dirty="0"/>
              <a:t> </a:t>
            </a:r>
            <a:r>
              <a:rPr lang="en-US" sz="1400" b="1" i="1" dirty="0" err="1"/>
              <a:t>Kima</a:t>
            </a:r>
            <a:r>
              <a:rPr lang="en-US" sz="1400" b="1" i="1" dirty="0"/>
              <a:t>, </a:t>
            </a:r>
            <a:r>
              <a:rPr lang="en-US" sz="1400" b="1" i="1" dirty="0" err="1"/>
              <a:t>Debu</a:t>
            </a:r>
            <a:r>
              <a:rPr lang="en-US" sz="1400" b="1" i="1" dirty="0"/>
              <a:t>)</a:t>
            </a:r>
          </a:p>
          <a:p>
            <a:pPr marL="457200" indent="-457200" eaLnBrk="1" hangingPunct="1">
              <a:spcBef>
                <a:spcPct val="50000"/>
              </a:spcBef>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paparan</a:t>
            </a:r>
            <a:r>
              <a:rPr lang="en-US" sz="1400" dirty="0"/>
              <a:t> </a:t>
            </a:r>
            <a:r>
              <a:rPr lang="en-US" sz="1400" dirty="0" err="1"/>
              <a:t>uap</a:t>
            </a:r>
            <a:r>
              <a:rPr lang="en-US" sz="1400" dirty="0"/>
              <a:t>/gas </a:t>
            </a:r>
            <a:r>
              <a:rPr lang="en-US" sz="1400" dirty="0" err="1"/>
              <a:t>bahan</a:t>
            </a:r>
            <a:r>
              <a:rPr lang="en-US" sz="1400" dirty="0"/>
              <a:t> </a:t>
            </a:r>
            <a:r>
              <a:rPr lang="en-US" sz="1400" dirty="0" err="1"/>
              <a:t>kimia</a:t>
            </a:r>
            <a:r>
              <a:rPr lang="en-US" sz="1400" dirty="0"/>
              <a:t>, </a:t>
            </a:r>
            <a:r>
              <a:rPr lang="en-US" sz="1400" dirty="0" err="1"/>
              <a:t>debu</a:t>
            </a:r>
            <a:r>
              <a:rPr lang="en-US" sz="1400" dirty="0"/>
              <a:t> yang </a:t>
            </a:r>
            <a:r>
              <a:rPr lang="en-US" sz="1400" dirty="0" err="1"/>
              <a:t>menyebabkan</a:t>
            </a:r>
            <a:r>
              <a:rPr lang="en-US" sz="1400" dirty="0"/>
              <a:t> </a:t>
            </a:r>
            <a:r>
              <a:rPr lang="en-US" sz="1400" dirty="0" err="1"/>
              <a:t>gangguan</a:t>
            </a:r>
            <a:r>
              <a:rPr lang="en-US" sz="1400" dirty="0"/>
              <a:t> </a:t>
            </a:r>
            <a:r>
              <a:rPr lang="en-US" sz="1400" dirty="0" err="1"/>
              <a:t>pernafasan</a:t>
            </a:r>
            <a:r>
              <a:rPr lang="en-US" sz="1400" dirty="0"/>
              <a:t>, </a:t>
            </a:r>
            <a:r>
              <a:rPr lang="en-US" sz="1400" dirty="0" err="1"/>
              <a:t>iritasi</a:t>
            </a:r>
            <a:r>
              <a:rPr lang="en-US" sz="1400" dirty="0"/>
              <a:t> </a:t>
            </a:r>
            <a:r>
              <a:rPr lang="en-US" sz="1400" dirty="0" err="1"/>
              <a:t>mata</a:t>
            </a:r>
            <a:r>
              <a:rPr lang="en-US" sz="1400" dirty="0"/>
              <a:t>, </a:t>
            </a:r>
            <a:r>
              <a:rPr lang="en-US" sz="1400" dirty="0" err="1"/>
              <a:t>misalnya</a:t>
            </a:r>
            <a:r>
              <a:rPr lang="en-US" sz="1400" dirty="0"/>
              <a:t> </a:t>
            </a:r>
            <a:r>
              <a:rPr lang="en-US" sz="1400" dirty="0" err="1"/>
              <a:t>paparan</a:t>
            </a:r>
            <a:r>
              <a:rPr lang="en-US" sz="1400" dirty="0"/>
              <a:t> </a:t>
            </a:r>
            <a:r>
              <a:rPr lang="en-US" sz="1400" dirty="0" err="1"/>
              <a:t>uap</a:t>
            </a:r>
            <a:r>
              <a:rPr lang="en-US" sz="1400" dirty="0"/>
              <a:t> </a:t>
            </a:r>
            <a:r>
              <a:rPr lang="en-US" sz="1400" dirty="0" err="1"/>
              <a:t>asam</a:t>
            </a:r>
            <a:r>
              <a:rPr lang="en-US" sz="1400" dirty="0"/>
              <a:t> </a:t>
            </a:r>
            <a:r>
              <a:rPr lang="en-US" sz="1400" dirty="0" err="1"/>
              <a:t>sulfat</a:t>
            </a:r>
            <a:r>
              <a:rPr lang="en-US" sz="1400" dirty="0"/>
              <a:t>, </a:t>
            </a:r>
            <a:r>
              <a:rPr lang="en-US" sz="1400" dirty="0" err="1"/>
              <a:t>paparan</a:t>
            </a:r>
            <a:r>
              <a:rPr lang="en-US" sz="1400" dirty="0"/>
              <a:t> </a:t>
            </a:r>
            <a:r>
              <a:rPr lang="en-US" sz="1400" dirty="0" err="1"/>
              <a:t>debu</a:t>
            </a:r>
            <a:r>
              <a:rPr lang="en-US" sz="1400" dirty="0"/>
              <a:t> powder, </a:t>
            </a:r>
            <a:r>
              <a:rPr lang="en-US" sz="1400" dirty="0" err="1"/>
              <a:t>dll</a:t>
            </a:r>
            <a:endParaRPr lang="en-US" sz="1400" dirty="0"/>
          </a:p>
          <a:p>
            <a:pPr marL="457200" indent="-457200" eaLnBrk="1" hangingPunct="1">
              <a:spcBef>
                <a:spcPct val="50000"/>
              </a:spcBef>
            </a:pPr>
            <a:r>
              <a:rPr lang="en-US" sz="1400" b="1" dirty="0"/>
              <a:t>14.	Chemical Spill Hazard </a:t>
            </a:r>
            <a:r>
              <a:rPr lang="en-US" sz="1400" b="1" i="1" dirty="0"/>
              <a:t>(</a:t>
            </a:r>
            <a:r>
              <a:rPr lang="en-US" sz="1400" b="1" i="1" dirty="0" err="1"/>
              <a:t>Bahaya</a:t>
            </a:r>
            <a:r>
              <a:rPr lang="en-US" sz="1400" b="1" i="1" dirty="0"/>
              <a:t> </a:t>
            </a:r>
            <a:r>
              <a:rPr lang="en-US" sz="1400" b="1" i="1" dirty="0" err="1"/>
              <a:t>Ceceran</a:t>
            </a:r>
            <a:r>
              <a:rPr lang="en-US" sz="1400" b="1" i="1" dirty="0"/>
              <a:t>/</a:t>
            </a:r>
            <a:r>
              <a:rPr lang="en-US" sz="1400" b="1" i="1" dirty="0" err="1"/>
              <a:t>Tumpahan</a:t>
            </a:r>
            <a:r>
              <a:rPr lang="en-US" sz="1400" b="1" i="1" dirty="0"/>
              <a:t> </a:t>
            </a:r>
            <a:r>
              <a:rPr lang="en-US" sz="1400" b="1" i="1" dirty="0" err="1"/>
              <a:t>Bahan</a:t>
            </a:r>
            <a:r>
              <a:rPr lang="en-US" sz="1400" b="1" i="1" dirty="0"/>
              <a:t> Kimia)</a:t>
            </a:r>
          </a:p>
          <a:p>
            <a:pPr marL="457200" indent="-457200" eaLnBrk="1" hangingPunct="1">
              <a:spcBef>
                <a:spcPct val="50000"/>
              </a:spcBef>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ceceran</a:t>
            </a:r>
            <a:r>
              <a:rPr lang="en-US" sz="1400" dirty="0"/>
              <a:t> </a:t>
            </a:r>
            <a:r>
              <a:rPr lang="en-US" sz="1400" dirty="0" err="1"/>
              <a:t>atau</a:t>
            </a:r>
            <a:r>
              <a:rPr lang="en-US" sz="1400" dirty="0"/>
              <a:t> </a:t>
            </a:r>
            <a:r>
              <a:rPr lang="en-US" sz="1400" dirty="0" err="1"/>
              <a:t>tumpahan</a:t>
            </a:r>
            <a:r>
              <a:rPr lang="en-US" sz="1400" dirty="0"/>
              <a:t> </a:t>
            </a:r>
            <a:r>
              <a:rPr lang="en-US" sz="1400" dirty="0" err="1"/>
              <a:t>bahan</a:t>
            </a:r>
            <a:r>
              <a:rPr lang="en-US" sz="1400" dirty="0"/>
              <a:t> </a:t>
            </a:r>
            <a:r>
              <a:rPr lang="en-US" sz="1400" dirty="0" err="1"/>
              <a:t>kimia</a:t>
            </a:r>
            <a:r>
              <a:rPr lang="en-US" sz="1400" dirty="0"/>
              <a:t> </a:t>
            </a:r>
            <a:r>
              <a:rPr lang="en-US" sz="1400" dirty="0" err="1"/>
              <a:t>berbahaya</a:t>
            </a:r>
            <a:r>
              <a:rPr lang="en-US" sz="1400" dirty="0"/>
              <a:t> yang </a:t>
            </a:r>
            <a:r>
              <a:rPr lang="en-US" sz="1400" dirty="0" err="1"/>
              <a:t>menyebabkan</a:t>
            </a:r>
            <a:r>
              <a:rPr lang="en-US" sz="1400" dirty="0"/>
              <a:t> </a:t>
            </a:r>
            <a:r>
              <a:rPr lang="en-US" sz="1400" dirty="0" err="1"/>
              <a:t>iritasi</a:t>
            </a:r>
            <a:r>
              <a:rPr lang="en-US" sz="1400" dirty="0"/>
              <a:t> </a:t>
            </a:r>
            <a:r>
              <a:rPr lang="en-US" sz="1400" dirty="0" err="1"/>
              <a:t>kulit</a:t>
            </a:r>
            <a:r>
              <a:rPr lang="en-US" sz="1400" dirty="0"/>
              <a:t> </a:t>
            </a:r>
            <a:r>
              <a:rPr lang="en-US" sz="1400" dirty="0" err="1"/>
              <a:t>atau</a:t>
            </a:r>
            <a:r>
              <a:rPr lang="en-US" sz="1400" dirty="0"/>
              <a:t> </a:t>
            </a:r>
            <a:r>
              <a:rPr lang="en-US" sz="1400" dirty="0" err="1"/>
              <a:t>tertelan</a:t>
            </a:r>
            <a:r>
              <a:rPr lang="en-US" sz="1400" dirty="0"/>
              <a:t> </a:t>
            </a:r>
            <a:r>
              <a:rPr lang="en-US" sz="1400" dirty="0" err="1"/>
              <a:t>misalnya</a:t>
            </a:r>
            <a:r>
              <a:rPr lang="en-US" sz="1400" dirty="0"/>
              <a:t> </a:t>
            </a:r>
            <a:r>
              <a:rPr lang="en-US" sz="1400" dirty="0" err="1"/>
              <a:t>ceceran</a:t>
            </a:r>
            <a:r>
              <a:rPr lang="en-US" sz="1400" dirty="0"/>
              <a:t> </a:t>
            </a:r>
            <a:r>
              <a:rPr lang="en-US" sz="1400" dirty="0" err="1"/>
              <a:t>asam</a:t>
            </a:r>
            <a:r>
              <a:rPr lang="en-US" sz="1400" dirty="0"/>
              <a:t> </a:t>
            </a:r>
            <a:r>
              <a:rPr lang="en-US" sz="1400" dirty="0" err="1"/>
              <a:t>sulfat</a:t>
            </a:r>
            <a:r>
              <a:rPr lang="en-US" sz="1400" dirty="0"/>
              <a:t>, </a:t>
            </a:r>
            <a:r>
              <a:rPr lang="en-US" sz="1400" dirty="0" err="1"/>
              <a:t>tumpahan</a:t>
            </a:r>
            <a:r>
              <a:rPr lang="en-US" sz="1400" dirty="0"/>
              <a:t> solar, </a:t>
            </a:r>
            <a:r>
              <a:rPr lang="en-US" sz="1400" dirty="0" err="1"/>
              <a:t>dll</a:t>
            </a:r>
            <a:endParaRPr lang="en-US" sz="1400" dirty="0"/>
          </a:p>
          <a:p>
            <a:pPr marL="457200" indent="-457200" eaLnBrk="1" hangingPunct="1">
              <a:spcBef>
                <a:spcPct val="50000"/>
              </a:spcBef>
            </a:pPr>
            <a:r>
              <a:rPr lang="en-US" sz="1400" b="1" dirty="0"/>
              <a:t>15.	Air Pollutant Hazard </a:t>
            </a:r>
            <a:r>
              <a:rPr lang="en-US" sz="1400" b="1" i="1" dirty="0"/>
              <a:t>(</a:t>
            </a:r>
            <a:r>
              <a:rPr lang="en-US" sz="1400" b="1" i="1" dirty="0" err="1"/>
              <a:t>Bahaya</a:t>
            </a:r>
            <a:r>
              <a:rPr lang="en-US" sz="1400" b="1" i="1" dirty="0"/>
              <a:t> </a:t>
            </a:r>
            <a:r>
              <a:rPr lang="en-US" sz="1400" b="1" i="1" dirty="0" err="1"/>
              <a:t>Pencemar</a:t>
            </a:r>
            <a:r>
              <a:rPr lang="en-US" sz="1400" b="1" i="1" dirty="0"/>
              <a:t> </a:t>
            </a:r>
            <a:r>
              <a:rPr lang="en-US" sz="1400" b="1" i="1" dirty="0" err="1"/>
              <a:t>Udara</a:t>
            </a:r>
            <a:r>
              <a:rPr lang="en-US" sz="1400" b="1" i="1" dirty="0"/>
              <a:t>)</a:t>
            </a:r>
          </a:p>
          <a:p>
            <a:pPr marL="457200" indent="-457200" eaLnBrk="1" hangingPunct="1">
              <a:spcBef>
                <a:spcPct val="50000"/>
              </a:spcBef>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salah</a:t>
            </a:r>
            <a:r>
              <a:rPr lang="en-US" sz="1400" dirty="0"/>
              <a:t> </a:t>
            </a:r>
            <a:r>
              <a:rPr lang="en-US" sz="1400" dirty="0" err="1"/>
              <a:t>satu</a:t>
            </a:r>
            <a:r>
              <a:rPr lang="en-US" sz="1400" dirty="0"/>
              <a:t> </a:t>
            </a:r>
            <a:r>
              <a:rPr lang="en-US" sz="1400" dirty="0" err="1"/>
              <a:t>pencemar</a:t>
            </a:r>
            <a:r>
              <a:rPr lang="en-US" sz="1400" dirty="0"/>
              <a:t> </a:t>
            </a:r>
            <a:r>
              <a:rPr lang="en-US" sz="1400" dirty="0" err="1"/>
              <a:t>udara</a:t>
            </a:r>
            <a:r>
              <a:rPr lang="en-US" sz="1400" dirty="0"/>
              <a:t> yang </a:t>
            </a:r>
            <a:r>
              <a:rPr lang="en-US" sz="1400" dirty="0" err="1"/>
              <a:t>memapar</a:t>
            </a:r>
            <a:r>
              <a:rPr lang="en-US" sz="1400" dirty="0"/>
              <a:t> </a:t>
            </a:r>
            <a:r>
              <a:rPr lang="en-US" sz="1400" dirty="0" err="1"/>
              <a:t>menyebabkan</a:t>
            </a:r>
            <a:r>
              <a:rPr lang="en-US" sz="1400" dirty="0"/>
              <a:t> </a:t>
            </a:r>
            <a:r>
              <a:rPr lang="en-US" sz="1400" dirty="0" err="1"/>
              <a:t>gangguan</a:t>
            </a:r>
            <a:r>
              <a:rPr lang="en-US" sz="1400" dirty="0"/>
              <a:t> </a:t>
            </a:r>
            <a:r>
              <a:rPr lang="en-US" sz="1400" dirty="0" err="1"/>
              <a:t>pernafasan</a:t>
            </a:r>
            <a:r>
              <a:rPr lang="en-US" sz="1400" dirty="0"/>
              <a:t>, </a:t>
            </a:r>
            <a:r>
              <a:rPr lang="en-US" sz="1400" dirty="0" err="1"/>
              <a:t>misalnya</a:t>
            </a:r>
            <a:r>
              <a:rPr lang="en-US" sz="1400" dirty="0"/>
              <a:t> </a:t>
            </a:r>
            <a:r>
              <a:rPr lang="en-US" sz="1400" dirty="0" err="1"/>
              <a:t>paparan</a:t>
            </a:r>
            <a:r>
              <a:rPr lang="en-US" sz="1400" dirty="0"/>
              <a:t> </a:t>
            </a:r>
            <a:r>
              <a:rPr lang="en-US" sz="1400" dirty="0" err="1"/>
              <a:t>emisi</a:t>
            </a:r>
            <a:r>
              <a:rPr lang="en-US" sz="1400" dirty="0"/>
              <a:t> gas CO2, </a:t>
            </a:r>
            <a:r>
              <a:rPr lang="en-US" sz="1400" dirty="0" err="1"/>
              <a:t>paparan</a:t>
            </a:r>
            <a:r>
              <a:rPr lang="en-US" sz="1400" dirty="0"/>
              <a:t> </a:t>
            </a:r>
            <a:r>
              <a:rPr lang="en-US" sz="1400" dirty="0" err="1"/>
              <a:t>asap</a:t>
            </a:r>
            <a:r>
              <a:rPr lang="en-US" sz="1400" dirty="0"/>
              <a:t> (smog) generator, </a:t>
            </a:r>
            <a:r>
              <a:rPr lang="en-US" sz="1400" dirty="0" err="1"/>
              <a:t>dll</a:t>
            </a:r>
            <a:endParaRPr lang="en-US" sz="1400" dirty="0"/>
          </a:p>
        </p:txBody>
      </p:sp>
      <p:grpSp>
        <p:nvGrpSpPr>
          <p:cNvPr id="2" name="Group 15"/>
          <p:cNvGrpSpPr>
            <a:grpSpLocks/>
          </p:cNvGrpSpPr>
          <p:nvPr/>
        </p:nvGrpSpPr>
        <p:grpSpPr bwMode="auto">
          <a:xfrm>
            <a:off x="0" y="5167336"/>
            <a:ext cx="9906000" cy="1674813"/>
            <a:chOff x="0" y="4556145"/>
            <a:chExt cx="9906000" cy="1674800"/>
          </a:xfrm>
        </p:grpSpPr>
        <p:pic>
          <p:nvPicPr>
            <p:cNvPr id="59409" name="Picture 6" descr="481802"/>
            <p:cNvPicPr>
              <a:picLocks noChangeAspect="1" noChangeArrowheads="1"/>
            </p:cNvPicPr>
            <p:nvPr/>
          </p:nvPicPr>
          <p:blipFill>
            <a:blip r:embed="rId2" cstate="print"/>
            <a:srcRect/>
            <a:stretch>
              <a:fillRect/>
            </a:stretch>
          </p:blipFill>
          <p:spPr bwMode="auto">
            <a:xfrm>
              <a:off x="0" y="4572008"/>
              <a:ext cx="1523976" cy="1655762"/>
            </a:xfrm>
            <a:prstGeom prst="rect">
              <a:avLst/>
            </a:prstGeom>
            <a:noFill/>
            <a:ln w="12700">
              <a:solidFill>
                <a:schemeClr val="tx1"/>
              </a:solidFill>
              <a:miter lim="800000"/>
              <a:headEnd/>
              <a:tailEnd/>
            </a:ln>
          </p:spPr>
        </p:pic>
        <p:pic>
          <p:nvPicPr>
            <p:cNvPr id="59410" name="Picture 7" descr="dv779002_edited"/>
            <p:cNvPicPr>
              <a:picLocks noChangeAspect="1" noChangeArrowheads="1"/>
            </p:cNvPicPr>
            <p:nvPr/>
          </p:nvPicPr>
          <p:blipFill>
            <a:blip r:embed="rId3" cstate="print"/>
            <a:srcRect/>
            <a:stretch>
              <a:fillRect/>
            </a:stretch>
          </p:blipFill>
          <p:spPr bwMode="auto">
            <a:xfrm>
              <a:off x="1595414" y="4572008"/>
              <a:ext cx="2303463" cy="1658937"/>
            </a:xfrm>
            <a:prstGeom prst="rect">
              <a:avLst/>
            </a:prstGeom>
            <a:noFill/>
            <a:ln w="9525">
              <a:noFill/>
              <a:miter lim="800000"/>
              <a:headEnd/>
              <a:tailEnd/>
            </a:ln>
          </p:spPr>
        </p:pic>
        <p:pic>
          <p:nvPicPr>
            <p:cNvPr id="59411" name="Picture 8" descr="10016865"/>
            <p:cNvPicPr>
              <a:picLocks noChangeAspect="1" noChangeArrowheads="1"/>
            </p:cNvPicPr>
            <p:nvPr/>
          </p:nvPicPr>
          <p:blipFill>
            <a:blip r:embed="rId4" cstate="print"/>
            <a:srcRect/>
            <a:stretch>
              <a:fillRect/>
            </a:stretch>
          </p:blipFill>
          <p:spPr bwMode="auto">
            <a:xfrm>
              <a:off x="3952868" y="4572008"/>
              <a:ext cx="1512888" cy="1655762"/>
            </a:xfrm>
            <a:prstGeom prst="rect">
              <a:avLst/>
            </a:prstGeom>
            <a:noFill/>
            <a:ln w="12700">
              <a:solidFill>
                <a:schemeClr val="tx1"/>
              </a:solidFill>
              <a:miter lim="800000"/>
              <a:headEnd/>
              <a:tailEnd/>
            </a:ln>
          </p:spPr>
        </p:pic>
        <p:pic>
          <p:nvPicPr>
            <p:cNvPr id="59412" name="Picture 9" descr="I-452-0155"/>
            <p:cNvPicPr>
              <a:picLocks noChangeAspect="1" noChangeArrowheads="1"/>
            </p:cNvPicPr>
            <p:nvPr/>
          </p:nvPicPr>
          <p:blipFill>
            <a:blip r:embed="rId5" cstate="print"/>
            <a:srcRect/>
            <a:stretch>
              <a:fillRect/>
            </a:stretch>
          </p:blipFill>
          <p:spPr bwMode="auto">
            <a:xfrm>
              <a:off x="5543564" y="4572008"/>
              <a:ext cx="1409700" cy="1655762"/>
            </a:xfrm>
            <a:prstGeom prst="rect">
              <a:avLst/>
            </a:prstGeom>
            <a:noFill/>
            <a:ln w="12700">
              <a:solidFill>
                <a:schemeClr val="tx1"/>
              </a:solidFill>
              <a:miter lim="800000"/>
              <a:headEnd/>
              <a:tailEnd/>
            </a:ln>
          </p:spPr>
        </p:pic>
        <p:pic>
          <p:nvPicPr>
            <p:cNvPr id="59413" name="Picture 10" descr="images155"/>
            <p:cNvPicPr>
              <a:picLocks noChangeAspect="1" noChangeArrowheads="1"/>
            </p:cNvPicPr>
            <p:nvPr/>
          </p:nvPicPr>
          <p:blipFill>
            <a:blip r:embed="rId6" cstate="print"/>
            <a:srcRect/>
            <a:stretch>
              <a:fillRect/>
            </a:stretch>
          </p:blipFill>
          <p:spPr bwMode="auto">
            <a:xfrm>
              <a:off x="7027186" y="4556145"/>
              <a:ext cx="1426276" cy="1655762"/>
            </a:xfrm>
            <a:prstGeom prst="rect">
              <a:avLst/>
            </a:prstGeom>
            <a:noFill/>
            <a:ln w="12700">
              <a:solidFill>
                <a:schemeClr val="tx1"/>
              </a:solidFill>
              <a:miter lim="800000"/>
              <a:headEnd/>
              <a:tailEnd/>
            </a:ln>
          </p:spPr>
        </p:pic>
        <p:pic>
          <p:nvPicPr>
            <p:cNvPr id="59414" name="Picture 11" descr="10075945"/>
            <p:cNvPicPr>
              <a:picLocks noChangeAspect="1" noChangeArrowheads="1"/>
            </p:cNvPicPr>
            <p:nvPr/>
          </p:nvPicPr>
          <p:blipFill>
            <a:blip r:embed="rId7" cstate="print"/>
            <a:srcRect/>
            <a:stretch>
              <a:fillRect/>
            </a:stretch>
          </p:blipFill>
          <p:spPr bwMode="auto">
            <a:xfrm>
              <a:off x="8524900" y="4556145"/>
              <a:ext cx="1381100" cy="1655762"/>
            </a:xfrm>
            <a:prstGeom prst="rect">
              <a:avLst/>
            </a:prstGeom>
            <a:noFill/>
            <a:ln w="12700">
              <a:solidFill>
                <a:schemeClr val="tx1"/>
              </a:solidFill>
              <a:miter lim="800000"/>
              <a:headEnd/>
              <a:tailEnd/>
            </a:ln>
          </p:spPr>
        </p:pic>
      </p:grpSp>
      <p:sp>
        <p:nvSpPr>
          <p:cNvPr id="59400" name="Rectangle 14"/>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cxnSp>
        <p:nvCxnSpPr>
          <p:cNvPr id="59401" name="Straight Connector 17"/>
          <p:cNvCxnSpPr>
            <a:cxnSpLocks noChangeShapeType="1"/>
          </p:cNvCxnSpPr>
          <p:nvPr/>
        </p:nvCxnSpPr>
        <p:spPr bwMode="auto">
          <a:xfrm>
            <a:off x="595282" y="1571612"/>
            <a:ext cx="5572125" cy="1588"/>
          </a:xfrm>
          <a:prstGeom prst="line">
            <a:avLst/>
          </a:prstGeom>
          <a:noFill/>
          <a:ln w="9525" algn="ctr">
            <a:solidFill>
              <a:schemeClr val="tx1"/>
            </a:solidFill>
            <a:miter lim="800000"/>
            <a:headEnd/>
            <a:tailEnd/>
          </a:ln>
        </p:spPr>
      </p:cxnSp>
      <p:grpSp>
        <p:nvGrpSpPr>
          <p:cNvPr id="3" name="Group 16"/>
          <p:cNvGrpSpPr>
            <a:grpSpLocks/>
          </p:cNvGrpSpPr>
          <p:nvPr/>
        </p:nvGrpSpPr>
        <p:grpSpPr bwMode="auto">
          <a:xfrm>
            <a:off x="0" y="5183211"/>
            <a:ext cx="9906000" cy="1674813"/>
            <a:chOff x="0" y="4556145"/>
            <a:chExt cx="9906000" cy="1674800"/>
          </a:xfrm>
        </p:grpSpPr>
        <p:pic>
          <p:nvPicPr>
            <p:cNvPr id="59403" name="Picture 6" descr="481802"/>
            <p:cNvPicPr>
              <a:picLocks noChangeAspect="1" noChangeArrowheads="1"/>
            </p:cNvPicPr>
            <p:nvPr/>
          </p:nvPicPr>
          <p:blipFill>
            <a:blip r:embed="rId2" cstate="print"/>
            <a:srcRect/>
            <a:stretch>
              <a:fillRect/>
            </a:stretch>
          </p:blipFill>
          <p:spPr bwMode="auto">
            <a:xfrm>
              <a:off x="0" y="4572008"/>
              <a:ext cx="1523976" cy="1655762"/>
            </a:xfrm>
            <a:prstGeom prst="rect">
              <a:avLst/>
            </a:prstGeom>
            <a:noFill/>
            <a:ln w="12700">
              <a:solidFill>
                <a:schemeClr val="tx1"/>
              </a:solidFill>
              <a:miter lim="800000"/>
              <a:headEnd/>
              <a:tailEnd/>
            </a:ln>
          </p:spPr>
        </p:pic>
        <p:pic>
          <p:nvPicPr>
            <p:cNvPr id="59404" name="Picture 7" descr="dv779002_edited"/>
            <p:cNvPicPr>
              <a:picLocks noChangeAspect="1" noChangeArrowheads="1"/>
            </p:cNvPicPr>
            <p:nvPr/>
          </p:nvPicPr>
          <p:blipFill>
            <a:blip r:embed="rId3" cstate="print"/>
            <a:srcRect/>
            <a:stretch>
              <a:fillRect/>
            </a:stretch>
          </p:blipFill>
          <p:spPr bwMode="auto">
            <a:xfrm>
              <a:off x="1595414" y="4572008"/>
              <a:ext cx="2303463" cy="1658937"/>
            </a:xfrm>
            <a:prstGeom prst="rect">
              <a:avLst/>
            </a:prstGeom>
            <a:noFill/>
            <a:ln w="9525">
              <a:noFill/>
              <a:miter lim="800000"/>
              <a:headEnd/>
              <a:tailEnd/>
            </a:ln>
          </p:spPr>
        </p:pic>
        <p:pic>
          <p:nvPicPr>
            <p:cNvPr id="59405" name="Picture 8" descr="10016865"/>
            <p:cNvPicPr>
              <a:picLocks noChangeAspect="1" noChangeArrowheads="1"/>
            </p:cNvPicPr>
            <p:nvPr/>
          </p:nvPicPr>
          <p:blipFill>
            <a:blip r:embed="rId4" cstate="print"/>
            <a:srcRect/>
            <a:stretch>
              <a:fillRect/>
            </a:stretch>
          </p:blipFill>
          <p:spPr bwMode="auto">
            <a:xfrm>
              <a:off x="3952868" y="4572008"/>
              <a:ext cx="1512888" cy="1655762"/>
            </a:xfrm>
            <a:prstGeom prst="rect">
              <a:avLst/>
            </a:prstGeom>
            <a:noFill/>
            <a:ln w="12700">
              <a:solidFill>
                <a:schemeClr val="tx1"/>
              </a:solidFill>
              <a:miter lim="800000"/>
              <a:headEnd/>
              <a:tailEnd/>
            </a:ln>
          </p:spPr>
        </p:pic>
        <p:pic>
          <p:nvPicPr>
            <p:cNvPr id="59406" name="Picture 9" descr="I-452-0155"/>
            <p:cNvPicPr>
              <a:picLocks noChangeAspect="1" noChangeArrowheads="1"/>
            </p:cNvPicPr>
            <p:nvPr/>
          </p:nvPicPr>
          <p:blipFill>
            <a:blip r:embed="rId5" cstate="print"/>
            <a:srcRect/>
            <a:stretch>
              <a:fillRect/>
            </a:stretch>
          </p:blipFill>
          <p:spPr bwMode="auto">
            <a:xfrm>
              <a:off x="5543564" y="4572008"/>
              <a:ext cx="1409700" cy="1655762"/>
            </a:xfrm>
            <a:prstGeom prst="rect">
              <a:avLst/>
            </a:prstGeom>
            <a:noFill/>
            <a:ln w="12700">
              <a:solidFill>
                <a:schemeClr val="tx1"/>
              </a:solidFill>
              <a:miter lim="800000"/>
              <a:headEnd/>
              <a:tailEnd/>
            </a:ln>
          </p:spPr>
        </p:pic>
        <p:pic>
          <p:nvPicPr>
            <p:cNvPr id="59407" name="Picture 10" descr="images155"/>
            <p:cNvPicPr>
              <a:picLocks noChangeAspect="1" noChangeArrowheads="1"/>
            </p:cNvPicPr>
            <p:nvPr/>
          </p:nvPicPr>
          <p:blipFill>
            <a:blip r:embed="rId6" cstate="print"/>
            <a:srcRect/>
            <a:stretch>
              <a:fillRect/>
            </a:stretch>
          </p:blipFill>
          <p:spPr bwMode="auto">
            <a:xfrm>
              <a:off x="7027186" y="4556145"/>
              <a:ext cx="1426276" cy="1655762"/>
            </a:xfrm>
            <a:prstGeom prst="rect">
              <a:avLst/>
            </a:prstGeom>
            <a:noFill/>
            <a:ln w="12700">
              <a:solidFill>
                <a:schemeClr val="tx1"/>
              </a:solidFill>
              <a:miter lim="800000"/>
              <a:headEnd/>
              <a:tailEnd/>
            </a:ln>
          </p:spPr>
        </p:pic>
        <p:pic>
          <p:nvPicPr>
            <p:cNvPr id="59408" name="Picture 11" descr="10075945"/>
            <p:cNvPicPr>
              <a:picLocks noChangeAspect="1" noChangeArrowheads="1"/>
            </p:cNvPicPr>
            <p:nvPr/>
          </p:nvPicPr>
          <p:blipFill>
            <a:blip r:embed="rId7" cstate="print"/>
            <a:srcRect/>
            <a:stretch>
              <a:fillRect/>
            </a:stretch>
          </p:blipFill>
          <p:spPr bwMode="auto">
            <a:xfrm>
              <a:off x="8524900" y="4556145"/>
              <a:ext cx="1381100" cy="1655762"/>
            </a:xfrm>
            <a:prstGeom prst="rect">
              <a:avLst/>
            </a:prstGeom>
            <a:noFill/>
            <a:ln w="12700">
              <a:solidFill>
                <a:schemeClr val="tx1"/>
              </a:solidFill>
              <a:miter lim="800000"/>
              <a:headEnd/>
              <a:tailEnd/>
            </a:ln>
          </p:spPr>
        </p:pic>
      </p:grpSp>
      <p:sp>
        <p:nvSpPr>
          <p:cNvPr id="4" name="Footer Placeholder 3">
            <a:extLst>
              <a:ext uri="{FF2B5EF4-FFF2-40B4-BE49-F238E27FC236}">
                <a16:creationId xmlns:a16="http://schemas.microsoft.com/office/drawing/2014/main" id="{2F08D6A2-5204-42D7-970B-F6FF155F5FA7}"/>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HIRADC 2/Rev.0© Copyright, Sentral-Sistem  April 2019</a:t>
            </a:r>
          </a:p>
        </p:txBody>
      </p:sp>
      <p:sp>
        <p:nvSpPr>
          <p:cNvPr id="5" name="Slide Number Placeholder 4"/>
          <p:cNvSpPr>
            <a:spLocks noGrp="1"/>
          </p:cNvSpPr>
          <p:nvPr>
            <p:ph type="sldNum" sz="quarter" idx="12"/>
          </p:nvPr>
        </p:nvSpPr>
        <p:spPr/>
        <p:txBody>
          <a:bodyPr/>
          <a:lstStyle/>
          <a:p>
            <a:fld id="{AF2541DC-305F-4949-A632-DD930B0BE76F}" type="slidenum">
              <a:rPr lang="en-US" smtClean="0"/>
              <a:pPr/>
              <a:t>21</a:t>
            </a:fld>
            <a:endParaRPr lang="en-US"/>
          </a:p>
        </p:txBody>
      </p:sp>
      <p:pic>
        <p:nvPicPr>
          <p:cNvPr id="89090" name="Picture 2" descr="http://2.bp.blogspot.com/-SQA22k4vvkY/TiFb6MReCgI/AAAAAAAAAVI/GNyrkqbcFQ0/s320/Biological-Hazard-Sign.jpg"/>
          <p:cNvPicPr>
            <a:picLocks noChangeAspect="1" noChangeArrowheads="1"/>
          </p:cNvPicPr>
          <p:nvPr/>
        </p:nvPicPr>
        <p:blipFill>
          <a:blip r:embed="rId2" cstate="print"/>
          <a:srcRect/>
          <a:stretch>
            <a:fillRect/>
          </a:stretch>
        </p:blipFill>
        <p:spPr bwMode="auto">
          <a:xfrm>
            <a:off x="-1" y="642918"/>
            <a:ext cx="9906001" cy="6215082"/>
          </a:xfrm>
          <a:prstGeom prst="rect">
            <a:avLst/>
          </a:prstGeom>
          <a:noFill/>
        </p:spPr>
      </p:pic>
      <p:sp>
        <p:nvSpPr>
          <p:cNvPr id="7" name="Rectangle 6"/>
          <p:cNvSpPr>
            <a:spLocks noChangeArrowheads="1"/>
          </p:cNvSpPr>
          <p:nvPr/>
        </p:nvSpPr>
        <p:spPr bwMode="auto">
          <a:xfrm>
            <a:off x="0" y="0"/>
            <a:ext cx="8096250" cy="642918"/>
          </a:xfrm>
          <a:prstGeom prst="rect">
            <a:avLst/>
          </a:prstGeom>
          <a:solidFill>
            <a:srgbClr val="CC9900"/>
          </a:solidFill>
          <a:ln w="9525" algn="ctr">
            <a:noFill/>
            <a:miter lim="800000"/>
            <a:headEnd/>
            <a:tailEnd/>
          </a:ln>
        </p:spPr>
        <p:txBody>
          <a:bodyPr wrap="none"/>
          <a:lstStyle/>
          <a:p>
            <a:pPr eaLnBrk="1" hangingPunct="1"/>
            <a:endParaRPr lang="en-US" dirty="0">
              <a:solidFill>
                <a:srgbClr val="FFFF99"/>
              </a:solidFill>
            </a:endParaRPr>
          </a:p>
        </p:txBody>
      </p:sp>
      <p:sp>
        <p:nvSpPr>
          <p:cNvPr id="8" name="Rectangle 7"/>
          <p:cNvSpPr>
            <a:spLocks noChangeArrowheads="1"/>
          </p:cNvSpPr>
          <p:nvPr/>
        </p:nvSpPr>
        <p:spPr bwMode="auto">
          <a:xfrm>
            <a:off x="8167688" y="0"/>
            <a:ext cx="1738312" cy="642918"/>
          </a:xfrm>
          <a:prstGeom prst="rect">
            <a:avLst/>
          </a:prstGeom>
          <a:solidFill>
            <a:srgbClr val="996600"/>
          </a:solidFill>
          <a:ln w="9525" algn="ctr">
            <a:noFill/>
            <a:miter lim="800000"/>
            <a:headEnd/>
            <a:tailEnd/>
          </a:ln>
        </p:spPr>
        <p:txBody>
          <a:bodyPr wrap="none"/>
          <a:lstStyle/>
          <a:p>
            <a:pPr eaLnBrk="1" hangingPunct="1"/>
            <a:endParaRPr lang="en-US"/>
          </a:p>
        </p:txBody>
      </p:sp>
      <p:sp>
        <p:nvSpPr>
          <p:cNvPr id="9"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6163FF7D-3AAB-4DC8-9DB1-66719724AEA8}" type="slidenum">
              <a:rPr lang="en-US" smtClean="0"/>
              <a:pPr/>
              <a:t>22</a:t>
            </a:fld>
            <a:endParaRPr lang="en-US"/>
          </a:p>
        </p:txBody>
      </p:sp>
      <p:sp>
        <p:nvSpPr>
          <p:cNvPr id="60419" name="Text Box 4"/>
          <p:cNvSpPr txBox="1">
            <a:spLocks noChangeArrowheads="1"/>
          </p:cNvSpPr>
          <p:nvPr/>
        </p:nvSpPr>
        <p:spPr bwMode="auto">
          <a:xfrm>
            <a:off x="200025" y="785813"/>
            <a:ext cx="7110413" cy="523875"/>
          </a:xfrm>
          <a:prstGeom prst="rect">
            <a:avLst/>
          </a:prstGeom>
          <a:noFill/>
          <a:ln w="9525">
            <a:noFill/>
            <a:miter lim="800000"/>
            <a:headEnd/>
            <a:tailEnd/>
          </a:ln>
        </p:spPr>
        <p:txBody>
          <a:bodyPr>
            <a:spAutoFit/>
          </a:bodyPr>
          <a:lstStyle/>
          <a:p>
            <a:pPr lvl="1" indent="-457200" eaLnBrk="1" hangingPunct="1">
              <a:spcBef>
                <a:spcPct val="50000"/>
              </a:spcBef>
              <a:buFont typeface="Cooper Black" pitchFamily="18" charset="0"/>
              <a:buChar char="Ω"/>
            </a:pPr>
            <a:r>
              <a:rPr lang="en-US" sz="2800">
                <a:latin typeface="Cooper Black" pitchFamily="18" charset="0"/>
              </a:rPr>
              <a:t>Biological Hazard </a:t>
            </a:r>
            <a:r>
              <a:rPr lang="en-US" sz="2800" i="1">
                <a:latin typeface="Cooper Black" pitchFamily="18" charset="0"/>
              </a:rPr>
              <a:t>(Bahaya Biologis)</a:t>
            </a:r>
          </a:p>
        </p:txBody>
      </p:sp>
      <p:sp>
        <p:nvSpPr>
          <p:cNvPr id="75780" name="Text Box 5"/>
          <p:cNvSpPr txBox="1">
            <a:spLocks noChangeArrowheads="1"/>
          </p:cNvSpPr>
          <p:nvPr/>
        </p:nvSpPr>
        <p:spPr bwMode="auto">
          <a:xfrm>
            <a:off x="200025" y="1790700"/>
            <a:ext cx="9290050" cy="2138363"/>
          </a:xfrm>
          <a:prstGeom prst="rect">
            <a:avLst/>
          </a:prstGeom>
          <a:noFill/>
          <a:ln>
            <a:noFill/>
          </a:ln>
        </p:spPr>
        <p:txBody>
          <a:bodyPr>
            <a:spAutoFit/>
          </a:bodyPr>
          <a:lstStyle>
            <a:lvl1pPr marL="457200" indent="-457200">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defRPr>
            </a:lvl2pPr>
            <a:lvl3pPr marL="1143000" indent="-228600">
              <a:spcBef>
                <a:spcPct val="20000"/>
              </a:spcBef>
              <a:buClr>
                <a:schemeClr val="tx2"/>
              </a:buClr>
              <a:buChar char="•"/>
              <a:defRPr sz="2400">
                <a:solidFill>
                  <a:schemeClr val="tx1"/>
                </a:solidFill>
                <a:latin typeface="Verdana" panose="020B0604030504040204" pitchFamily="34" charset="0"/>
              </a:defRPr>
            </a:lvl3pPr>
            <a:lvl4pPr marL="1600200" indent="-228600">
              <a:spcBef>
                <a:spcPct val="20000"/>
              </a:spcBef>
              <a:buClr>
                <a:schemeClr val="hlink"/>
              </a:buClr>
              <a:buChar char="•"/>
              <a:defRPr sz="2000">
                <a:solidFill>
                  <a:schemeClr val="tx1"/>
                </a:solidFill>
                <a:latin typeface="Verdana" panose="020B0604030504040204" pitchFamily="34" charset="0"/>
              </a:defRPr>
            </a:lvl4pPr>
            <a:lvl5pPr marL="2057400" indent="-228600">
              <a:spcBef>
                <a:spcPct val="20000"/>
              </a:spcBef>
              <a:buClr>
                <a:schemeClr val="tx1"/>
              </a:buClr>
              <a:buSzPct val="85000"/>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9pPr>
          </a:lstStyle>
          <a:p>
            <a:pPr eaLnBrk="1" hangingPunct="1">
              <a:spcBef>
                <a:spcPct val="50000"/>
              </a:spcBef>
              <a:buClrTx/>
              <a:buSzTx/>
              <a:buFontTx/>
              <a:buNone/>
              <a:defRPr/>
            </a:pPr>
            <a:r>
              <a:rPr lang="en-US" sz="1400" b="1" dirty="0"/>
              <a:t>17.	Bacterial Hazard </a:t>
            </a:r>
            <a:r>
              <a:rPr lang="en-US" sz="1400" b="1" i="1" dirty="0"/>
              <a:t>(</a:t>
            </a:r>
            <a:r>
              <a:rPr lang="en-US" sz="1400" b="1" i="1" dirty="0" err="1"/>
              <a:t>Bahaya</a:t>
            </a:r>
            <a:r>
              <a:rPr lang="en-US" sz="1400" b="1" i="1" dirty="0"/>
              <a:t> </a:t>
            </a:r>
            <a:r>
              <a:rPr lang="en-US" sz="1400" b="1" i="1" dirty="0" err="1"/>
              <a:t>Bakteri</a:t>
            </a:r>
            <a:r>
              <a:rPr lang="en-US" sz="1400" b="1" i="1" dirty="0"/>
              <a:t>)</a:t>
            </a:r>
          </a:p>
          <a:p>
            <a:pPr eaLnBrk="1" hangingPunct="1">
              <a:spcBef>
                <a:spcPct val="50000"/>
              </a:spcBef>
              <a:buClrTx/>
              <a:buSzTx/>
              <a:buFontTx/>
              <a:buNone/>
              <a:defRPr/>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sumber</a:t>
            </a:r>
            <a:r>
              <a:rPr lang="en-US" sz="1400" dirty="0"/>
              <a:t> </a:t>
            </a:r>
            <a:r>
              <a:rPr lang="en-US" sz="1400" dirty="0" err="1"/>
              <a:t>bakteri</a:t>
            </a:r>
            <a:r>
              <a:rPr lang="en-US" sz="1400" dirty="0"/>
              <a:t> </a:t>
            </a:r>
            <a:r>
              <a:rPr lang="en-US" sz="1400" dirty="0" err="1"/>
              <a:t>membusuk</a:t>
            </a:r>
            <a:r>
              <a:rPr lang="en-US" sz="1400" dirty="0"/>
              <a:t> </a:t>
            </a:r>
            <a:r>
              <a:rPr lang="en-US" sz="1400" dirty="0" err="1"/>
              <a:t>mengakibatkan</a:t>
            </a:r>
            <a:r>
              <a:rPr lang="en-US" sz="1400" dirty="0"/>
              <a:t> </a:t>
            </a:r>
            <a:r>
              <a:rPr lang="en-US" sz="1400" dirty="0" err="1"/>
              <a:t>infeksi</a:t>
            </a:r>
            <a:r>
              <a:rPr lang="en-US" sz="1400" dirty="0"/>
              <a:t>, </a:t>
            </a:r>
            <a:r>
              <a:rPr lang="en-US" sz="1400" dirty="0" err="1"/>
              <a:t>misalnya</a:t>
            </a:r>
            <a:r>
              <a:rPr lang="en-US" sz="1400" dirty="0"/>
              <a:t> </a:t>
            </a:r>
            <a:r>
              <a:rPr lang="en-US" sz="1400" dirty="0" err="1"/>
              <a:t>bakteri</a:t>
            </a:r>
            <a:r>
              <a:rPr lang="en-US" sz="1400" dirty="0"/>
              <a:t> </a:t>
            </a:r>
            <a:r>
              <a:rPr lang="en-US" sz="1400" dirty="0" err="1"/>
              <a:t>bahan</a:t>
            </a:r>
            <a:r>
              <a:rPr lang="en-US" sz="1400" dirty="0"/>
              <a:t> </a:t>
            </a:r>
            <a:r>
              <a:rPr lang="en-US" sz="1400" dirty="0" err="1"/>
              <a:t>organik</a:t>
            </a:r>
            <a:r>
              <a:rPr lang="en-US" sz="1400" dirty="0"/>
              <a:t> yang </a:t>
            </a:r>
            <a:r>
              <a:rPr lang="en-US" sz="1400" dirty="0" err="1"/>
              <a:t>membusuk</a:t>
            </a:r>
            <a:r>
              <a:rPr lang="en-US" sz="1400" dirty="0"/>
              <a:t>, </a:t>
            </a:r>
            <a:r>
              <a:rPr lang="en-US" sz="1400" dirty="0" err="1"/>
              <a:t>bakteri</a:t>
            </a:r>
            <a:r>
              <a:rPr lang="en-US" sz="1400" dirty="0"/>
              <a:t> </a:t>
            </a:r>
            <a:r>
              <a:rPr lang="en-US" sz="1400" dirty="0" err="1"/>
              <a:t>limbah</a:t>
            </a:r>
            <a:r>
              <a:rPr lang="en-US" sz="1400" dirty="0"/>
              <a:t> </a:t>
            </a:r>
            <a:r>
              <a:rPr lang="en-US" sz="1400" dirty="0" err="1"/>
              <a:t>rumah</a:t>
            </a:r>
            <a:r>
              <a:rPr lang="en-US" sz="1400" dirty="0"/>
              <a:t> </a:t>
            </a:r>
            <a:r>
              <a:rPr lang="en-US" sz="1400" dirty="0" err="1"/>
              <a:t>sakit</a:t>
            </a:r>
            <a:r>
              <a:rPr lang="en-US" sz="1400" dirty="0"/>
              <a:t>, </a:t>
            </a:r>
            <a:r>
              <a:rPr lang="en-US" sz="1400" dirty="0" err="1"/>
              <a:t>dll</a:t>
            </a:r>
            <a:endParaRPr lang="en-US" sz="1400" dirty="0"/>
          </a:p>
          <a:p>
            <a:pPr eaLnBrk="1" hangingPunct="1">
              <a:spcBef>
                <a:spcPct val="50000"/>
              </a:spcBef>
              <a:buClrTx/>
              <a:buSzTx/>
              <a:buFontTx/>
              <a:buNone/>
              <a:defRPr/>
            </a:pPr>
            <a:r>
              <a:rPr lang="en-US" sz="1400" b="1" dirty="0"/>
              <a:t>18.	Virus Hazard </a:t>
            </a:r>
            <a:r>
              <a:rPr lang="en-US" sz="1400" b="1" i="1" dirty="0"/>
              <a:t>(</a:t>
            </a:r>
            <a:r>
              <a:rPr lang="en-US" sz="1400" b="1" i="1" dirty="0" err="1"/>
              <a:t>Bahaya</a:t>
            </a:r>
            <a:r>
              <a:rPr lang="en-US" sz="1400" b="1" i="1" dirty="0"/>
              <a:t> Virus)</a:t>
            </a:r>
          </a:p>
          <a:p>
            <a:pPr eaLnBrk="1" hangingPunct="1">
              <a:spcBef>
                <a:spcPct val="50000"/>
              </a:spcBef>
              <a:buClrTx/>
              <a:buSzTx/>
              <a:buFontTx/>
              <a:buNone/>
              <a:defRPr/>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sebaran</a:t>
            </a:r>
            <a:r>
              <a:rPr lang="en-US" sz="1400" dirty="0"/>
              <a:t> virus di </a:t>
            </a:r>
            <a:r>
              <a:rPr lang="en-US" sz="1400" dirty="0" err="1"/>
              <a:t>lingkungan</a:t>
            </a:r>
            <a:r>
              <a:rPr lang="en-US" sz="1400" dirty="0"/>
              <a:t>, </a:t>
            </a:r>
            <a:r>
              <a:rPr lang="en-US" sz="1400" dirty="0" err="1"/>
              <a:t>misalnya</a:t>
            </a:r>
            <a:r>
              <a:rPr lang="en-US" sz="1400" dirty="0"/>
              <a:t> virus flu, virus HIV, </a:t>
            </a:r>
            <a:r>
              <a:rPr lang="en-US" sz="1400" dirty="0" err="1"/>
              <a:t>dll</a:t>
            </a:r>
            <a:endParaRPr lang="en-US" sz="1400" dirty="0"/>
          </a:p>
          <a:p>
            <a:pPr eaLnBrk="1" hangingPunct="1">
              <a:spcBef>
                <a:spcPct val="50000"/>
              </a:spcBef>
              <a:buClrTx/>
              <a:buSzTx/>
              <a:buFontTx/>
              <a:buAutoNum type="arabicPeriod" startAt="19"/>
              <a:defRPr/>
            </a:pPr>
            <a:r>
              <a:rPr lang="en-US" sz="1400" b="1" dirty="0"/>
              <a:t>Flora &amp; Fauna Hazard (</a:t>
            </a:r>
            <a:r>
              <a:rPr lang="en-US" sz="1400" b="1" i="1" dirty="0" err="1"/>
              <a:t>Bahaya</a:t>
            </a:r>
            <a:r>
              <a:rPr lang="en-US" sz="1400" b="1" i="1" dirty="0"/>
              <a:t> </a:t>
            </a:r>
            <a:r>
              <a:rPr lang="en-US" sz="1400" b="1" i="1" dirty="0" err="1"/>
              <a:t>Tanaman</a:t>
            </a:r>
            <a:r>
              <a:rPr lang="en-US" sz="1400" b="1" i="1" dirty="0"/>
              <a:t> </a:t>
            </a:r>
            <a:r>
              <a:rPr lang="en-US" sz="1400" b="1" i="1" dirty="0" err="1"/>
              <a:t>dan</a:t>
            </a:r>
            <a:r>
              <a:rPr lang="en-US" sz="1400" b="1" i="1" dirty="0"/>
              <a:t> </a:t>
            </a:r>
            <a:r>
              <a:rPr lang="en-US" sz="1400" b="1" i="1" dirty="0" err="1"/>
              <a:t>Hewan</a:t>
            </a:r>
            <a:r>
              <a:rPr lang="en-US" sz="1400" b="1" dirty="0"/>
              <a:t>)</a:t>
            </a:r>
          </a:p>
          <a:p>
            <a:pPr marL="0" indent="0" eaLnBrk="1" hangingPunct="1">
              <a:spcBef>
                <a:spcPct val="50000"/>
              </a:spcBef>
              <a:buClrTx/>
              <a:buSzTx/>
              <a:buFont typeface="Wingdings" panose="05000000000000000000" pitchFamily="2" charset="2"/>
              <a:buNone/>
              <a:tabLst>
                <a:tab pos="463550" algn="l"/>
              </a:tabLst>
              <a:defRPr/>
            </a:pPr>
            <a:r>
              <a:rPr lang="en-US" sz="1400" b="1"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tanaman</a:t>
            </a:r>
            <a:r>
              <a:rPr lang="en-US" sz="1400" dirty="0"/>
              <a:t> </a:t>
            </a:r>
            <a:r>
              <a:rPr lang="en-US" sz="1400" dirty="0" err="1"/>
              <a:t>dan</a:t>
            </a:r>
            <a:r>
              <a:rPr lang="en-US" sz="1400" dirty="0"/>
              <a:t> </a:t>
            </a:r>
            <a:r>
              <a:rPr lang="en-US" sz="1400" dirty="0" err="1"/>
              <a:t>hewan</a:t>
            </a:r>
            <a:r>
              <a:rPr lang="en-US" sz="1400" dirty="0"/>
              <a:t>, </a:t>
            </a:r>
            <a:r>
              <a:rPr lang="en-US" sz="1400" dirty="0" err="1"/>
              <a:t>misalnya</a:t>
            </a:r>
            <a:r>
              <a:rPr lang="en-US" sz="1400" dirty="0"/>
              <a:t> : </a:t>
            </a:r>
            <a:r>
              <a:rPr lang="en-US" sz="1400" dirty="0" err="1"/>
              <a:t>getah</a:t>
            </a:r>
            <a:r>
              <a:rPr lang="en-US" sz="1400" dirty="0"/>
              <a:t> </a:t>
            </a:r>
            <a:r>
              <a:rPr lang="en-US" sz="1400" dirty="0" err="1"/>
              <a:t>tanaman</a:t>
            </a:r>
            <a:r>
              <a:rPr lang="en-US" sz="1400" dirty="0"/>
              <a:t>, air </a:t>
            </a:r>
            <a:r>
              <a:rPr lang="en-US" sz="1400" dirty="0" err="1"/>
              <a:t>liur</a:t>
            </a:r>
            <a:r>
              <a:rPr lang="en-US" sz="1400" dirty="0"/>
              <a:t> </a:t>
            </a:r>
            <a:r>
              <a:rPr lang="en-US" sz="1400" dirty="0" err="1"/>
              <a:t>hewan</a:t>
            </a:r>
            <a:r>
              <a:rPr lang="en-US" sz="1400" dirty="0"/>
              <a:t>, </a:t>
            </a:r>
            <a:r>
              <a:rPr lang="en-US" sz="1400" dirty="0" err="1"/>
              <a:t>dll</a:t>
            </a:r>
            <a:endParaRPr lang="en-US" sz="1400" b="1" dirty="0"/>
          </a:p>
        </p:txBody>
      </p:sp>
      <p:sp>
        <p:nvSpPr>
          <p:cNvPr id="60421" name="Rectangle 8"/>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60422" name="Rectangle 9"/>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60423"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cxnSp>
        <p:nvCxnSpPr>
          <p:cNvPr id="60424" name="Straight Connector 12"/>
          <p:cNvCxnSpPr>
            <a:cxnSpLocks noChangeShapeType="1"/>
          </p:cNvCxnSpPr>
          <p:nvPr/>
        </p:nvCxnSpPr>
        <p:spPr bwMode="auto">
          <a:xfrm>
            <a:off x="309563" y="1428750"/>
            <a:ext cx="5572125" cy="1588"/>
          </a:xfrm>
          <a:prstGeom prst="line">
            <a:avLst/>
          </a:prstGeom>
          <a:noFill/>
          <a:ln w="9525" algn="ctr">
            <a:solidFill>
              <a:schemeClr val="tx1"/>
            </a:solidFill>
            <a:miter lim="800000"/>
            <a:headEnd/>
            <a:tailEnd/>
          </a:ln>
        </p:spPr>
      </p:cxnSp>
      <p:sp>
        <p:nvSpPr>
          <p:cNvPr id="60425" name="AutoShape 14" descr="data:image/jpeg;base64,/9j/4AAQSkZJRgABAQAAAQABAAD/2wCEAAkGBxQTEhUUExQWFhUXGCIbGRgXGSAeHxwfIh8YGSAfIBwfICggHh4lGx8dIjEiJSkrLi4uHB8zODMsNygtLiwBCgoKDg0OGxAQGzImICQvLS4sLDQtLCw0MC0sLCwsLywsLCwsLCwsLCwsLCwsLCwsLCwsLCwsLCwsLCwsLCwsLP/AABEIAMABAAMBIgACEQEDEQH/xAAcAAACAwEBAQEAAAAAAAAAAAAFBgMEBwIBAAj/xABDEAACAQIEBAQCCQIEBAYDAQABAhEAAwQSITEFBkFREyJhcTKBBxRCUpGhscHRI/AVM2LhFiRyklRzk7LS8UOCojT/xAAbAQACAwEBAQAAAAAAAAAAAAAAAQIDBQQGB//EADERAAICAQMDAQYFBAMAAAAAAAABAhEDBBIhBTFBURMUImFxgTKhwdHwI0KRsQYz4f/aAAwDAQACEQMRAD8AznAWEKr5JMA7entUuEwQuEgKumpJAAAqDB4nKg3HlG3XSr3C+KIFdH0DEGQOwIg/jXC91nPpMcMuoUcsqj5LN21aACpbWB1yiT6mosHhkuXVXIDbB87ACOuk9O1QNdN05LRgfac/3oKs+OAAiaKNBPX1NSfoj16jDUv2eFVCPd+teF+rLONW3mJNtFA7KB+1BMVcD6lEA6AKNvXTU1Ni7wdt2YDaNv8AeoWQse3alyjzvV9es0/Z4lUV+f8A4eYWyhMlRlAk6D+KrEL90fgKt4pTAUDT9a4t4NyQoUljoAKavuY63M74fw7xWyqq9yY2HejWJt2R8CIFUdVBn1Pr/NT3MN9XTwl1J1dh1Pb2FAeJXj8I2+1/FJW+bPW4MGPp2leXLzOXj9P3KgIYzlWf+kU3YHhWGFm2zWUYssknv1HpQLhnL9++he2kr3JAB9p3r1fHw3lIKg/YYaH11/aoyd+TH6fmjgye01EG4vzX5l/E8AsP/lkJ6MMw/Ea1Wbld50FthvIIA9tda7/xcEea2Qe6mf1iurXFFMg5h6kfwafxeprzw9Kz/FGe36WiC7y/eA0sA+q5TXr4u5bRkezbHkYTctAHY7GBrRbC4xelxfxirHFMaGsXFuMrLkMSQdY0j50rdqyM+k4Yxc8Gb80zPuGghRCqcx1JEn5V1as21dc8FftD/eucA8J5gRI8pjT1qze+yJBnf2/QVsxSo87Jytnj4ZFLZQX7EDpv+lci2rEHKAF3AH817cMbaldNP39D3qVQuUNsWB8sSDv+NOkRtkWItorDRSI3HeqqYckxlE/3v2qxftBVHUbyDA7aV3Zu5uywfL3M/e7j1p0hpuiFMKk+YgfKalNpZBCg6bRUfEsGUbNplOxAgHvA9Ksuoa2gViIkwe/pHShVfYbfzILrKV+FNTAEaiK6s20Y7Lt1EfnUN3EqZzAse+1aE/0VYn6mL631ZsviCxBJiJjMDGaOkUm6IvhcsQ7WHHxZRl19dPT19a+tYZfKCmh11EwPcd/yqJrrIzB/L0ZSIPsR3FToQpS2fvGT0jTpFNUN2vJx9WQwFIMdY/uaglVJOQE9BGkVI9wsCB0OUx1M/lpUhtIkeIxI1kLvp60mkxps7+qqQ8ZTpMdZ6gGqNiyPNm+6YgdYO+lNXLnKNzFXFHhth7eXN4jqTInTKNJJpzxHI2EsWb9wF3IstoxAE5WM+WOvSm4qrKJauEJbb5Zm/COGveHlgBQJZth/JrjiOAeyQGjXUMNj/famjBFVw1pV0GUH3J3NVr2EW7/mN5UYjKu7H3+yP1rHb5Z6iXQ4+7pp3N8/L+UVcpMWrKk946+pP81MOENBzXFB6gan+Pzq1cxgVclsZEHQbfM9aBYriMbebt2pq6NTU+yhg2ZJbVVUiVsEIlTnHp/FdYfEqu1s5hsWbb5UJwGc3FVDDMY3/Wj/ABTCRbJV8zKPNpE94qLtM8bDR5ssZTxq0gY2N1mJJ6mi3K/EkS8S8LKEA9j+2ld8HwWHGHFy8pdmJA8xXKBp03NU8Jwc3cQyWpKKMxJMQOxPeaVp8M6cej1GCOPUbbTfCLXGuIKJykEnqDoK8XhV9LPirbUyJ8xGaO+Wh3FcOytkZcpBAgHSD2PWnO/d/rxPWP2pyb7I0tPgn1Sc3m429l6NgrhXNGa0tu62VlnK3Qj5bGiVrGNl0IdfSGH4UgWQOv8AfvUqMZnY+mn6VHYvBRpeuTwwWKcVJL7DbiLNpt7QB9NP0qrc4LaYSlwr6MA35iKENxa6oEkH/qHT5V3a5gIGttT6yRUqfg6vfOl5/wDshX2/Yhx2FKMUIEkeU964XDZEaIL5TMfZEGptbhN26cvRQB2/b1rzEYmLbKoyjKfc70W7SPN5nj9s1j/DfAEweIYIIjT9DXVq2sDzamiPKvAnxj27CFQzAmW2UDcmN/aifOvKVzAval1uBgSGAK/DlnyknuOtbEe1jlkjv23yxXuKPhGg01PToZ/WtxTkjhlm3bYrKiJdnOV/edIJ10rE8FZ8U5dZJ17f7VfWQAhuOUnqSVHymKL8kMuOWThSo2vjPK2DxcIFW0V1Y2AoJBBAB3EGO1BcB9FmEVnN1rt4HRQTlyiBE5d2/LSsv4fzDfw7lsO5tk6SOo9Rsa5uc2Ysu1w4m6GfQ5WgH5DSmUrT5lwpmxY7lfh1u1bFy0uVCAHdjJ12JnWTvXPGeTcFimUm3kyaHwYWZ2zQD2kVhP1ht8xOsxPX+aM8uYzF2Ju4drqoZzlQSun3uk1G7E9LkXxb+RxvfRMzFyl8TmOVWXcepB0PyIpo4Bxa/hrKW8Zc1gKgCmVA08zbHptQnAcS4ph8P8Nq5J0W4SXWfbffY60av4q0LKHEHPcUDOVGjN1I7TUMm5K4nLnySrbOSZW4hx5rTsFRczkEkQcwIAB210oVx/l3DYy9bf8AymCnP4cAt8MdIBBnWoOIX0uX1uagbBdwANhU+OFtx8PhOJyXFJ0mNx1G2lWq2uTmxScJfC6IMTyNhVCAXLgIIklh5h7RAPqKKWeH4axay2rAcJ5/hzsDMzMT+dDMX9XFvK2e5Bku7nN8o0HsBRI8y5xCSw7W1mB0mNvn60yyeacuLbLL8Zv37WexbZ2PwltFnqWJiBQfjnAsRfsG5icT4RS2zeDbGnwnQtm1n2gUaxfF7ljDPea1mKr5lDdAd80dO0dazXjfPOIu5wuW3bZSMo8xiI+Ix+lKXYs0mOcncEu/cvcFvZ7agahVGY9B2Hua7x5VUzhVEECBoDNXuHWkt4W0idVDMe7EftQDjGLzEKDou/qTWMvilwfStTqZafRKUn8TXHy/iB2PxjNAMR2FVUBbfpvXrjc008tcBt3LXi3SSJgKpjtqTvUpSSVnksWPLq81LmTA/AmH1i3A+1v8jRPHXWyvI0KmvOM4NMNiLPhyFYhoJkjzAETV7HHV1AmQQB37D8YqO7yej6VhljxZsMu6f+0U7KxhrRHWT+Zq/wACueHYZut1/wAl0H5k1zxKyUy2gNFUKPfT96sYu3lZLQ2tgL8+v50u6NbBhccWNS/tX6AfiF3xMTaB1hlB/wC4Gi+IuxcZjuMx/WqHL3nv3Lv3VJHoT5RUnFr0WTOuZgAfzP5U3y6MvS5tmLPqfVuvtwCeXeHC5dRWJg6tHYCTR/mO5ZNh8ltUK6qVEdtD3FDuW2hb79AoQHuTJP5AfjQzjV45Ms7n9BTq3ZxaPT44dPnlyRtvt/o5s8CxD2zdFpim89T7DeKjw1sAiTLN26U64rElLqqGICwPwgUktcIe5G5c69dzUU21ycPU+nLSY4STu+5PxHErmhB5VECfzJ9a5w+Be8rxsqMxJ6AA/rtUa2I1aP7/AFNMOU2cKwOj3FLN3iDlEdNNfnQuKo4+n6P3jLXhK2yL6J+D4i7eW/aYIlphnZjAIO6AdSRv8q0nn/gT4ywBbCi5bfMobQkQQVB130pT+hLHkrcw+kAeKCDqJhCCPw/OmfFcw3LGPXC3spW8c1q5OXKNspEHMQRoZG9bUfwmPqXkeobX9vb6GNYLChWlpWfxHce9QYv+oTlgKPvHU1rPN3I9tk8TDqwu5vMmbRpOu/wmTNZdxDhV2ze8K9bZDv8AL0PUfOotUaGHPHKuHyRYTCvc8gUszCAFBJJ9FG8Uy8B+ju/fLB81jJEtdQ9Z+EddPWjX0McTti/fRx/UYLkYCYUZsyz06a9aZvpP5ovYIWGtKjK5YNmmQQFIAjpEn5U+O5RkzZFk9nBclPlzkPCYZXGIyYi5M5mEALsPJOnWTJqk3OWDsBrFoHLbJCqo0Ok6HbfSTWb8X40+Ju+JdbNm8p6ADsB2qjhBlu6jYGlvS7D9zc+csr+Q6cX56dsPlFsK5kFi0j5CP1pbxnMWIxCi0SBpByiC3vUeLsG4UCKSSfhUSenQU4cn8keKSbjBQvxAGT7H19BTUZSJuODDzXIucBweIuXkW2ztdDDKZJCe/pFaPxjC2sy2bn9SR5mnLPsBsKv8X4hZwdg2wEQASFUR3ggb70o4W9cxZtszRIlp3j99jXRixJGdnzPL8UVSQxYHg9lF8W6yjKSwa4dhsIB3AoZi+dsHacKhNwESWtgaHoNYmfyqzxflnD4t1uXjclQAMr7gDQGQfxEUh85cBTDmy9p2KXg0K3xKVyyJ6jzCDpUMtrwS0+LDlaUm2/TsT8Z5wv4pXtIot2mnSPMV6Anp8qWb9vIIIGuv61GLhE6T6ntUt11yQBB99f0qhGtDGsaSiuA2eMkWFRJnKAT20qha2EdqhVIRSdBFTWWlco6VnLuy/UavLqGt77cIdPq9lV8MW0hhqY1M9Z71FyriCbNxOqsD+Ij9q4vjyW2/0L+QoZwTHixfvB5CvoT2MyD7a1Q48M9RneLBPBmSSXZ/dBDnDDM1u1cAPlJUx0mCPzFCsHxYi5bZl+FgW/mifF+Iq9o20bMWYGV1gCaCnAuRIV4+9Gn4ipJ0uTJ12tlg1U3p5XaV+QvjeKowaHDE7RvPf5UPbjbNPlAY7tP5gRQ9iq+UGSd26fKusNaGbUwAPSnwjlz9a1OR3dcVwNnAsJkwpfrdb8AsiPxJP4UK5guCETsCWHvEfkDUdrjbWreRFBXfzToTuZH6UMvszN4lw6ttp0/ikuHbLc2vxe4rBFfF5/nzGB7Pg4e3b6nzt7t/AiguLTMM7bKIUfeO/wCFELF1rloT8OyzuQN59B3obxW2SNNunpTQa3qUJ6aGnw8Li/t4GfHNmvK0QGgwdN4NLGKlbt0BYOc7nbUmmPiJ/rGO9LnEtbt1jtnI/Mioo0f+RL+hjv8AnBa4GFa8oc6QSfWNYHvRHjN+Uuuw3BiOu9Llu8U1B83T0or4Fy5Ya5ebJbCnLI1cwdh2nrT7NGZ0/qOPTaecFH4peSP6M8dcTHWFtBSXlGzSBlIkyR1EaU4fTZgX/wCWu6FASgABzA6Nv1BA/Ksw4BxN8Net3kEshzAHr6fMaVunNfBzxLA2mRslwAXVUGVZivwk7xqRNa8XcaMPU/09RGfjsJ3L3OT4Zv8AmGa9ZyATMlPUA79iO1N3NHLw4jZtMlzIwQskqIYOAQG6j0juayS5aI0M5hIYEbESpke9M/0c85PbuJhcRcUWQCELCCp0hc06LNNPwRz6dr+rj7op/RpxNsLjPCCAm7FttYgz0Ou0dd6Y/pZ4Ddb/AJrxc9sQnhGRkmBmB2MmJ0ojzxy6cYLb4YKuIRviBjMu+pHUGIoxwniKYvDeDiMpu5ct22dGDjQ6bz1mp14OeWdOUc0fozAfChgu+oJ9Ipk5P5au4y/nCt4KySwG8dB60x8vfRjdFw/WFUoB0b4j2Edus1quFazhrJyBUtopJ6KI/SlGHlnVm1cUtsP8lA8BsLZEW1tfaORQPkdJIihvMnHrGGsh0KBiP6aruR2gax60l89/SDcMrhiUUmJI1Ijf/TJ6fOs9+sMIuO2fP8RJ17bmm8m3hFWLSOfxZGXuauY3xd0s6ZABAUGdPU9aJ8i2sRib6IHYpaKuddFExoe/pVLhnDExN21bZsquwGbtqB+Na7xC1h+HYW5ds2kXw1AjYvqBBbuTrUIuV22W6mUccViguX2OeZsZh7FgtcuBGjyqNGY+g/fpWL8X4vcxVwF4UKIVRrHU6+9EeaOZH4hdVnVbaW1yqsyfMddY1Og6UuCJlwYI01pzyN0iWk0qxRt/iJ85gyAABodq+tOmQgqJg69dialtZlDTppPmGvoBVVLMkwYEH9CYqtnWh65TvRZd21CBVUdATJJjvoKF8w4rMyE76yfTSu+CX/8AlmHdhP8A21S4ipd7aDcmPxIFZaVSbPWa1xn064ea/wB0M62x4NoPJOQbGNOgHypbxdqHuAt9rf0/mKa8fb8+UbLoPYaftQLh+BOIc65UXzM8bT09TUb4s5Os4ZPFi08fxePsiPg/CfF8zeSyp1PVv9I9fXpThheNmcugtKNQdgo/2objDICoAqKNB0A/vrS3jcSbsWrchJlm7/7elLbu7l+LBh6dgr8WSX5v9jzhWDt3LjM0+EGJgaFtSQo7CN6YeM37L2Gm2ikR4ZUAGfkNR3oEluIUaKvXsO9VndnuAwco0Uen8mpuPN2c2rxYdBpdrSc5fz8iZcOFUO/Uwq9z/tUyYJBD32zH7Ntevueg9KnRQBmJGaNCdlHYdzVN7mvlBJ7kan0A6e1VybbPKN8l1y1xpMD0GyqP0FDnxQa4SNl0A7xRTiODu2bAGRpu6u/YfZT+aC27ar1k+nT+aIcIdSxv4lTGXG423mN1WDCZC/ancCPelPFdu2/qTqaJ2LYIzAQO56+1df4Mrwy3PJOvl1H5xUuEd+t6jPV7d/G0s8r4S14b3bqZmVoUN8O07dTVbj/EGvZmJ2BA9BrVu9fHhlF0EQBG3+5oNd+Bh6H9DUI8y3Mz07aF5GgadRTtyNz3cwgFlgrWmcasSMknUjuOsdKSbfw11Na8Tsy445FtkbPzdy/bu2TdwyKbkl2KH4wZJJ7mdayjFWp86/8A360z8mc7NZ8PD3QnhzAc6FQZiekU4cR5Ts4q7aCFbUauUA8y9IG2btVjW7sZ+PJLTv2eXt4YA+jbm9LajC3FPxTbKCZJ1KkdNetPmC5bD8Q+urdysVytbKCCIj4pkH1igeO+j1bV6zfwZIe24zLcaVI6nNG8SPnTngcOy3BI9Z3H41VkeRVRz5J43LfDz3PeP8aFjw1ykhs2oOxGXQz70ucc4f4uFvXvPmRTdVWfykiJJQaEqNp0r3nvhGMvXPERQ1sfCqEZuhJg7k9vSkrFcduWbbA5y1xMnnRlAB0MTufauvclErxY5PImuwpcSb4XPmYk6H23PfWqdm6zQFUszGIA6nQfP3rReVeQHxK27z3Ftpm+DKSWWQDqCMs6inLi3MeEwVmF8O2BMW7cakbaAbyNzVNM0cupSe2K3MC/RxypcwLXL+LRA0L4csDk+LMT2bbWhn0tcVtYq7aS0+cWlYvlOmYkZfQsBm19aE8xfSKcTYaylk284ysztMAxIUAa+5ilWzhogITJAkRoTQ/QWHHkcvaZOH6FS5aKsDMHofyr62wue67ba+kUYXCkGH+yJWe+nvVa5hN7uYEtpsBB9qR1WD8ZdWQEMjqPX1P71JcsgKDl1ZSYDbb6+tRm6SsFZA6xqPQGuLplTMeUeX50MkvAa4E3lZe6g/hVrD3hbvWrjCVR9fbv8qH8OvFMp0Plgj0qbHYoOIUR6n9Ky35NnTdRww0Escn8SfC+9oP8a4omRsrBmYQIO09TUHLGPQWjaZgpDSJMTI7/ACpfVNJbQfrXJuTtoOw/eq9nFHFLrWaWdZqXCqvAf4rjc7eDb1H2iOv+wqIZV8oPue/rX3LzJkuAwHJESYkQdB86qcVua5E1n4iP0FWRlRr6fU444pa3K7k+y9Pkc4jG5zkU6T+Nei6q7axVZLYQep/KuBSk7PLanUyzzc5MNYHAPd88hEn42/Ybmidi9bs/5UlvvNv8h0oRhcWMgUkjKO1em+NSdF7dT8/2qD+Zv6WXT9Hhjmb3Ta7fP9AhiuIZrTK+oaJHUwZj50Ha8EaWAzxou4Qe3eoruIMzt29KhwmEN26lsGC7ASekneiKXcx9Xq563PvkvkkF8Bxkaq5DSZBI2Pp6V5icfOhOnp+tFmwOHsGFt5mH2nJP/wDO1QtiwCStu2D/ANA/el35RqY/+OaiXMpJAvD4q2TlYxmOjD7O/TtVC/bgMPQ/oaa7WNuR5wCvXMBFBrmAlLpUBUCkr6g5j+1CfPJxdQ6W9HtbknYloIg+lWltDITt20rjDCU1EwKntrnMTsJjv3rZiuxzyZVuWyBJO9XuB8auYW5ntn0IOxqrcTQCojUZcMHUo0+UaFw/6UrquWvW8ykQFVoiNzJGtaNynzF9csLfCMsEqFnN16tp+lfndhNaH9EvMgtXGw9wgI4JRiYht4101qcZNvkz9VpIrG5Y1yadxTmNLK/1HCQcxLaEgfdXc60pY76QMKxSXDAvmEqT4e+pkaHpVP6WsbaexbTQ3BckARIWCDPadPeKytkIMEbf38qk3XYq0uljkhvk2alzL9IuV1TCMrkg5niQCYjLtJ3rNcSzNIMMxMme+s69a8s2iZKwYOoNdq4gtlEnfsI/mkd+LFHEqic27ObY5iN9I6bVLgsQyHNIkRoRvP8AFRFBJOwJ0jv79BXqrGVVgnXfXfTSlRY2T3MS5iCASa5+tsqZRBEnMSOun6VExUaSSfiBGkH1qG4wJM9etDBdiTCgl8giGP2v1rzGqiuyodAN/XrXr2iIZyBO0EEgVxe/HT+/al4H5D/C+AYq7aR0WzlKggs8GNhIq/d5F4iuptWyB1DzRnlzht9MDZup4eVlBJIOaDpqe1PXL/FzmbD3R/UtCCynMpG417x0rjUIt9jS9zwOCkZtwvkziGcuLWHuZOjXDE7/ADq1/gfEMUG/5fDSNMxcgj51pXA8TnuYg5pXOCvSFjt7zQZWutcu2F0a40Mw1yJ1PvG1J44rwdGLBFQeOL49OP2M8w3IuPdmUJYzKYINz8/UV7Z5Lx+VmCWQFJB/qayK0jH8N+rNbu2FJKjLEkkj1PWaMcJXNmuaFLhzKDuO4Pzp7Ivuiiehw1aMbflHHBsrJYQ5c0NciR6d6rW+X8WTEWB7uRWz80YBbtqW1CAmPw67iuOEXbC4dbuVbaRu2p/HcmhwihR0WBxvazK8Pybj2JVUsE/+ZtUtzkHiQ1KWNBt4n7VpOFJueILb+CidftsDrJP2RUGFFq5e8O1mXTzXATmb0zdAaWyPoOPT8Tb4MtPK2NhSUsgMcoJfrvHpVm3yfj82UJZktlnxOsT+laZzNhMosBFC21YzHTbX9dan4S3i33uD4N1BIkmImKHCHoS9ww7d1CHd5Y4wYlcOSOuYEn5xVb/hPixMFbY6/wCaR+lbAcQoYKWGZtQJ1MV9iMSqasY3OvpR7OPoOSySVOT/AMsxKxy1j2dl+r22Kb5nYj5Gd6lxGDxq2XY2sPlVWDAOSQIM6e36VqeDwjA57d0APqJXXXXvSfxvhN6y2L8JlytYZmkaZSDPse3vQ8UPQi9Hhdvz9TPMPynjGS2QqQyystHl01P41NiuS8XZUu5sKo+0bog+3etNXiirwy0b7ZQtpMjHeYXQdTI6UvXsat+01qwDfuXkhLaCW6asPsgdzV25nFtQg8N4PfvP4dpUaBJObQDuT2q+eUMURmizB28+9E8PYvcOe4mLtva8VRDESPKT1Eg/FU+H5ntF0sCXkwrLtJ6akTrRvYbEL9zlPFKYIt7A/H01jpXP/C+JM6W9vv0wcRe5cuC4ma2UEIAZJ7zpE/pRfB4dvCthgc8eYMdZ332o3MNqEy3yriyDAtjWD5u1Tf8ACOKH2bPvn+dNDY0IzuLqG0AJmCCQOnWZ/SlSzx/FBmYXSC5ltB2jTTTSjfL1DYiq/B8Qt/wD4ecn7+mxbU+1FV5IxxfRLTE6gBpkdxA/OoOB8OuX74K3PDZf6huEZiIO4EjMTtEitP4bifDtMlgnNnJcgRM7GBoBvpRvl6hsj6Ga2uUsW0KFsjXYuRr6jpQnH8Nv22a2y2wUJUwZgzBE1p/NfMTW/q8I1zEvmyqseYAKRmPofnE0QtcFwiZRiLCXrrw9242ksYJiDAGvzijfL1DZH0Ma8K8IMJtAad/SdjV6xwPEsqkC0QRIOf8AuK2TFcWzB7N9JtEEZHAiDIBA2HypXx3K2CbD3LdpXR1QkXDcbUqJ842IPaNKN8vUNkfQTcLyTi7q+KoshZgE3Ik6HTvuK7xHJWMRS5FkgIzEi5MgDXTuKO8j4txhD4jZrZf+mo0ZYAkk9RsAPTeiWPvl7N2BlQWmgltSSpJHvp0o3Me1HHBeNXTgMPZt2QQtsSS3xanoNQKNYTA2sNb8S/muXzDMJIjpoKGcv4RTw7DTozJoVEmKixwaziVuXxmtr9ogkMNJIA3O0Cmku5345tx2rx3DvEL2Kust6whtkrHwE5RJg9JNdcOvHCjNcEM4JY3ngn1gTNBuO8TeFYt5QD4STqOzPHXfT0rrhnC0uWw/ig3W0TN6Rv8AdEnQVB8HVGKk064COE4xfDZ7jhGukZYTNCCYMfZmaK2+LvZZlulXtgeVkWJPYdKGcL4EgtNduSwSczICS5GjQOig6D0mrvFuYsKoNhIOZRlC6LqdJ7ADUmlY512SsJYfmPCuDmuBREEPp8tao8MwNuPBzZrdw+JZuJ0jcA9xVG7yvZsAXrxW4AJZj8Knuo2IPavcFhVM3MOt8/dIRQo9Rm/ihhHbzXBaxXBbpZxZuzIyMLh111+IDXSvuC8WFgtY8NZU6FGgHuSWoXY4Z4zt4uIa5cIGVMwG28noflTBhBhVRbd1FttaI8t2CROxnqDSY01tp8g29g7nELgLt4NtB5UGrMJ1YdIO0+ldnhNxSXAbIh0glXHroNRXeJd0vtdw9m7dJkOpGUAECMrHQ7TXz8SuMtsF1IJgpbBNxiOhJiI60eBPf2j2LWIwb3ypuZVCjykMZnoQehqhj+EXgsvfUxoMzHWdNPWiTYK6yNduf08q/wBK0DOWNZY9WP5VVwBuErdvsuW206/ebQN7RtR3Em49vuQDjD5bPhWGfKJbzTsI6etVsTxVsRg8YThyD4ZDtPTKSv4UVtKVtrctDMhDA6eYSTrHWh/ErKpw6/lc5vDYmf8Ap29dKZCdbXaEj/hO/et4cpc8RWtjVzAtwqk9Tp2gU2fR5wU4N79tmRrl1QVZOqpOZddjLA/KvuAm2mFsZ8zMbS6BoAkDp1MRqa5XGBb16zmUlkVrYjUqc2YepkD5RTMoMcycNXEYfwcQxWXDIQAWBGhgHoRpWQc08sHCXchcOCMyOBEj2nQgjvWn4G2uUlzAzxoNZETPp6Ulc6XrqYxTeystvKUCDTIDm66ydZmgCtgOJ4m09t8XaZLJBHi5I1I0Lf2N6vcYxVk2WtlrbtdAVFDA+YmAdNgN5o9w7EtiFZkZWtPKlmOh02Okkide1A+G8t28KoF1Ldy42oY6rA2y9jtPyoAp4zkhEtM9u7ne2MzKQACBvlI1Eeu9CuHcLvXpNm0zgaEgae09T6DWmDj+PdW8Cyma5eT3ImdAsakjrNHcDhrlmxZtsoUgZSAQwkzuR39aAEXhWMexelbZfMMjJsTqNNfhIPetIs3zbtrbzBGBJYTGp136kUC5p5cNzxcSl0MwWXt5Y0gAkNPmPUyKXrXHb6IEXIcohSyyVHTXTb1oAb+IXzdvt4KFioAuOAAM8AHUxqQRtX3DscWt5XzLkbKrMNwNCoGhGU/LWqHLt0XsMpDw1vS6TvmbMZHed6M/URfIyvlA+JrnTtAHfWgCtfxma4AyCFhQGAJMGfWJJ0igPFOKu+IfBIqhWfI9wN5isZioEeUkaE6094JPAUKVt3GY6sBmkahYJ126Vl/NODt2sXdWx5VRgVgzkO5APWGkfKgBkw1u2EK2kS0AQdF0PeROpjr6VBxjEKmGbOxhg6qYnUgnLpt6H0pZtcUv+IrNczZfsmACDvtuSOvSvuOcSe+mXIERJIUEmSQRJJH3elAGk8qhV4fg2d4m1Akbes9qocQ+sXnGSLiW5OYiF10Bjr1rzgC2xgMFccsEtiLhY6DMNCO+21TnibOpiCQCoMQcszqNpqSZ3wjUU4+UCPqgtO4vOzCBmzMM077dPQVM3G0zkKQyqgKkrGU5tmjTYb1Yt2sOb169cgnIJn7DQfmZpXtcZCB280uADO2Qaj5zQ6fjkuhOUHy7RqOF4jY8AoMRqQTnQEQZkx7UE4Nw2xcsFw6K7tmWdSBrE9fN1qLgV3CXbDDwmvO5JygZYGmkkge9G8BxizbVEWxDgZQFjKD2znpVdUTvj4fJawluzYUXiV8NlEgEsitvKjavrNi/dBhlt2rjE7HPk9OxY6+lCxwFs7ltGIzqtrRQT2nQ/hRRsLeCSMU4URBhWn8tqk4vwVuaTfP5H3DOFmyXFlljNHnSX/7581S2bZfEgtluBAQzZYGseXrmiKInEi3bz3CDlEsR1+VVuFsEVbZMkywIG4JkT60qYLI6t/Qhs4S/a8tp0yk6I8kKJ+y2/wAq8wqtcdzNlHQwSiywkdZiPeu8bZbxly6q8zroGESR7g/lVTjJGHvWbiyzs2RbYiWEHr16HWlVjV9ibi+EHhkXcRd8wI8sCfkB+9Q4zhJHhoLmY5CCGMZlA3+X71zwzHvfJW7bnMSGUtra9CCBXOJS7cNtBC3ER1ZzoIlR+Yp3XYcYN/iZ9w/iNyzYtKLedcmhmCde3tVHmTH22wmI8M5GKEtbYehEij+NeyLeVWUsqwp3221G1A+YMXh8Tgr7rBuJabfcGDv3pWOVbW2hFwHMVy1h7SG0tyEAVjIMQNCAPNHSinKmIfxcTcvKVxDBMuZSpyeacgOsTlB+VWvo4vKqsQP6vhJkncDXNH5UaxjLici4gMwVsykEjUbjPuAZ171IyDzAW7l6QCunxeIDp2iNSd+2lJ3O/CMRbu57zpcFweR0BCwNMuUklSJmOs02ri8PYtXGtobSFhnyS0n4Qcup7Usc2ceW6tuwi3AqnOWuIUkkQIVtcsTr7UAQcrcTQWhYdghViVLbMCZ36EGveYuO5Bbt2LisyyWYQQJAAA9epPoKDXbSn/equMsggwI06UAMvLnDsUGOKe27K6N55GbWPMF+KD/FGMMjMA2cKGgyQdRr03HzorcxMuroTkgZWB0y6Df2pTxXHLiXihwt0uzEWgdA4k5dIzHSNBQBPxrja2lu2FzNdbyNpooO5nqSIiPnS0jADUmNtNPf5bUQxnCcR9YQYpGttff4zHUiYjSQOk02nhuEAy+CECsNcxBJkCGPWTQAhYLF3LLFrTRIggiVI9Rt86J8K5suW3cYgNcR4jIApQidlOhBnXXpTlc4bhr/APTNlUJ8qtb8pHv3+dZ3i8NlYrMwSJHWDFAF7jnNdy4yjDG5ZRQRv5nzRqY2AjYGdaHcM4Dib6FrFm46zBfL5R3JJ3iZ09ahxNggHeY0/atTwuOHhYcWD/TFtcsdNBm0HWZmgC5hMBhbKjDeClxfhdiozOdiZ3GsxG1ZlzHw1sObyMrBTmFt2HxKCdtNZ96aX4k9wv4RGpIBjzATtM9usUK47xizcwotG6GkllK+bL5G/CTlHzoAucsq1/CYdGy5FthNdhvOnVvWimFxlu3bhgJBy7an7rA+29CeVbqLhsObuZlNoBAvRwSYPYGRR3DWxifEFxQHMZWQ6JG0DqJ3NTj2o7ZK0n4aVfUEXwLPmVTdv3QQHI9IgDYadaH2CjFX8G4QkZ4AysR0IovfxOIuHw1W2Ck6AfZ6lPvUY4Hi0MKn9MFD5Y/PX4j+lTtdkJxlt3P+fY5s4BL0Naw6ILo+KNB7a/oKIW+HME8O5hLdwDorDXfzair1uyClpbMKijRuq+w7mhHNF21hrYPne6xhZuFT7mP0qh+h1Y1uf1A3DMe5uBPrF22pM27aACRJA1Yn0096YuD4e9bRlvhbhc5tDlj0jaB6UlcthHvJbumVzfFMQQJgHcGafDfFnMGYspHleZ29J39qET1MadepZwuCCllYg55n22j8KGY3iAteGtpWYr5Gdhqq+3WKpWOZP60kZrWvmiCY7Ajb50IwXEDfvXLj3ck+eFGY5RPl7CBU01dso9jPbS/wNHGOZbQUW0LNccTbyDc9J7T/ADQG/jbq4prl5fMgCjWVUyCwU+oqpwjGJhyMRBus40txlyDeQT1rvFcca5Nnwll7mc5STEjSdOg1NVtqzrhjpUxu48Li3LV2yyJmOS4WE5pAK6dxrVbCkXCUKm4waSzHUAafOdYFe8Yu+K1rwIu5dWAaVGwE/n+FecKtJZvZC0sGbM2wk7KPxoKkntYbXBWnhmtAECAD0Hak/mrh1qwl/wAJSmeyxgHSYIIino0A5zw6thL5I1W00fgaClTaTv0Mt4WEnDFvhBTN008s/lWl4m8+dgfggz92OhHT2rNcLbm1b03Rf0FfYxrjW/CNy4bfRMxj8KkZo8WsOvkUu3iLrOwLRHmX5mD0rrG4e9fwlzPae5IzWxpmBkajWR66a0pNzTfCQUtuw/8AyMCGI9QDE+tMVnnLDA+KHuZt/CynNP3c2w96AEu2c3/1+VXuCcHGJveGzFEUFnIHmgbgDv0mqWIxBdnuEAFmLGPUkwPxp54LwexYS27Z2vOks2aAAwBjL10/GgCn/hOEwv8AWttcXIYyu8oS3lDRsGB7VYu8UW34RukAlyLZY91bNB6DbXvXV5chylVuyZHllYOxhpExNKnFeDrisS5wy2wqhVdpAXP9oD122oAL86Y3/lxZHmuu4NtVMlSD8Wm3Sucbea0im/KDKJLmdY77ZvzpfwaHA4geKhHljSCIP2lPUUz2E8W3IKMj+ZM4MGCCD6a0AV+AcTuP4tx1YIGC2gyFSykEySfiBqLmzBW8lu9aXJ5irIvwnScwE77z8qu5nLZbmYAmN9ZHb1q5jsHav2HzKFKKWRhPl0k+hBjX5UAJLQV7nv2pw5Jvi1hH8PS54reKRvsuWfTLSdhrTXNERnMbICT+AmBVjg2GN3EWra3GsElszoYaACSCNm20mgB7xmNS55rtsMxWG1gkHQGRrO8GkzmTlRbVq5dssDYCSoYjP2IjrHemrE3MP518MCV1eZuaTHm6n+avcSxaNhcRb8JBbFl9MvwnKYM7ztQAgcseNbs2LiFgI82UxA/g00cNxSAO5K5SQAegJmSY+ydPY0J5XwrHB2A7LbtuseIRmEdjtBpkvcFGHHlcSqB7bsd2G/liMpECpNq1RoYrcKkWsTjUKuTcQqAMpHmAY9FO9AeI2/DcOjoyCGee/WPlXPFMdbxKO1pfDKgkqq77fEB0mdat3+EHwrKlg1xx4jlBoqeWB7TQ5UqJxxpyXoX+K8xEqFw+HuMF8x3Ay7CY2BE/hSni1a66s4NyCczbEDywIPQdI3phwvjG9dS0z+CWgxAB30k6xHarfMpfKzGzkGTIJE6RsCp7gamoJM6FkjB7UgXzDhEtpZuWrbZUPmdRI6Eae+80Z/wy3eUXTcQKQG8sBTvuNwfalThvFMTaTww5BbRlZJEdJJMAnaiXC3F5w8paVVGfQdjEADf1ooTuUWueCR3u3GjDlrlpRlfMYAB6hjrHoajx9hrGRHNttUiBDZRsG7hk/SvRxW6yLaQLkBk5RBOoAnua7uK7hrzKyvqqs40n4fz2pS57lkIpcjPZewSLzWcqssK0AgDtA2moOJYLDqFxFsKMrDOUaAVOhmD03q5w7jNrIFMoygAqQfbTTVZ61w9tLhbwkFxWXKwjKDOvmP8AApIobknZcscNtq0pKa65Tv70G8FmvhisI9zcbGDp+lGrhZLZN24oEQuUbe0zND8Zw2+9oZbhDgqwUgADX06xRQRk75D1BubrwGExA3PhNoN9jUtjhjAktdYkyDB/eoOYMKqYLEBRH9F/c+U7mmUTpJ8mX4X/ACbX/QP/AGivHjepcF/k2tNQi6//AKio4M6ipGeRXkmSAaqqn996tPPX8etRBTvHsJoA5IPT9Pl2olw/mhrSC3dtG6q/CQ2VlH3ToQR2qhr23qIqe1ABnhGJGMuXb15NLSqqWsxywS5l4jNt10opfCZf6Si2QwlVEKZO8dCIpNsYl7NwXE0I9dCOxHUUSbi+KYC6MIfABlyubzdiGI0A3oALcd4T41rxFuy1pD5CvSZJBneh3DuOoltFuB81sZQFHxDpr00qDEczBrb27SMpZYLORt2AE/iTQlXJjTX9aAPMXdL3WvCVuFswynb2PtTJgcJi8Zam5iFtWSY+DV49FiQD671Sx3LuKt2/EuWiq9YIJHqQNQKkwfMSLYW3dlDbEAgEggmemxoAa+FP9Ssi0jAt8TsugZj17xGgB21obzRw+/ibqYjDr51WXIYBswOkDSTl0PyqS06BVcjMXUESSNNxoDvrqatYKxdZotBioiCTO8mJ3LDrQBV5H5hZ3vBgq3xGSBlYjzZtDs0wSPauvpIx2bB5LpPilvKJ1KgGcw6qNInrSXzLc8XFXXVYAbSRBBGhMbySDQ24hCuTJJXWSTO/zoAeOW8cGwNq0w8qosaNJJJ02giKKcRw7N4a2RdyEx4bLqJ+LKTspHSgXJPEbKYQZrq+ICoVGcLvv10ir3E+LMjsxxCDSFh1cDtEGan4XJ24p0naG7EcatqRZKCyBo/iR5QB5dBOYk9KXbmO8FLyFwyk+WbRDGZMb7A0Y4fZwvhKLmLsO5JZmLpMkDbzd6H4u/hrrQuJtkIdXuXFGf8A0rBkerfhVdHVDJC+OxBgMbdt2wbYXeSLkEFupAGoIEda+wfNLnOt9Tcd2UWgFkTqNB2/Gu7HFUa8ypibK2lWB5lCk9cqntoAT715gsTYzi4l5c+gJe4gP4k70cE5yg/F2DsdgMRZS7cdCVBOYOYz6kyBpEE9JqPg3CrrKGDlFuDUyQD6HTTTY0w49rV10tvjLWXUuwuroukAMTqSf0ohib2DForavWCyLpN1dx6ZtaRL20VXIL4LwtVOVwoZZcPJLXF3EEQIB3oy2LDol25kS0rFsoJ8zDaSdgN/equP4hgnsKA1md0UXVBBbQ9dNKB4C/hlBW/dRkV/hFxTnPaCYyjTXrQR3RmrbG/g+NXEv4gUrk8obbMD0j0ianxeBVQXTODM+W5lHqTMj8qoYTimHdxcOIsoqiETxEGnUnXc/tX2P4rhnuBBi7YzKc0XEKx8zANBTvSlVnmEwVy6/iMTlJ3Oun+gn9YpkAobZ4xhVUL9ZsmABJup/NSf43hv/E2P/VT/AOVNEMmTcy/FCeav/wDHiP8AyX/9pqf/ABzDf+Isf+qn/wAqGczcZwzYTEBb9kk2mAAurJMHYTrTKpNUxB4PZc27ItqzObYjIJOwnaoLyQSGEEEjXcH1+dTcB4zasKmdlI8EKQrrOoHcEH2Iok3NliHKBVcgifEUgDzkQCN/N36bUHGCBalSQCQCBPuGIHuYMexqEWoY6jQdSPw9z2phvc5WT4xItkXdlzrGnjhQwy6iLo2gjINah4lzfavFsoS0GKEw6TC+KSB5RpLjf7tAAIW5g6x3PT+/2qEijGA5pt2sO1vLaLmctzOJEzECDsS34jtRC5z1YzqRZsgANK51gklYMxssHT/V6UAKF7KCCwlZBI7iRP5VpV3iJZwbRDW48uTUBeggenTelQ802AuJHh25vCFl18ohkVdVMgKQTsZWmHhvPFi5a3RCrNK50UiS8MpKwTlZen2aAA+Oay+Hur4S2willhQpU6mP771T4HwQ2rlm/cdJU5vCgk7aebaRvEUxXeZrKi45a2fEgtF1JHxQdvN8Q/CqmJ56sFXS2q50JKsXWDmDxHl7MDuYy0AW34hOZSwOeUgGdSIMjuNT7igHFeBYZrD+EpR0WQSxOaNwfl270VHOtgnQKsk6i4gyzm8yyhhvN1kabVc4hzph1tlkFpyNWTxFWAS+iSh+8JmRptQAG5XwQ+q22vOWzaoFI8q9JOpOxPpRZwtqFNxVCiQXIBg9fU9NBuKWuHc9i0MSEtqReZmQF0PhFjcbLqmqDMIGnw+unWP5ysXWZntFjupN1CQ2XFLH+XqgF/QCCPDXU0ADsXdt4ziAOoS7dAnYkbEjsTE/Omji9jCnDXkGHtrFtspUQwIBI825pV5ewGHuDxbuK8LI0JkK5iRBzeY6AaR31ohxPGqq31a/auKbX9NlIBaQ05hJgiBoN5oA/9k="/>
          <p:cNvSpPr>
            <a:spLocks noChangeAspect="1" noChangeArrowheads="1"/>
          </p:cNvSpPr>
          <p:nvPr/>
        </p:nvSpPr>
        <p:spPr bwMode="auto">
          <a:xfrm>
            <a:off x="180975" y="-1096963"/>
            <a:ext cx="3048000" cy="2286001"/>
          </a:xfrm>
          <a:prstGeom prst="rect">
            <a:avLst/>
          </a:prstGeom>
          <a:noFill/>
          <a:ln w="9525">
            <a:noFill/>
            <a:miter lim="800000"/>
            <a:headEnd/>
            <a:tailEnd/>
          </a:ln>
        </p:spPr>
        <p:txBody>
          <a:bodyPr/>
          <a:lstStyle/>
          <a:p>
            <a:endParaRPr lang="en-US"/>
          </a:p>
        </p:txBody>
      </p:sp>
      <p:grpSp>
        <p:nvGrpSpPr>
          <p:cNvPr id="2" name="Group 14"/>
          <p:cNvGrpSpPr>
            <a:grpSpLocks/>
          </p:cNvGrpSpPr>
          <p:nvPr/>
        </p:nvGrpSpPr>
        <p:grpSpPr bwMode="auto">
          <a:xfrm>
            <a:off x="23813" y="4284663"/>
            <a:ext cx="9847262" cy="1928812"/>
            <a:chOff x="59403" y="4284671"/>
            <a:chExt cx="9846597" cy="1928826"/>
          </a:xfrm>
        </p:grpSpPr>
        <p:pic>
          <p:nvPicPr>
            <p:cNvPr id="4" name="Picture 6" descr="481363"/>
            <p:cNvPicPr>
              <a:picLocks noChangeAspect="1" noChangeArrowheads="1"/>
            </p:cNvPicPr>
            <p:nvPr/>
          </p:nvPicPr>
          <p:blipFill>
            <a:blip r:embed="rId2" cstate="print"/>
            <a:srcRect/>
            <a:stretch>
              <a:fillRect/>
            </a:stretch>
          </p:blipFill>
          <p:spPr bwMode="auto">
            <a:xfrm>
              <a:off x="59403" y="4311658"/>
              <a:ext cx="1536596" cy="1873264"/>
            </a:xfrm>
            <a:prstGeom prst="rect">
              <a:avLst/>
            </a:prstGeom>
            <a:ln w="28575" cap="sq">
              <a:solidFill>
                <a:schemeClr val="tx1"/>
              </a:solidFill>
              <a:prstDash val="solid"/>
              <a:miter lim="800000"/>
            </a:ln>
            <a:effectLst>
              <a:outerShdw blurRad="50800" dist="38100" dir="2700000" algn="tl" rotWithShape="0">
                <a:srgbClr val="000000">
                  <a:alpha val="43000"/>
                </a:srgbClr>
              </a:outerShdw>
            </a:effectLst>
          </p:spPr>
        </p:pic>
        <p:pic>
          <p:nvPicPr>
            <p:cNvPr id="5" name="Picture 7" descr="10014639"/>
            <p:cNvPicPr>
              <a:picLocks noChangeAspect="1" noChangeArrowheads="1"/>
            </p:cNvPicPr>
            <p:nvPr/>
          </p:nvPicPr>
          <p:blipFill>
            <a:blip r:embed="rId3" cstate="print"/>
            <a:srcRect/>
            <a:stretch>
              <a:fillRect/>
            </a:stretch>
          </p:blipFill>
          <p:spPr bwMode="auto">
            <a:xfrm>
              <a:off x="1667431" y="4284671"/>
              <a:ext cx="1928683" cy="19288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60427" name="Picture 14" descr="http://alamendah.files.wordpress.com/2009/12/palem-raja.jpg"/>
            <p:cNvPicPr>
              <a:picLocks noChangeAspect="1" noChangeArrowheads="1"/>
            </p:cNvPicPr>
            <p:nvPr/>
          </p:nvPicPr>
          <p:blipFill>
            <a:blip r:embed="rId4" cstate="print"/>
            <a:srcRect/>
            <a:stretch>
              <a:fillRect/>
            </a:stretch>
          </p:blipFill>
          <p:spPr bwMode="auto">
            <a:xfrm>
              <a:off x="8453536" y="4310071"/>
              <a:ext cx="1452464" cy="187167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60436" name="Picture 18" descr="http://serbasembilan.com/wp-content/uploads/2012/06/Binatang-Paling-Mematikan-di-Dunia.jpg"/>
            <p:cNvPicPr>
              <a:picLocks noChangeAspect="1" noChangeArrowheads="1"/>
            </p:cNvPicPr>
            <p:nvPr/>
          </p:nvPicPr>
          <p:blipFill>
            <a:blip r:embed="rId5" cstate="print"/>
            <a:srcRect/>
            <a:stretch>
              <a:fillRect/>
            </a:stretch>
          </p:blipFill>
          <p:spPr bwMode="auto">
            <a:xfrm>
              <a:off x="5958448" y="4310194"/>
              <a:ext cx="2423576" cy="1872000"/>
            </a:xfrm>
            <a:prstGeom prst="rect">
              <a:avLst/>
            </a:prstGeom>
            <a:noFill/>
            <a:ln w="28575">
              <a:solidFill>
                <a:schemeClr val="tx1"/>
              </a:solidFill>
              <a:miter lim="800000"/>
              <a:headEnd/>
              <a:tailEnd/>
            </a:ln>
          </p:spPr>
        </p:pic>
        <p:pic>
          <p:nvPicPr>
            <p:cNvPr id="60437" name="Picture 16" descr="http://4.bp.blogspot.com/-yTH6FXIzCIU/UYtNHsz5j7I/AAAAAAAACCY/w5UtVhck5W8/s1600/bakteri.jpg"/>
            <p:cNvPicPr>
              <a:picLocks noChangeAspect="1" noChangeArrowheads="1"/>
            </p:cNvPicPr>
            <p:nvPr/>
          </p:nvPicPr>
          <p:blipFill>
            <a:blip r:embed="rId6" cstate="print"/>
            <a:srcRect/>
            <a:stretch>
              <a:fillRect/>
            </a:stretch>
          </p:blipFill>
          <p:spPr bwMode="auto">
            <a:xfrm>
              <a:off x="3667116" y="4310006"/>
              <a:ext cx="2207999" cy="1872000"/>
            </a:xfrm>
            <a:prstGeom prst="rect">
              <a:avLst/>
            </a:prstGeom>
            <a:noFill/>
            <a:ln w="28575">
              <a:solidFill>
                <a:schemeClr val="tx1"/>
              </a:solidFill>
              <a:miter lim="800000"/>
              <a:headEnd/>
              <a:tailEnd/>
            </a:ln>
          </p:spPr>
        </p:pic>
      </p:grpSp>
      <p:grpSp>
        <p:nvGrpSpPr>
          <p:cNvPr id="3" name="Group 15"/>
          <p:cNvGrpSpPr>
            <a:grpSpLocks/>
          </p:cNvGrpSpPr>
          <p:nvPr/>
        </p:nvGrpSpPr>
        <p:grpSpPr bwMode="auto">
          <a:xfrm>
            <a:off x="58738" y="4286250"/>
            <a:ext cx="9847262" cy="1928813"/>
            <a:chOff x="59403" y="4284671"/>
            <a:chExt cx="9846597" cy="1928826"/>
          </a:xfrm>
        </p:grpSpPr>
        <p:pic>
          <p:nvPicPr>
            <p:cNvPr id="17" name="Picture 6" descr="481363"/>
            <p:cNvPicPr>
              <a:picLocks noChangeAspect="1" noChangeArrowheads="1"/>
            </p:cNvPicPr>
            <p:nvPr/>
          </p:nvPicPr>
          <p:blipFill>
            <a:blip r:embed="rId2" cstate="print"/>
            <a:srcRect/>
            <a:stretch>
              <a:fillRect/>
            </a:stretch>
          </p:blipFill>
          <p:spPr bwMode="auto">
            <a:xfrm>
              <a:off x="59403" y="4311659"/>
              <a:ext cx="1536596" cy="1873263"/>
            </a:xfrm>
            <a:prstGeom prst="rect">
              <a:avLst/>
            </a:prstGeom>
            <a:ln w="28575" cap="sq">
              <a:solidFill>
                <a:schemeClr val="tx1"/>
              </a:solidFill>
              <a:prstDash val="solid"/>
              <a:miter lim="800000"/>
            </a:ln>
            <a:effectLst>
              <a:outerShdw blurRad="50800" dist="38100" dir="2700000" algn="tl" rotWithShape="0">
                <a:srgbClr val="000000">
                  <a:alpha val="43000"/>
                </a:srgbClr>
              </a:outerShdw>
            </a:effectLst>
          </p:spPr>
        </p:pic>
        <p:pic>
          <p:nvPicPr>
            <p:cNvPr id="18" name="Picture 7" descr="10014639"/>
            <p:cNvPicPr>
              <a:picLocks noChangeAspect="1" noChangeArrowheads="1"/>
            </p:cNvPicPr>
            <p:nvPr/>
          </p:nvPicPr>
          <p:blipFill>
            <a:blip r:embed="rId3" cstate="print"/>
            <a:srcRect/>
            <a:stretch>
              <a:fillRect/>
            </a:stretch>
          </p:blipFill>
          <p:spPr bwMode="auto">
            <a:xfrm>
              <a:off x="1667431" y="4284671"/>
              <a:ext cx="1928683" cy="192882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9" name="Picture 14" descr="http://alamendah.files.wordpress.com/2009/12/palem-raja.jpg"/>
            <p:cNvPicPr>
              <a:picLocks noChangeAspect="1" noChangeArrowheads="1"/>
            </p:cNvPicPr>
            <p:nvPr/>
          </p:nvPicPr>
          <p:blipFill>
            <a:blip r:embed="rId4" cstate="print"/>
            <a:srcRect/>
            <a:stretch>
              <a:fillRect/>
            </a:stretch>
          </p:blipFill>
          <p:spPr bwMode="auto">
            <a:xfrm>
              <a:off x="8453536" y="4310071"/>
              <a:ext cx="1452464" cy="187167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60431" name="Picture 18" descr="http://serbasembilan.com/wp-content/uploads/2012/06/Binatang-Paling-Mematikan-di-Dunia.jpg"/>
            <p:cNvPicPr>
              <a:picLocks noChangeAspect="1" noChangeArrowheads="1"/>
            </p:cNvPicPr>
            <p:nvPr/>
          </p:nvPicPr>
          <p:blipFill>
            <a:blip r:embed="rId5" cstate="print"/>
            <a:srcRect/>
            <a:stretch>
              <a:fillRect/>
            </a:stretch>
          </p:blipFill>
          <p:spPr bwMode="auto">
            <a:xfrm>
              <a:off x="5958448" y="4310194"/>
              <a:ext cx="2423576" cy="1872000"/>
            </a:xfrm>
            <a:prstGeom prst="rect">
              <a:avLst/>
            </a:prstGeom>
            <a:noFill/>
            <a:ln w="28575">
              <a:solidFill>
                <a:schemeClr val="tx1"/>
              </a:solidFill>
              <a:miter lim="800000"/>
              <a:headEnd/>
              <a:tailEnd/>
            </a:ln>
          </p:spPr>
        </p:pic>
        <p:pic>
          <p:nvPicPr>
            <p:cNvPr id="60432" name="Picture 16" descr="http://4.bp.blogspot.com/-yTH6FXIzCIU/UYtNHsz5j7I/AAAAAAAACCY/w5UtVhck5W8/s1600/bakteri.jpg"/>
            <p:cNvPicPr>
              <a:picLocks noChangeAspect="1" noChangeArrowheads="1"/>
            </p:cNvPicPr>
            <p:nvPr/>
          </p:nvPicPr>
          <p:blipFill>
            <a:blip r:embed="rId6" cstate="print"/>
            <a:srcRect/>
            <a:stretch>
              <a:fillRect/>
            </a:stretch>
          </p:blipFill>
          <p:spPr bwMode="auto">
            <a:xfrm>
              <a:off x="3667116" y="4310006"/>
              <a:ext cx="2207999" cy="1872000"/>
            </a:xfrm>
            <a:prstGeom prst="rect">
              <a:avLst/>
            </a:prstGeom>
            <a:noFill/>
            <a:ln w="28575">
              <a:solidFill>
                <a:schemeClr val="tx1"/>
              </a:solidFill>
              <a:miter lim="800000"/>
              <a:headEnd/>
              <a:tailEnd/>
            </a:ln>
          </p:spPr>
        </p:pic>
      </p:grpSp>
      <p:sp>
        <p:nvSpPr>
          <p:cNvPr id="6" name="Footer Placeholder 5"/>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endCondLst>
                                    <p:cond evt="onNext" delay="0">
                                      <p:tgtEl>
                                        <p:sldTgt/>
                                      </p:tgtEl>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endCondLst>
                                    <p:cond evt="onNext" delay="0">
                                      <p:tgtEl>
                                        <p:sldTgt/>
                                      </p:tgtEl>
                                    </p:cond>
                                  </p:end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HIRADC 2/Rev.0© Copyright, Sentral-Sistem  April 2019</a:t>
            </a:r>
          </a:p>
        </p:txBody>
      </p:sp>
      <p:sp>
        <p:nvSpPr>
          <p:cNvPr id="5" name="Slide Number Placeholder 4"/>
          <p:cNvSpPr>
            <a:spLocks noGrp="1"/>
          </p:cNvSpPr>
          <p:nvPr>
            <p:ph type="sldNum" sz="quarter" idx="12"/>
          </p:nvPr>
        </p:nvSpPr>
        <p:spPr/>
        <p:txBody>
          <a:bodyPr/>
          <a:lstStyle/>
          <a:p>
            <a:fld id="{AF2541DC-305F-4949-A632-DD930B0BE76F}" type="slidenum">
              <a:rPr lang="en-US" smtClean="0"/>
              <a:pPr/>
              <a:t>23</a:t>
            </a:fld>
            <a:endParaRPr lang="en-US"/>
          </a:p>
        </p:txBody>
      </p:sp>
      <p:pic>
        <p:nvPicPr>
          <p:cNvPr id="6" name="Picture 15" descr="https://encrypted-tbn0.gstatic.com/images?q=tbn:ANd9GcSKtz-zT1jjjo6Ky3MY0hiMfNSQ7Trg28phwdwk3qacLbUzTrjm"/>
          <p:cNvPicPr>
            <a:picLocks noChangeAspect="1" noChangeArrowheads="1"/>
          </p:cNvPicPr>
          <p:nvPr/>
        </p:nvPicPr>
        <p:blipFill>
          <a:blip r:embed="rId2" cstate="print"/>
          <a:srcRect l="17889" r="9174"/>
          <a:stretch>
            <a:fillRect/>
          </a:stretch>
        </p:blipFill>
        <p:spPr bwMode="auto">
          <a:xfrm>
            <a:off x="0" y="-9274"/>
            <a:ext cx="9910763" cy="6867274"/>
          </a:xfrm>
          <a:prstGeom prst="rect">
            <a:avLst/>
          </a:prstGeom>
          <a:noFill/>
          <a:ln w="9525">
            <a:noFill/>
            <a:miter lim="800000"/>
            <a:headEnd/>
            <a:tailEnd/>
          </a:ln>
        </p:spPr>
      </p:pic>
      <p:sp>
        <p:nvSpPr>
          <p:cNvPr id="7" name="Rectangle 6"/>
          <p:cNvSpPr>
            <a:spLocks noChangeArrowheads="1"/>
          </p:cNvSpPr>
          <p:nvPr/>
        </p:nvSpPr>
        <p:spPr bwMode="auto">
          <a:xfrm>
            <a:off x="0" y="0"/>
            <a:ext cx="8096250" cy="642918"/>
          </a:xfrm>
          <a:prstGeom prst="rect">
            <a:avLst/>
          </a:prstGeom>
          <a:solidFill>
            <a:schemeClr val="bg1">
              <a:lumMod val="65000"/>
            </a:schemeClr>
          </a:solidFill>
          <a:ln w="9525" algn="ctr">
            <a:noFill/>
            <a:miter lim="800000"/>
            <a:headEnd/>
            <a:tailEnd/>
          </a:ln>
        </p:spPr>
        <p:txBody>
          <a:bodyPr wrap="none"/>
          <a:lstStyle/>
          <a:p>
            <a:pPr eaLnBrk="1" hangingPunct="1"/>
            <a:endParaRPr lang="en-US" dirty="0">
              <a:solidFill>
                <a:srgbClr val="FFFF99"/>
              </a:solidFill>
            </a:endParaRPr>
          </a:p>
        </p:txBody>
      </p:sp>
      <p:sp>
        <p:nvSpPr>
          <p:cNvPr id="8" name="Rectangle 7"/>
          <p:cNvSpPr>
            <a:spLocks noChangeArrowheads="1"/>
          </p:cNvSpPr>
          <p:nvPr/>
        </p:nvSpPr>
        <p:spPr bwMode="auto">
          <a:xfrm>
            <a:off x="8167688" y="0"/>
            <a:ext cx="1738312" cy="642918"/>
          </a:xfrm>
          <a:prstGeom prst="rect">
            <a:avLst/>
          </a:prstGeom>
          <a:solidFill>
            <a:schemeClr val="tx1">
              <a:lumMod val="65000"/>
              <a:lumOff val="35000"/>
            </a:schemeClr>
          </a:solidFill>
          <a:ln w="9525" algn="ctr">
            <a:noFill/>
            <a:miter lim="800000"/>
            <a:headEnd/>
            <a:tailEnd/>
          </a:ln>
        </p:spPr>
        <p:txBody>
          <a:bodyPr wrap="none"/>
          <a:lstStyle/>
          <a:p>
            <a:pPr eaLnBrk="1" hangingPunct="1"/>
            <a:endParaRPr lang="en-US"/>
          </a:p>
        </p:txBody>
      </p:sp>
      <p:sp>
        <p:nvSpPr>
          <p:cNvPr id="9"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
        <p:nvSpPr>
          <p:cNvPr id="10" name="Text Box 7"/>
          <p:cNvSpPr txBox="1">
            <a:spLocks noChangeArrowheads="1"/>
          </p:cNvSpPr>
          <p:nvPr/>
        </p:nvSpPr>
        <p:spPr bwMode="auto">
          <a:xfrm>
            <a:off x="0" y="4980563"/>
            <a:ext cx="9906000" cy="1877437"/>
          </a:xfrm>
          <a:prstGeom prst="rect">
            <a:avLst/>
          </a:prstGeom>
          <a:solidFill>
            <a:schemeClr val="tx1">
              <a:lumMod val="95000"/>
              <a:lumOff val="5000"/>
              <a:alpha val="70000"/>
            </a:schemeClr>
          </a:solidFill>
          <a:ln w="9525">
            <a:noFill/>
            <a:miter lim="800000"/>
            <a:headEnd/>
            <a:tailEnd/>
          </a:ln>
        </p:spPr>
        <p:txBody>
          <a:bodyPr wrap="square">
            <a:spAutoFit/>
          </a:bodyPr>
          <a:lstStyle/>
          <a:p>
            <a:pPr lvl="1" indent="-457200" algn="ctr" eaLnBrk="1" hangingPunct="1">
              <a:spcBef>
                <a:spcPct val="50000"/>
              </a:spcBef>
            </a:pPr>
            <a:endParaRPr lang="en-US" sz="200" dirty="0">
              <a:solidFill>
                <a:srgbClr val="FFFF99"/>
              </a:solidFill>
              <a:latin typeface="Arial Black" pitchFamily="34" charset="0"/>
            </a:endParaRPr>
          </a:p>
          <a:p>
            <a:pPr lvl="1" indent="-457200" algn="ctr" eaLnBrk="1" hangingPunct="1">
              <a:spcBef>
                <a:spcPct val="50000"/>
              </a:spcBef>
            </a:pPr>
            <a:r>
              <a:rPr lang="en-US" sz="3200" dirty="0">
                <a:solidFill>
                  <a:srgbClr val="FFFF99"/>
                </a:solidFill>
                <a:latin typeface="Arial Black" pitchFamily="34" charset="0"/>
              </a:rPr>
              <a:t>Psychological Hazard</a:t>
            </a:r>
          </a:p>
          <a:p>
            <a:pPr lvl="1" indent="-457200" algn="ctr" eaLnBrk="1" hangingPunct="1">
              <a:spcBef>
                <a:spcPct val="50000"/>
              </a:spcBef>
            </a:pPr>
            <a:r>
              <a:rPr lang="en-US" sz="3200" i="1" dirty="0">
                <a:solidFill>
                  <a:schemeClr val="bg1"/>
                </a:solidFill>
                <a:latin typeface="Arial Black" pitchFamily="34" charset="0"/>
              </a:rPr>
              <a:t>(</a:t>
            </a:r>
            <a:r>
              <a:rPr lang="en-US" sz="3200" i="1" dirty="0" err="1">
                <a:solidFill>
                  <a:schemeClr val="bg1"/>
                </a:solidFill>
                <a:latin typeface="Arial Black" pitchFamily="34" charset="0"/>
              </a:rPr>
              <a:t>Bahaya</a:t>
            </a:r>
            <a:r>
              <a:rPr lang="en-US" sz="3200" i="1" dirty="0">
                <a:solidFill>
                  <a:schemeClr val="bg1"/>
                </a:solidFill>
                <a:latin typeface="Arial Black" pitchFamily="34" charset="0"/>
              </a:rPr>
              <a:t> </a:t>
            </a:r>
            <a:r>
              <a:rPr lang="en-US" sz="3200" i="1" dirty="0" err="1">
                <a:solidFill>
                  <a:schemeClr val="bg1"/>
                </a:solidFill>
                <a:latin typeface="Arial Black" pitchFamily="34" charset="0"/>
              </a:rPr>
              <a:t>Psikiologis</a:t>
            </a:r>
            <a:r>
              <a:rPr lang="en-US" sz="3200" i="1" dirty="0">
                <a:solidFill>
                  <a:schemeClr val="bg1"/>
                </a:solidFill>
                <a:latin typeface="Arial Black" pitchFamily="34" charset="0"/>
              </a:rPr>
              <a:t>)</a:t>
            </a:r>
          </a:p>
          <a:p>
            <a:pPr lvl="1" indent="-457200" algn="ctr" eaLnBrk="1" hangingPunct="1">
              <a:spcBef>
                <a:spcPct val="50000"/>
              </a:spcBef>
            </a:pPr>
            <a:endParaRPr lang="en-US" sz="1200" i="1" dirty="0">
              <a:solidFill>
                <a:srgbClr val="FFFF99"/>
              </a:solidFill>
              <a:latin typeface="Arial Black"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96D30477-C632-4E7C-8A57-D206FF7DB716}" type="slidenum">
              <a:rPr lang="en-US" smtClean="0"/>
              <a:pPr/>
              <a:t>24</a:t>
            </a:fld>
            <a:endParaRPr lang="en-US"/>
          </a:p>
        </p:txBody>
      </p:sp>
      <p:sp>
        <p:nvSpPr>
          <p:cNvPr id="61443" name="Text Box 4"/>
          <p:cNvSpPr txBox="1">
            <a:spLocks noChangeArrowheads="1"/>
          </p:cNvSpPr>
          <p:nvPr/>
        </p:nvSpPr>
        <p:spPr bwMode="auto">
          <a:xfrm>
            <a:off x="200025" y="927087"/>
            <a:ext cx="8967788" cy="523875"/>
          </a:xfrm>
          <a:prstGeom prst="rect">
            <a:avLst/>
          </a:prstGeom>
          <a:noFill/>
          <a:ln w="9525">
            <a:noFill/>
            <a:miter lim="800000"/>
            <a:headEnd/>
            <a:tailEnd/>
          </a:ln>
        </p:spPr>
        <p:txBody>
          <a:bodyPr>
            <a:spAutoFit/>
          </a:bodyPr>
          <a:lstStyle/>
          <a:p>
            <a:pPr lvl="1" indent="-457200" eaLnBrk="1" hangingPunct="1">
              <a:spcBef>
                <a:spcPct val="50000"/>
              </a:spcBef>
              <a:buFont typeface="Cooper Black" pitchFamily="18" charset="0"/>
              <a:buChar char="Ω"/>
            </a:pPr>
            <a:r>
              <a:rPr lang="en-US" sz="2800" dirty="0">
                <a:latin typeface="Cooper Black" pitchFamily="18" charset="0"/>
              </a:rPr>
              <a:t>Psychological Hazard </a:t>
            </a:r>
            <a:r>
              <a:rPr lang="en-US" sz="2800" i="1" dirty="0">
                <a:latin typeface="Cooper Black" pitchFamily="18" charset="0"/>
              </a:rPr>
              <a:t>(</a:t>
            </a:r>
            <a:r>
              <a:rPr lang="en-US" sz="2800" i="1" dirty="0" err="1">
                <a:latin typeface="Cooper Black" pitchFamily="18" charset="0"/>
              </a:rPr>
              <a:t>Bahaya</a:t>
            </a:r>
            <a:r>
              <a:rPr lang="en-US" sz="2800" i="1" dirty="0">
                <a:latin typeface="Cooper Black" pitchFamily="18" charset="0"/>
              </a:rPr>
              <a:t> </a:t>
            </a:r>
            <a:r>
              <a:rPr lang="en-US" sz="2800" i="1" dirty="0" err="1">
                <a:latin typeface="Cooper Black" pitchFamily="18" charset="0"/>
              </a:rPr>
              <a:t>Psikologis</a:t>
            </a:r>
            <a:r>
              <a:rPr lang="en-US" sz="2800" i="1" dirty="0">
                <a:latin typeface="Cooper Black" pitchFamily="18" charset="0"/>
              </a:rPr>
              <a:t>)</a:t>
            </a:r>
          </a:p>
        </p:txBody>
      </p:sp>
      <p:sp>
        <p:nvSpPr>
          <p:cNvPr id="61444" name="Text Box 5"/>
          <p:cNvSpPr txBox="1">
            <a:spLocks noChangeArrowheads="1"/>
          </p:cNvSpPr>
          <p:nvPr/>
        </p:nvSpPr>
        <p:spPr bwMode="auto">
          <a:xfrm>
            <a:off x="200025" y="1935164"/>
            <a:ext cx="9290050" cy="1708150"/>
          </a:xfrm>
          <a:prstGeom prst="rect">
            <a:avLst/>
          </a:prstGeom>
          <a:noFill/>
          <a:ln w="9525">
            <a:noFill/>
            <a:miter lim="800000"/>
            <a:headEnd/>
            <a:tailEnd/>
          </a:ln>
        </p:spPr>
        <p:txBody>
          <a:bodyPr>
            <a:spAutoFit/>
          </a:bodyPr>
          <a:lstStyle/>
          <a:p>
            <a:pPr marL="457200" indent="-457200" eaLnBrk="1" hangingPunct="1">
              <a:spcBef>
                <a:spcPct val="50000"/>
              </a:spcBef>
            </a:pPr>
            <a:r>
              <a:rPr lang="en-US" sz="1400" b="1" dirty="0"/>
              <a:t>20.  Over Load Brain Hazard </a:t>
            </a:r>
            <a:r>
              <a:rPr lang="en-US" sz="1400" b="1" i="1" dirty="0"/>
              <a:t>(</a:t>
            </a:r>
            <a:r>
              <a:rPr lang="en-US" sz="1400" b="1" i="1" dirty="0" err="1"/>
              <a:t>Bahaya</a:t>
            </a:r>
            <a:r>
              <a:rPr lang="en-US" sz="1400" b="1" i="1" dirty="0"/>
              <a:t> </a:t>
            </a:r>
            <a:r>
              <a:rPr lang="en-US" sz="1400" b="1" i="1" dirty="0" err="1"/>
              <a:t>Beban</a:t>
            </a:r>
            <a:r>
              <a:rPr lang="en-US" sz="1400" b="1" i="1" dirty="0"/>
              <a:t> </a:t>
            </a:r>
            <a:r>
              <a:rPr lang="en-US" sz="1400" b="1" i="1" dirty="0" err="1"/>
              <a:t>Otak</a:t>
            </a:r>
            <a:r>
              <a:rPr lang="en-US" sz="1400" b="1" i="1" dirty="0"/>
              <a:t> </a:t>
            </a:r>
            <a:r>
              <a:rPr lang="en-US" sz="1400" b="1" i="1" dirty="0" err="1"/>
              <a:t>Berlebih</a:t>
            </a:r>
            <a:r>
              <a:rPr lang="en-US" sz="1400" b="1" i="1" dirty="0"/>
              <a:t>)</a:t>
            </a:r>
          </a:p>
          <a:p>
            <a:pPr marL="457200" indent="-457200" eaLnBrk="1" hangingPunct="1">
              <a:spcBef>
                <a:spcPct val="50000"/>
              </a:spcBef>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berlebihannya</a:t>
            </a:r>
            <a:r>
              <a:rPr lang="en-US" sz="1400" dirty="0"/>
              <a:t> </a:t>
            </a:r>
            <a:r>
              <a:rPr lang="en-US" sz="1400" dirty="0" err="1"/>
              <a:t>beban</a:t>
            </a:r>
            <a:r>
              <a:rPr lang="en-US" sz="1400" dirty="0"/>
              <a:t> </a:t>
            </a:r>
            <a:r>
              <a:rPr lang="en-US" sz="1400" dirty="0" err="1"/>
              <a:t>otak</a:t>
            </a:r>
            <a:r>
              <a:rPr lang="en-US" sz="1400" dirty="0"/>
              <a:t> </a:t>
            </a:r>
            <a:r>
              <a:rPr lang="en-US" sz="1400" dirty="0" err="1"/>
              <a:t>dalam</a:t>
            </a:r>
            <a:r>
              <a:rPr lang="en-US" sz="1400" dirty="0"/>
              <a:t> </a:t>
            </a:r>
            <a:r>
              <a:rPr lang="en-US" sz="1400" dirty="0" err="1"/>
              <a:t>menerima</a:t>
            </a:r>
            <a:r>
              <a:rPr lang="en-US" sz="1400" dirty="0"/>
              <a:t> </a:t>
            </a:r>
            <a:r>
              <a:rPr lang="en-US" sz="1400" dirty="0" err="1"/>
              <a:t>faktor</a:t>
            </a:r>
            <a:r>
              <a:rPr lang="en-US" sz="1400" dirty="0"/>
              <a:t> </a:t>
            </a:r>
            <a:r>
              <a:rPr lang="en-US" sz="1400" dirty="0" err="1"/>
              <a:t>eksternal</a:t>
            </a:r>
            <a:r>
              <a:rPr lang="en-US" sz="1400" dirty="0"/>
              <a:t>, </a:t>
            </a:r>
            <a:r>
              <a:rPr lang="en-US" sz="1400" dirty="0" err="1"/>
              <a:t>misalnya</a:t>
            </a:r>
            <a:r>
              <a:rPr lang="en-US" sz="1400" dirty="0"/>
              <a:t> multiple task </a:t>
            </a:r>
            <a:r>
              <a:rPr lang="en-US" sz="1400" dirty="0" err="1"/>
              <a:t>seorang</a:t>
            </a:r>
            <a:r>
              <a:rPr lang="en-US" sz="1400" dirty="0"/>
              <a:t> </a:t>
            </a:r>
            <a:r>
              <a:rPr lang="en-US" sz="1400" dirty="0" err="1"/>
              <a:t>karyawan</a:t>
            </a:r>
            <a:r>
              <a:rPr lang="en-US" sz="1400" dirty="0"/>
              <a:t>, </a:t>
            </a:r>
            <a:r>
              <a:rPr lang="en-US" sz="1400" dirty="0" err="1"/>
              <a:t>tuntutan</a:t>
            </a:r>
            <a:r>
              <a:rPr lang="en-US" sz="1400" dirty="0"/>
              <a:t> </a:t>
            </a:r>
            <a:r>
              <a:rPr lang="en-US" sz="1400" dirty="0" err="1"/>
              <a:t>kebutuhan</a:t>
            </a:r>
            <a:r>
              <a:rPr lang="en-US" sz="1400" dirty="0"/>
              <a:t> </a:t>
            </a:r>
            <a:r>
              <a:rPr lang="en-US" sz="1400" dirty="0" err="1"/>
              <a:t>rumah</a:t>
            </a:r>
            <a:r>
              <a:rPr lang="en-US" sz="1400" dirty="0"/>
              <a:t> </a:t>
            </a:r>
            <a:r>
              <a:rPr lang="en-US" sz="1400" dirty="0" err="1"/>
              <a:t>tangga</a:t>
            </a:r>
            <a:r>
              <a:rPr lang="en-US" sz="1400" dirty="0"/>
              <a:t>, </a:t>
            </a:r>
            <a:r>
              <a:rPr lang="en-US" sz="1400" dirty="0" err="1"/>
              <a:t>dll</a:t>
            </a:r>
            <a:endParaRPr lang="en-US" sz="1400" dirty="0"/>
          </a:p>
          <a:p>
            <a:pPr marL="457200" indent="-457200" eaLnBrk="1" hangingPunct="1">
              <a:spcBef>
                <a:spcPct val="50000"/>
              </a:spcBef>
            </a:pPr>
            <a:r>
              <a:rPr lang="en-US" sz="1400" b="1" dirty="0"/>
              <a:t>21. 	Under Pressure Hazard </a:t>
            </a:r>
            <a:r>
              <a:rPr lang="en-US" sz="1400" b="1" i="1" dirty="0"/>
              <a:t>(</a:t>
            </a:r>
            <a:r>
              <a:rPr lang="en-US" sz="1400" b="1" i="1" dirty="0" err="1"/>
              <a:t>Bahaya</a:t>
            </a:r>
            <a:r>
              <a:rPr lang="en-US" sz="1400" b="1" i="1" dirty="0"/>
              <a:t> </a:t>
            </a:r>
            <a:r>
              <a:rPr lang="en-US" sz="1400" b="1" i="1" dirty="0" err="1"/>
              <a:t>Dibawah</a:t>
            </a:r>
            <a:r>
              <a:rPr lang="en-US" sz="1400" b="1" i="1" dirty="0"/>
              <a:t> </a:t>
            </a:r>
            <a:r>
              <a:rPr lang="en-US" sz="1400" b="1" i="1" dirty="0" err="1"/>
              <a:t>Tekanan</a:t>
            </a:r>
            <a:r>
              <a:rPr lang="en-US" sz="1400" b="1" i="1" dirty="0"/>
              <a:t>)</a:t>
            </a:r>
          </a:p>
          <a:p>
            <a:pPr marL="457200" indent="-457200" eaLnBrk="1" hangingPunct="1">
              <a:spcBef>
                <a:spcPct val="50000"/>
              </a:spcBef>
            </a:pPr>
            <a:r>
              <a:rPr lang="en-US" sz="1400" dirty="0"/>
              <a:t>	</a:t>
            </a:r>
            <a:r>
              <a:rPr lang="en-US" sz="1400" dirty="0" err="1"/>
              <a:t>Bahaya</a:t>
            </a:r>
            <a:r>
              <a:rPr lang="en-US" sz="1400" dirty="0"/>
              <a:t> yang </a:t>
            </a:r>
            <a:r>
              <a:rPr lang="en-US" sz="1400" dirty="0" err="1"/>
              <a:t>berasal</a:t>
            </a:r>
            <a:r>
              <a:rPr lang="en-US" sz="1400" dirty="0"/>
              <a:t> </a:t>
            </a:r>
            <a:r>
              <a:rPr lang="en-US" sz="1400" dirty="0" err="1"/>
              <a:t>dari</a:t>
            </a:r>
            <a:r>
              <a:rPr lang="en-US" sz="1400" dirty="0"/>
              <a:t> </a:t>
            </a:r>
            <a:r>
              <a:rPr lang="en-US" sz="1400" dirty="0" err="1"/>
              <a:t>tekanan</a:t>
            </a:r>
            <a:r>
              <a:rPr lang="en-US" sz="1400" dirty="0"/>
              <a:t> </a:t>
            </a:r>
            <a:r>
              <a:rPr lang="en-US" sz="1400" dirty="0" err="1"/>
              <a:t>psikologis</a:t>
            </a:r>
            <a:r>
              <a:rPr lang="en-US" sz="1400" dirty="0"/>
              <a:t> </a:t>
            </a:r>
            <a:r>
              <a:rPr lang="en-US" sz="1400" dirty="0" err="1"/>
              <a:t>baik</a:t>
            </a:r>
            <a:r>
              <a:rPr lang="en-US" sz="1400" dirty="0"/>
              <a:t> </a:t>
            </a:r>
            <a:r>
              <a:rPr lang="en-US" sz="1400" dirty="0" err="1"/>
              <a:t>di</a:t>
            </a:r>
            <a:r>
              <a:rPr lang="en-US" sz="1400" dirty="0"/>
              <a:t> </a:t>
            </a:r>
            <a:r>
              <a:rPr lang="en-US" sz="1400" dirty="0" err="1"/>
              <a:t>pekerjaan</a:t>
            </a:r>
            <a:r>
              <a:rPr lang="en-US" sz="1400" dirty="0"/>
              <a:t> </a:t>
            </a:r>
            <a:r>
              <a:rPr lang="en-US" sz="1400" dirty="0" err="1"/>
              <a:t>oleh</a:t>
            </a:r>
            <a:r>
              <a:rPr lang="en-US" sz="1400" dirty="0"/>
              <a:t> </a:t>
            </a:r>
            <a:r>
              <a:rPr lang="en-US" sz="1400" dirty="0" err="1"/>
              <a:t>atasan</a:t>
            </a:r>
            <a:r>
              <a:rPr lang="en-US" sz="1400" dirty="0"/>
              <a:t>, </a:t>
            </a:r>
            <a:r>
              <a:rPr lang="en-US" sz="1400" dirty="0" err="1"/>
              <a:t>rekan</a:t>
            </a:r>
            <a:r>
              <a:rPr lang="en-US" sz="1400" dirty="0"/>
              <a:t> </a:t>
            </a:r>
            <a:r>
              <a:rPr lang="en-US" sz="1400" dirty="0" err="1"/>
              <a:t>kerja</a:t>
            </a:r>
            <a:r>
              <a:rPr lang="en-US" sz="1400" dirty="0"/>
              <a:t> </a:t>
            </a:r>
            <a:r>
              <a:rPr lang="en-US" sz="1400" dirty="0" err="1"/>
              <a:t>maupun</a:t>
            </a:r>
            <a:r>
              <a:rPr lang="en-US" sz="1400" dirty="0"/>
              <a:t> </a:t>
            </a:r>
            <a:r>
              <a:rPr lang="en-US" sz="1400" dirty="0" err="1"/>
              <a:t>di</a:t>
            </a:r>
            <a:r>
              <a:rPr lang="en-US" sz="1400" dirty="0"/>
              <a:t> </a:t>
            </a:r>
            <a:r>
              <a:rPr lang="en-US" sz="1400" dirty="0" err="1"/>
              <a:t>lingkungan</a:t>
            </a:r>
            <a:r>
              <a:rPr lang="en-US" sz="1400" dirty="0"/>
              <a:t> </a:t>
            </a:r>
            <a:r>
              <a:rPr lang="en-US" sz="1400" dirty="0" err="1"/>
              <a:t>rumah</a:t>
            </a:r>
            <a:r>
              <a:rPr lang="en-US" sz="1400" dirty="0"/>
              <a:t> </a:t>
            </a:r>
            <a:r>
              <a:rPr lang="en-US" sz="1400" dirty="0" err="1"/>
              <a:t>tangga</a:t>
            </a:r>
            <a:r>
              <a:rPr lang="en-US" sz="1400" dirty="0"/>
              <a:t>, </a:t>
            </a:r>
            <a:r>
              <a:rPr lang="en-US" sz="1400" dirty="0" err="1"/>
              <a:t>misalnya</a:t>
            </a:r>
            <a:r>
              <a:rPr lang="en-US" sz="1400" dirty="0"/>
              <a:t> </a:t>
            </a:r>
            <a:r>
              <a:rPr lang="en-US" sz="1400" dirty="0" err="1"/>
              <a:t>atasan</a:t>
            </a:r>
            <a:r>
              <a:rPr lang="en-US" sz="1400" dirty="0"/>
              <a:t> </a:t>
            </a:r>
            <a:r>
              <a:rPr lang="en-US" sz="1400" dirty="0" err="1"/>
              <a:t>arogan</a:t>
            </a:r>
            <a:r>
              <a:rPr lang="en-US" sz="1400" dirty="0"/>
              <a:t>, </a:t>
            </a:r>
            <a:r>
              <a:rPr lang="en-US" sz="1400" dirty="0" err="1"/>
              <a:t>kekerasan</a:t>
            </a:r>
            <a:r>
              <a:rPr lang="en-US" sz="1400" dirty="0"/>
              <a:t> </a:t>
            </a:r>
            <a:r>
              <a:rPr lang="en-US" sz="1400" dirty="0" err="1"/>
              <a:t>di</a:t>
            </a:r>
            <a:r>
              <a:rPr lang="en-US" sz="1400" dirty="0"/>
              <a:t> </a:t>
            </a:r>
            <a:r>
              <a:rPr lang="en-US" sz="1400" dirty="0" err="1"/>
              <a:t>rumah</a:t>
            </a:r>
            <a:r>
              <a:rPr lang="en-US" sz="1400" dirty="0"/>
              <a:t> </a:t>
            </a:r>
            <a:r>
              <a:rPr lang="en-US" sz="1400" dirty="0" err="1"/>
              <a:t>tangga</a:t>
            </a:r>
            <a:r>
              <a:rPr lang="en-US" sz="1400" dirty="0"/>
              <a:t>, </a:t>
            </a:r>
            <a:r>
              <a:rPr lang="en-US" sz="1400" dirty="0" err="1"/>
              <a:t>dll</a:t>
            </a:r>
            <a:endParaRPr lang="en-US" sz="1400" dirty="0"/>
          </a:p>
        </p:txBody>
      </p:sp>
      <p:sp>
        <p:nvSpPr>
          <p:cNvPr id="61445" name="Rectangle 11"/>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61446" name="Rectangle 12"/>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61447"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cxnSp>
        <p:nvCxnSpPr>
          <p:cNvPr id="61448" name="Straight Connector 15"/>
          <p:cNvCxnSpPr>
            <a:cxnSpLocks noChangeShapeType="1"/>
          </p:cNvCxnSpPr>
          <p:nvPr/>
        </p:nvCxnSpPr>
        <p:spPr bwMode="auto">
          <a:xfrm>
            <a:off x="309563" y="1570024"/>
            <a:ext cx="5572125" cy="1588"/>
          </a:xfrm>
          <a:prstGeom prst="line">
            <a:avLst/>
          </a:prstGeom>
          <a:noFill/>
          <a:ln w="9525" algn="ctr">
            <a:solidFill>
              <a:schemeClr val="tx1"/>
            </a:solidFill>
            <a:miter lim="800000"/>
            <a:headEnd/>
            <a:tailEnd/>
          </a:ln>
        </p:spPr>
      </p:cxnSp>
      <p:grpSp>
        <p:nvGrpSpPr>
          <p:cNvPr id="2" name="Group 14"/>
          <p:cNvGrpSpPr>
            <a:grpSpLocks/>
          </p:cNvGrpSpPr>
          <p:nvPr/>
        </p:nvGrpSpPr>
        <p:grpSpPr bwMode="auto">
          <a:xfrm>
            <a:off x="0" y="4286271"/>
            <a:ext cx="9910763" cy="2006600"/>
            <a:chOff x="0" y="3786190"/>
            <a:chExt cx="9911171" cy="2006794"/>
          </a:xfrm>
        </p:grpSpPr>
        <p:pic>
          <p:nvPicPr>
            <p:cNvPr id="61458" name="Picture 6" descr="10196391"/>
            <p:cNvPicPr>
              <a:picLocks noChangeAspect="1" noChangeArrowheads="1"/>
            </p:cNvPicPr>
            <p:nvPr/>
          </p:nvPicPr>
          <p:blipFill>
            <a:blip r:embed="rId2" cstate="print"/>
            <a:srcRect/>
            <a:stretch>
              <a:fillRect/>
            </a:stretch>
          </p:blipFill>
          <p:spPr bwMode="auto">
            <a:xfrm>
              <a:off x="3960813" y="3786190"/>
              <a:ext cx="2024132" cy="2005200"/>
            </a:xfrm>
            <a:prstGeom prst="rect">
              <a:avLst/>
            </a:prstGeom>
            <a:noFill/>
            <a:ln w="9525">
              <a:noFill/>
              <a:miter lim="800000"/>
              <a:headEnd/>
              <a:tailEnd/>
            </a:ln>
          </p:spPr>
        </p:pic>
        <p:pic>
          <p:nvPicPr>
            <p:cNvPr id="61459" name="Picture 7" descr="CA2ZS9QR"/>
            <p:cNvPicPr>
              <a:picLocks noChangeAspect="1" noChangeArrowheads="1"/>
            </p:cNvPicPr>
            <p:nvPr/>
          </p:nvPicPr>
          <p:blipFill>
            <a:blip r:embed="rId3" cstate="print"/>
            <a:srcRect/>
            <a:stretch>
              <a:fillRect/>
            </a:stretch>
          </p:blipFill>
          <p:spPr bwMode="auto">
            <a:xfrm>
              <a:off x="0" y="3787784"/>
              <a:ext cx="2310897" cy="2005200"/>
            </a:xfrm>
            <a:prstGeom prst="rect">
              <a:avLst/>
            </a:prstGeom>
            <a:noFill/>
            <a:ln w="9525">
              <a:noFill/>
              <a:miter lim="800000"/>
              <a:headEnd/>
              <a:tailEnd/>
            </a:ln>
          </p:spPr>
        </p:pic>
        <p:pic>
          <p:nvPicPr>
            <p:cNvPr id="61460" name="Picture 8" descr="O-031-0283"/>
            <p:cNvPicPr>
              <a:picLocks noChangeAspect="1" noChangeArrowheads="1"/>
            </p:cNvPicPr>
            <p:nvPr/>
          </p:nvPicPr>
          <p:blipFill>
            <a:blip r:embed="rId4" cstate="print"/>
            <a:srcRect/>
            <a:stretch>
              <a:fillRect/>
            </a:stretch>
          </p:blipFill>
          <p:spPr bwMode="auto">
            <a:xfrm>
              <a:off x="2303463" y="3786190"/>
              <a:ext cx="1670737" cy="2005200"/>
            </a:xfrm>
            <a:prstGeom prst="rect">
              <a:avLst/>
            </a:prstGeom>
            <a:noFill/>
            <a:ln w="9525">
              <a:noFill/>
              <a:miter lim="800000"/>
              <a:headEnd/>
              <a:tailEnd/>
            </a:ln>
          </p:spPr>
        </p:pic>
        <p:pic>
          <p:nvPicPr>
            <p:cNvPr id="61461" name="Picture 9" descr="200019557-001"/>
            <p:cNvPicPr>
              <a:picLocks noChangeAspect="1" noChangeArrowheads="1"/>
            </p:cNvPicPr>
            <p:nvPr/>
          </p:nvPicPr>
          <p:blipFill>
            <a:blip r:embed="rId5" cstate="print"/>
            <a:srcRect/>
            <a:stretch>
              <a:fillRect/>
            </a:stretch>
          </p:blipFill>
          <p:spPr bwMode="auto">
            <a:xfrm>
              <a:off x="5976938" y="3786190"/>
              <a:ext cx="1809571" cy="2005200"/>
            </a:xfrm>
            <a:prstGeom prst="rect">
              <a:avLst/>
            </a:prstGeom>
            <a:noFill/>
            <a:ln w="9525">
              <a:noFill/>
              <a:miter lim="800000"/>
              <a:headEnd/>
              <a:tailEnd/>
            </a:ln>
          </p:spPr>
        </p:pic>
        <p:pic>
          <p:nvPicPr>
            <p:cNvPr id="61462" name="Picture 15" descr="https://encrypted-tbn0.gstatic.com/images?q=tbn:ANd9GcSKtz-zT1jjjo6Ky3MY0hiMfNSQ7Trg28phwdwk3qacLbUzTrjm"/>
            <p:cNvPicPr>
              <a:picLocks noChangeAspect="1" noChangeArrowheads="1"/>
            </p:cNvPicPr>
            <p:nvPr/>
          </p:nvPicPr>
          <p:blipFill>
            <a:blip r:embed="rId6" cstate="print"/>
            <a:srcRect l="17889" r="9174"/>
            <a:stretch>
              <a:fillRect/>
            </a:stretch>
          </p:blipFill>
          <p:spPr bwMode="auto">
            <a:xfrm>
              <a:off x="7810520" y="3786190"/>
              <a:ext cx="2100651" cy="2005200"/>
            </a:xfrm>
            <a:prstGeom prst="rect">
              <a:avLst/>
            </a:prstGeom>
            <a:noFill/>
            <a:ln w="9525">
              <a:noFill/>
              <a:miter lim="800000"/>
              <a:headEnd/>
              <a:tailEnd/>
            </a:ln>
          </p:spPr>
        </p:pic>
      </p:grpSp>
      <p:sp>
        <p:nvSpPr>
          <p:cNvPr id="16" name="Rectangle 15"/>
          <p:cNvSpPr/>
          <p:nvPr/>
        </p:nvSpPr>
        <p:spPr bwMode="auto">
          <a:xfrm>
            <a:off x="0" y="4214833"/>
            <a:ext cx="9906000" cy="71438"/>
          </a:xfrm>
          <a:prstGeom prst="rect">
            <a:avLst/>
          </a:prstGeom>
          <a:solidFill>
            <a:schemeClr val="bg1">
              <a:lumMod val="75000"/>
            </a:schemeClr>
          </a:solidFill>
          <a:ln w="9525" cap="flat" cmpd="sng" algn="ctr">
            <a:noFill/>
            <a:prstDash val="solid"/>
            <a:miter lim="800000"/>
            <a:headEnd type="none" w="med" len="med"/>
            <a:tailEnd type="none" w="med" len="med"/>
          </a:ln>
          <a:effectLst/>
        </p:spPr>
        <p:txBody>
          <a:bodyPr wrap="none"/>
          <a:lstStyle/>
          <a:p>
            <a:pPr eaLnBrk="1" hangingPunct="1">
              <a:defRPr/>
            </a:pPr>
            <a:endParaRPr lang="en-US"/>
          </a:p>
        </p:txBody>
      </p:sp>
      <p:sp>
        <p:nvSpPr>
          <p:cNvPr id="17" name="Rectangle 16"/>
          <p:cNvSpPr/>
          <p:nvPr/>
        </p:nvSpPr>
        <p:spPr bwMode="auto">
          <a:xfrm>
            <a:off x="0" y="6286521"/>
            <a:ext cx="9906000" cy="71437"/>
          </a:xfrm>
          <a:prstGeom prst="rect">
            <a:avLst/>
          </a:prstGeom>
          <a:solidFill>
            <a:schemeClr val="bg1">
              <a:lumMod val="75000"/>
            </a:schemeClr>
          </a:solidFill>
          <a:ln w="9525" cap="flat" cmpd="sng" algn="ctr">
            <a:noFill/>
            <a:prstDash val="solid"/>
            <a:miter lim="800000"/>
            <a:headEnd type="none" w="med" len="med"/>
            <a:tailEnd type="none" w="med" len="med"/>
          </a:ln>
          <a:effectLst/>
        </p:spPr>
        <p:txBody>
          <a:bodyPr wrap="none"/>
          <a:lstStyle/>
          <a:p>
            <a:pPr eaLnBrk="1" hangingPunct="1">
              <a:defRPr/>
            </a:pPr>
            <a:endParaRPr lang="en-US"/>
          </a:p>
        </p:txBody>
      </p:sp>
      <p:grpSp>
        <p:nvGrpSpPr>
          <p:cNvPr id="3" name="Group 17"/>
          <p:cNvGrpSpPr>
            <a:grpSpLocks/>
          </p:cNvGrpSpPr>
          <p:nvPr/>
        </p:nvGrpSpPr>
        <p:grpSpPr bwMode="auto">
          <a:xfrm>
            <a:off x="0" y="4286271"/>
            <a:ext cx="9910763" cy="2006600"/>
            <a:chOff x="0" y="3786190"/>
            <a:chExt cx="9911171" cy="2006794"/>
          </a:xfrm>
        </p:grpSpPr>
        <p:pic>
          <p:nvPicPr>
            <p:cNvPr id="61453" name="Picture 6" descr="10196391"/>
            <p:cNvPicPr>
              <a:picLocks noChangeAspect="1" noChangeArrowheads="1"/>
            </p:cNvPicPr>
            <p:nvPr/>
          </p:nvPicPr>
          <p:blipFill>
            <a:blip r:embed="rId2" cstate="print"/>
            <a:srcRect/>
            <a:stretch>
              <a:fillRect/>
            </a:stretch>
          </p:blipFill>
          <p:spPr bwMode="auto">
            <a:xfrm>
              <a:off x="3960813" y="3786190"/>
              <a:ext cx="2024132" cy="2005200"/>
            </a:xfrm>
            <a:prstGeom prst="rect">
              <a:avLst/>
            </a:prstGeom>
            <a:noFill/>
            <a:ln w="9525">
              <a:noFill/>
              <a:miter lim="800000"/>
              <a:headEnd/>
              <a:tailEnd/>
            </a:ln>
          </p:spPr>
        </p:pic>
        <p:pic>
          <p:nvPicPr>
            <p:cNvPr id="61454" name="Picture 7" descr="CA2ZS9QR"/>
            <p:cNvPicPr>
              <a:picLocks noChangeAspect="1" noChangeArrowheads="1"/>
            </p:cNvPicPr>
            <p:nvPr/>
          </p:nvPicPr>
          <p:blipFill>
            <a:blip r:embed="rId3" cstate="print"/>
            <a:srcRect/>
            <a:stretch>
              <a:fillRect/>
            </a:stretch>
          </p:blipFill>
          <p:spPr bwMode="auto">
            <a:xfrm>
              <a:off x="0" y="3787784"/>
              <a:ext cx="2310897" cy="2005200"/>
            </a:xfrm>
            <a:prstGeom prst="rect">
              <a:avLst/>
            </a:prstGeom>
            <a:noFill/>
            <a:ln w="9525">
              <a:noFill/>
              <a:miter lim="800000"/>
              <a:headEnd/>
              <a:tailEnd/>
            </a:ln>
          </p:spPr>
        </p:pic>
        <p:pic>
          <p:nvPicPr>
            <p:cNvPr id="61455" name="Picture 8" descr="O-031-0283"/>
            <p:cNvPicPr>
              <a:picLocks noChangeAspect="1" noChangeArrowheads="1"/>
            </p:cNvPicPr>
            <p:nvPr/>
          </p:nvPicPr>
          <p:blipFill>
            <a:blip r:embed="rId4" cstate="print"/>
            <a:srcRect/>
            <a:stretch>
              <a:fillRect/>
            </a:stretch>
          </p:blipFill>
          <p:spPr bwMode="auto">
            <a:xfrm>
              <a:off x="2303463" y="3786190"/>
              <a:ext cx="1670737" cy="2005200"/>
            </a:xfrm>
            <a:prstGeom prst="rect">
              <a:avLst/>
            </a:prstGeom>
            <a:noFill/>
            <a:ln w="9525">
              <a:noFill/>
              <a:miter lim="800000"/>
              <a:headEnd/>
              <a:tailEnd/>
            </a:ln>
          </p:spPr>
        </p:pic>
        <p:pic>
          <p:nvPicPr>
            <p:cNvPr id="61456" name="Picture 9" descr="200019557-001"/>
            <p:cNvPicPr>
              <a:picLocks noChangeAspect="1" noChangeArrowheads="1"/>
            </p:cNvPicPr>
            <p:nvPr/>
          </p:nvPicPr>
          <p:blipFill>
            <a:blip r:embed="rId5" cstate="print"/>
            <a:srcRect/>
            <a:stretch>
              <a:fillRect/>
            </a:stretch>
          </p:blipFill>
          <p:spPr bwMode="auto">
            <a:xfrm>
              <a:off x="5976938" y="3786190"/>
              <a:ext cx="1809571" cy="2005200"/>
            </a:xfrm>
            <a:prstGeom prst="rect">
              <a:avLst/>
            </a:prstGeom>
            <a:noFill/>
            <a:ln w="9525">
              <a:noFill/>
              <a:miter lim="800000"/>
              <a:headEnd/>
              <a:tailEnd/>
            </a:ln>
          </p:spPr>
        </p:pic>
        <p:pic>
          <p:nvPicPr>
            <p:cNvPr id="61457" name="Picture 15" descr="https://encrypted-tbn0.gstatic.com/images?q=tbn:ANd9GcSKtz-zT1jjjo6Ky3MY0hiMfNSQ7Trg28phwdwk3qacLbUzTrjm"/>
            <p:cNvPicPr>
              <a:picLocks noChangeAspect="1" noChangeArrowheads="1"/>
            </p:cNvPicPr>
            <p:nvPr/>
          </p:nvPicPr>
          <p:blipFill>
            <a:blip r:embed="rId6" cstate="print"/>
            <a:srcRect l="17889" r="9174"/>
            <a:stretch>
              <a:fillRect/>
            </a:stretch>
          </p:blipFill>
          <p:spPr bwMode="auto">
            <a:xfrm>
              <a:off x="7810520" y="3786190"/>
              <a:ext cx="2100651" cy="2005200"/>
            </a:xfrm>
            <a:prstGeom prst="rect">
              <a:avLst/>
            </a:prstGeom>
            <a:noFill/>
            <a:ln w="9525">
              <a:noFill/>
              <a:miter lim="800000"/>
              <a:headEnd/>
              <a:tailEnd/>
            </a:ln>
          </p:spPr>
        </p:pic>
      </p:grpSp>
      <p:sp>
        <p:nvSpPr>
          <p:cNvPr id="4" name="Footer Placeholder 3"/>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HIRADC 2/Rev.0© Copyright, Sentral-Sistem  April 2019</a:t>
            </a:r>
          </a:p>
        </p:txBody>
      </p:sp>
      <p:sp>
        <p:nvSpPr>
          <p:cNvPr id="5" name="Slide Number Placeholder 4"/>
          <p:cNvSpPr>
            <a:spLocks noGrp="1"/>
          </p:cNvSpPr>
          <p:nvPr>
            <p:ph type="sldNum" sz="quarter" idx="12"/>
          </p:nvPr>
        </p:nvSpPr>
        <p:spPr/>
        <p:txBody>
          <a:bodyPr/>
          <a:lstStyle/>
          <a:p>
            <a:fld id="{AF2541DC-305F-4949-A632-DD930B0BE76F}" type="slidenum">
              <a:rPr lang="en-US" smtClean="0"/>
              <a:pPr/>
              <a:t>25</a:t>
            </a:fld>
            <a:endParaRPr lang="en-US"/>
          </a:p>
        </p:txBody>
      </p:sp>
      <p:pic>
        <p:nvPicPr>
          <p:cNvPr id="6" name="Picture 23" descr="http://i.okezone.tv/photos/2013/09/18/11282/70509_large.jpg"/>
          <p:cNvPicPr>
            <a:picLocks noChangeAspect="1" noChangeArrowheads="1"/>
          </p:cNvPicPr>
          <p:nvPr/>
        </p:nvPicPr>
        <p:blipFill>
          <a:blip r:embed="rId2" cstate="print"/>
          <a:srcRect/>
          <a:stretch>
            <a:fillRect/>
          </a:stretch>
        </p:blipFill>
        <p:spPr bwMode="auto">
          <a:xfrm>
            <a:off x="0" y="0"/>
            <a:ext cx="9906000" cy="6858000"/>
          </a:xfrm>
          <a:prstGeom prst="rect">
            <a:avLst/>
          </a:prstGeom>
          <a:noFill/>
          <a:ln w="9525">
            <a:noFill/>
            <a:miter lim="800000"/>
            <a:headEnd/>
            <a:tailEnd/>
          </a:ln>
        </p:spPr>
      </p:pic>
      <p:sp>
        <p:nvSpPr>
          <p:cNvPr id="7" name="Rectangle 6"/>
          <p:cNvSpPr>
            <a:spLocks noChangeArrowheads="1"/>
          </p:cNvSpPr>
          <p:nvPr/>
        </p:nvSpPr>
        <p:spPr bwMode="auto">
          <a:xfrm>
            <a:off x="0" y="0"/>
            <a:ext cx="8096250" cy="642918"/>
          </a:xfrm>
          <a:prstGeom prst="rect">
            <a:avLst/>
          </a:prstGeom>
          <a:solidFill>
            <a:schemeClr val="bg1">
              <a:lumMod val="65000"/>
            </a:schemeClr>
          </a:solidFill>
          <a:ln w="9525" algn="ctr">
            <a:noFill/>
            <a:miter lim="800000"/>
            <a:headEnd/>
            <a:tailEnd/>
          </a:ln>
        </p:spPr>
        <p:txBody>
          <a:bodyPr wrap="none"/>
          <a:lstStyle/>
          <a:p>
            <a:pPr eaLnBrk="1" hangingPunct="1"/>
            <a:endParaRPr lang="en-US" dirty="0">
              <a:solidFill>
                <a:srgbClr val="FFFF99"/>
              </a:solidFill>
            </a:endParaRPr>
          </a:p>
        </p:txBody>
      </p:sp>
      <p:sp>
        <p:nvSpPr>
          <p:cNvPr id="8" name="Rectangle 7"/>
          <p:cNvSpPr>
            <a:spLocks noChangeArrowheads="1"/>
          </p:cNvSpPr>
          <p:nvPr/>
        </p:nvSpPr>
        <p:spPr bwMode="auto">
          <a:xfrm>
            <a:off x="8167688" y="0"/>
            <a:ext cx="1738312" cy="642918"/>
          </a:xfrm>
          <a:prstGeom prst="rect">
            <a:avLst/>
          </a:prstGeom>
          <a:solidFill>
            <a:schemeClr val="tx1">
              <a:lumMod val="65000"/>
              <a:lumOff val="35000"/>
            </a:schemeClr>
          </a:solidFill>
          <a:ln w="9525" algn="ctr">
            <a:noFill/>
            <a:miter lim="800000"/>
            <a:headEnd/>
            <a:tailEnd/>
          </a:ln>
        </p:spPr>
        <p:txBody>
          <a:bodyPr wrap="none"/>
          <a:lstStyle/>
          <a:p>
            <a:pPr eaLnBrk="1" hangingPunct="1"/>
            <a:endParaRPr lang="en-US"/>
          </a:p>
        </p:txBody>
      </p:sp>
      <p:sp>
        <p:nvSpPr>
          <p:cNvPr id="9"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
        <p:nvSpPr>
          <p:cNvPr id="10" name="Rectangle 22"/>
          <p:cNvSpPr>
            <a:spLocks noChangeArrowheads="1"/>
          </p:cNvSpPr>
          <p:nvPr/>
        </p:nvSpPr>
        <p:spPr bwMode="auto">
          <a:xfrm>
            <a:off x="380968" y="5572140"/>
            <a:ext cx="4545013" cy="708025"/>
          </a:xfrm>
          <a:prstGeom prst="rect">
            <a:avLst/>
          </a:prstGeom>
          <a:solidFill>
            <a:schemeClr val="tx1">
              <a:alpha val="46000"/>
            </a:schemeClr>
          </a:solidFill>
          <a:ln w="9525">
            <a:noFill/>
            <a:miter lim="800000"/>
            <a:headEnd/>
            <a:tailEnd/>
          </a:ln>
        </p:spPr>
        <p:txBody>
          <a:bodyPr wrap="none">
            <a:spAutoFit/>
          </a:bodyPr>
          <a:lstStyle/>
          <a:p>
            <a:pPr>
              <a:spcBef>
                <a:spcPct val="50000"/>
              </a:spcBef>
            </a:pPr>
            <a:r>
              <a:rPr lang="en-US" sz="4000" b="1" dirty="0">
                <a:solidFill>
                  <a:schemeClr val="bg1"/>
                </a:solidFill>
                <a:effectLst>
                  <a:outerShdw blurRad="38100" dist="38100" dir="2700000" algn="tl">
                    <a:srgbClr val="000000">
                      <a:alpha val="43137"/>
                    </a:srgbClr>
                  </a:outerShdw>
                </a:effectLst>
              </a:rPr>
              <a:t>Natural Hazard</a:t>
            </a:r>
          </a:p>
        </p:txBody>
      </p:sp>
      <p:sp>
        <p:nvSpPr>
          <p:cNvPr id="11" name="Rectangle 23"/>
          <p:cNvSpPr>
            <a:spLocks noChangeArrowheads="1"/>
          </p:cNvSpPr>
          <p:nvPr/>
        </p:nvSpPr>
        <p:spPr bwMode="auto">
          <a:xfrm>
            <a:off x="380968" y="6172215"/>
            <a:ext cx="2339975" cy="400050"/>
          </a:xfrm>
          <a:prstGeom prst="rect">
            <a:avLst/>
          </a:prstGeom>
          <a:noFill/>
          <a:ln w="9525">
            <a:noFill/>
            <a:miter lim="800000"/>
            <a:headEnd/>
            <a:tailEnd/>
          </a:ln>
        </p:spPr>
        <p:txBody>
          <a:bodyPr wrap="none">
            <a:spAutoFit/>
          </a:bodyPr>
          <a:lstStyle/>
          <a:p>
            <a:pPr>
              <a:spcBef>
                <a:spcPct val="50000"/>
              </a:spcBef>
            </a:pPr>
            <a:r>
              <a:rPr lang="en-US" b="1" i="1">
                <a:solidFill>
                  <a:srgbClr val="FFFF00"/>
                </a:solidFill>
                <a:effectLst>
                  <a:outerShdw blurRad="38100" dist="38100" dir="2700000" algn="tl">
                    <a:srgbClr val="000000">
                      <a:alpha val="43137"/>
                    </a:srgbClr>
                  </a:outerShdw>
                </a:effectLst>
              </a:rPr>
              <a:t>(Bahaya Alam)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4"/>
          <p:cNvSpPr txBox="1">
            <a:spLocks noChangeArrowheads="1"/>
          </p:cNvSpPr>
          <p:nvPr/>
        </p:nvSpPr>
        <p:spPr bwMode="auto">
          <a:xfrm>
            <a:off x="200025" y="714375"/>
            <a:ext cx="7610475" cy="523875"/>
          </a:xfrm>
          <a:prstGeom prst="rect">
            <a:avLst/>
          </a:prstGeom>
          <a:noFill/>
          <a:ln w="9525">
            <a:noFill/>
            <a:miter lim="800000"/>
            <a:headEnd/>
            <a:tailEnd/>
          </a:ln>
        </p:spPr>
        <p:txBody>
          <a:bodyPr>
            <a:spAutoFit/>
          </a:bodyPr>
          <a:lstStyle/>
          <a:p>
            <a:pPr lvl="1" indent="-457200" eaLnBrk="1" hangingPunct="1">
              <a:spcBef>
                <a:spcPct val="50000"/>
              </a:spcBef>
              <a:buFont typeface="Cooper Black" pitchFamily="18" charset="0"/>
              <a:buChar char="Ω"/>
              <a:defRPr/>
            </a:pPr>
            <a:r>
              <a:rPr lang="en-US" sz="2800" dirty="0">
                <a:effectLst>
                  <a:outerShdw blurRad="38100" dist="38100" dir="2700000" algn="tl">
                    <a:srgbClr val="000000">
                      <a:alpha val="43137"/>
                    </a:srgbClr>
                  </a:outerShdw>
                </a:effectLst>
                <a:latin typeface="Cooper Black" pitchFamily="18" charset="0"/>
              </a:rPr>
              <a:t>Natural Hazard </a:t>
            </a:r>
            <a:r>
              <a:rPr lang="en-US" sz="2800" i="1" dirty="0">
                <a:effectLst>
                  <a:outerShdw blurRad="38100" dist="38100" dir="2700000" algn="tl">
                    <a:srgbClr val="000000">
                      <a:alpha val="43137"/>
                    </a:srgbClr>
                  </a:outerShdw>
                </a:effectLst>
                <a:latin typeface="Cooper Black" pitchFamily="18" charset="0"/>
              </a:rPr>
              <a:t>(</a:t>
            </a:r>
            <a:r>
              <a:rPr lang="en-US" sz="2800" i="1" dirty="0" err="1">
                <a:effectLst>
                  <a:outerShdw blurRad="38100" dist="38100" dir="2700000" algn="tl">
                    <a:srgbClr val="000000">
                      <a:alpha val="43137"/>
                    </a:srgbClr>
                  </a:outerShdw>
                </a:effectLst>
                <a:latin typeface="Cooper Black" pitchFamily="18" charset="0"/>
              </a:rPr>
              <a:t>Bahaya</a:t>
            </a:r>
            <a:r>
              <a:rPr lang="en-US" sz="2800" i="1" dirty="0">
                <a:effectLst>
                  <a:outerShdw blurRad="38100" dist="38100" dir="2700000" algn="tl">
                    <a:srgbClr val="000000">
                      <a:alpha val="43137"/>
                    </a:srgbClr>
                  </a:outerShdw>
                </a:effectLst>
                <a:latin typeface="Cooper Black" pitchFamily="18" charset="0"/>
              </a:rPr>
              <a:t> </a:t>
            </a:r>
            <a:r>
              <a:rPr lang="en-US" sz="2800" i="1" dirty="0" err="1">
                <a:effectLst>
                  <a:outerShdw blurRad="38100" dist="38100" dir="2700000" algn="tl">
                    <a:srgbClr val="000000">
                      <a:alpha val="43137"/>
                    </a:srgbClr>
                  </a:outerShdw>
                </a:effectLst>
                <a:latin typeface="Cooper Black" pitchFamily="18" charset="0"/>
              </a:rPr>
              <a:t>Alam</a:t>
            </a:r>
            <a:r>
              <a:rPr lang="en-US" sz="2800" i="1" dirty="0">
                <a:effectLst>
                  <a:outerShdw blurRad="38100" dist="38100" dir="2700000" algn="tl">
                    <a:srgbClr val="000000">
                      <a:alpha val="43137"/>
                    </a:srgbClr>
                  </a:outerShdw>
                </a:effectLst>
                <a:latin typeface="Cooper Black" pitchFamily="18" charset="0"/>
              </a:rPr>
              <a:t>)</a:t>
            </a:r>
          </a:p>
        </p:txBody>
      </p:sp>
      <p:sp>
        <p:nvSpPr>
          <p:cNvPr id="77828" name="Text Box 5"/>
          <p:cNvSpPr txBox="1">
            <a:spLocks noChangeArrowheads="1"/>
          </p:cNvSpPr>
          <p:nvPr/>
        </p:nvSpPr>
        <p:spPr bwMode="auto">
          <a:xfrm>
            <a:off x="166688" y="1571625"/>
            <a:ext cx="9505950" cy="3000821"/>
          </a:xfrm>
          <a:prstGeom prst="rect">
            <a:avLst/>
          </a:prstGeom>
          <a:noFill/>
          <a:ln>
            <a:noFill/>
          </a:ln>
        </p:spPr>
        <p:txBody>
          <a:bodyPr wrap="square">
            <a:spAutoFit/>
          </a:bodyPr>
          <a:lstStyle>
            <a:lvl1pPr marL="457200" indent="-457200">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defRPr>
            </a:lvl2pPr>
            <a:lvl3pPr marL="1143000" indent="-228600">
              <a:spcBef>
                <a:spcPct val="20000"/>
              </a:spcBef>
              <a:buClr>
                <a:schemeClr val="tx2"/>
              </a:buClr>
              <a:buChar char="•"/>
              <a:defRPr sz="2400">
                <a:solidFill>
                  <a:schemeClr val="tx1"/>
                </a:solidFill>
                <a:latin typeface="Verdana" panose="020B0604030504040204" pitchFamily="34" charset="0"/>
              </a:defRPr>
            </a:lvl3pPr>
            <a:lvl4pPr marL="1600200" indent="-228600">
              <a:spcBef>
                <a:spcPct val="20000"/>
              </a:spcBef>
              <a:buClr>
                <a:schemeClr val="hlink"/>
              </a:buClr>
              <a:buChar char="•"/>
              <a:defRPr sz="2000">
                <a:solidFill>
                  <a:schemeClr val="tx1"/>
                </a:solidFill>
                <a:latin typeface="Verdana" panose="020B0604030504040204" pitchFamily="34" charset="0"/>
              </a:defRPr>
            </a:lvl4pPr>
            <a:lvl5pPr marL="2057400" indent="-228600">
              <a:spcBef>
                <a:spcPct val="20000"/>
              </a:spcBef>
              <a:buClr>
                <a:schemeClr val="tx1"/>
              </a:buClr>
              <a:buSzPct val="85000"/>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9pPr>
          </a:lstStyle>
          <a:p>
            <a:pPr eaLnBrk="1" hangingPunct="1">
              <a:spcBef>
                <a:spcPct val="50000"/>
              </a:spcBef>
              <a:buClrTx/>
              <a:buSzTx/>
              <a:buFontTx/>
              <a:buNone/>
              <a:defRPr/>
            </a:pPr>
            <a:r>
              <a:rPr lang="en-US" sz="1400" b="1" dirty="0">
                <a:effectLst>
                  <a:outerShdw blurRad="38100" dist="38100" dir="2700000" algn="tl">
                    <a:srgbClr val="000000">
                      <a:alpha val="43137"/>
                    </a:srgbClr>
                  </a:outerShdw>
                </a:effectLst>
              </a:rPr>
              <a:t>22.  Water Hazard </a:t>
            </a:r>
            <a:r>
              <a:rPr lang="en-US" sz="1400" b="1" i="1" dirty="0">
                <a:effectLst>
                  <a:outerShdw blurRad="38100" dist="38100" dir="2700000" algn="tl">
                    <a:srgbClr val="000000">
                      <a:alpha val="43137"/>
                    </a:srgbClr>
                  </a:outerShdw>
                </a:effectLst>
              </a:rPr>
              <a:t>(</a:t>
            </a:r>
            <a:r>
              <a:rPr lang="en-US" sz="1400" b="1" i="1" dirty="0" err="1">
                <a:effectLst>
                  <a:outerShdw blurRad="38100" dist="38100" dir="2700000" algn="tl">
                    <a:srgbClr val="000000">
                      <a:alpha val="43137"/>
                    </a:srgbClr>
                  </a:outerShdw>
                </a:effectLst>
              </a:rPr>
              <a:t>Bahaya</a:t>
            </a:r>
            <a:r>
              <a:rPr lang="en-US" sz="1400" b="1" i="1" dirty="0">
                <a:effectLst>
                  <a:outerShdw blurRad="38100" dist="38100" dir="2700000" algn="tl">
                    <a:srgbClr val="000000">
                      <a:alpha val="43137"/>
                    </a:srgbClr>
                  </a:outerShdw>
                </a:effectLst>
              </a:rPr>
              <a:t> </a:t>
            </a:r>
            <a:r>
              <a:rPr lang="en-US" sz="1400" b="1" i="1" dirty="0" err="1">
                <a:effectLst>
                  <a:outerShdw blurRad="38100" dist="38100" dir="2700000" algn="tl">
                    <a:srgbClr val="000000">
                      <a:alpha val="43137"/>
                    </a:srgbClr>
                  </a:outerShdw>
                </a:effectLst>
              </a:rPr>
              <a:t>Perairan</a:t>
            </a:r>
            <a:r>
              <a:rPr lang="en-US" sz="1400" b="1" i="1" dirty="0">
                <a:effectLst>
                  <a:outerShdw blurRad="38100" dist="38100" dir="2700000" algn="tl">
                    <a:srgbClr val="000000">
                      <a:alpha val="43137"/>
                    </a:srgbClr>
                  </a:outerShdw>
                </a:effectLst>
              </a:rPr>
              <a:t>)</a:t>
            </a:r>
          </a:p>
          <a:p>
            <a:pPr eaLnBrk="1" hangingPunct="1">
              <a:spcBef>
                <a:spcPct val="50000"/>
              </a:spcBef>
              <a:buClrTx/>
              <a:buSzTx/>
              <a:buFontTx/>
              <a:buNone/>
              <a:defRPr/>
            </a:pP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Bahaya</a:t>
            </a:r>
            <a:r>
              <a:rPr lang="en-US" sz="1400" dirty="0">
                <a:effectLst>
                  <a:outerShdw blurRad="38100" dist="38100" dir="2700000" algn="tl">
                    <a:srgbClr val="000000">
                      <a:alpha val="43137"/>
                    </a:srgbClr>
                  </a:outerShdw>
                </a:effectLst>
              </a:rPr>
              <a:t> yang </a:t>
            </a:r>
            <a:r>
              <a:rPr lang="en-US" sz="1400" dirty="0" err="1">
                <a:effectLst>
                  <a:outerShdw blurRad="38100" dist="38100" dir="2700000" algn="tl">
                    <a:srgbClr val="000000">
                      <a:alpha val="43137"/>
                    </a:srgbClr>
                  </a:outerShdw>
                </a:effectLst>
              </a:rPr>
              <a:t>berasal</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dari</a:t>
            </a:r>
            <a:r>
              <a:rPr lang="en-US" sz="1400" dirty="0">
                <a:effectLst>
                  <a:outerShdw blurRad="38100" dist="38100" dir="2700000" algn="tl">
                    <a:srgbClr val="000000">
                      <a:alpha val="43137"/>
                    </a:srgbClr>
                  </a:outerShdw>
                </a:effectLst>
              </a:rPr>
              <a:t> air di </a:t>
            </a:r>
            <a:r>
              <a:rPr lang="en-US" sz="1400" dirty="0" err="1">
                <a:effectLst>
                  <a:outerShdw blurRad="38100" dist="38100" dir="2700000" algn="tl">
                    <a:srgbClr val="000000">
                      <a:alpha val="43137"/>
                    </a:srgbClr>
                  </a:outerShdw>
                </a:effectLst>
              </a:rPr>
              <a:t>sekitar</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aktivitas</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kita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menyebabkan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tenggelam</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atau</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kesulitan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bernafas</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misalnya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tercebur</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ke</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laut</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terseret</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arus</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banjir</a:t>
            </a:r>
            <a:r>
              <a:rPr lang="en-US" sz="1400" dirty="0">
                <a:effectLst>
                  <a:outerShdw blurRad="38100" dist="38100" dir="2700000" algn="tl">
                    <a:srgbClr val="000000">
                      <a:alpha val="43137"/>
                    </a:srgbClr>
                  </a:outerShdw>
                </a:effectLst>
              </a:rPr>
              <a:t>, tsunami, </a:t>
            </a:r>
            <a:r>
              <a:rPr lang="en-US" sz="1400" dirty="0" err="1">
                <a:effectLst>
                  <a:outerShdw blurRad="38100" dist="38100" dir="2700000" algn="tl">
                    <a:srgbClr val="000000">
                      <a:alpha val="43137"/>
                    </a:srgbClr>
                  </a:outerShdw>
                </a:effectLst>
              </a:rPr>
              <a:t>dll</a:t>
            </a:r>
            <a:endParaRPr lang="en-US" sz="1400" dirty="0">
              <a:effectLst>
                <a:outerShdw blurRad="38100" dist="38100" dir="2700000" algn="tl">
                  <a:srgbClr val="000000">
                    <a:alpha val="43137"/>
                  </a:srgbClr>
                </a:outerShdw>
              </a:effectLst>
            </a:endParaRPr>
          </a:p>
          <a:p>
            <a:pPr eaLnBrk="1" hangingPunct="1">
              <a:spcBef>
                <a:spcPct val="50000"/>
              </a:spcBef>
              <a:buClrTx/>
              <a:buSzTx/>
              <a:buFontTx/>
              <a:buNone/>
              <a:defRPr/>
            </a:pPr>
            <a:r>
              <a:rPr lang="en-US" sz="1400" b="1" dirty="0">
                <a:effectLst>
                  <a:outerShdw blurRad="38100" dist="38100" dir="2700000" algn="tl">
                    <a:srgbClr val="000000">
                      <a:alpha val="43137"/>
                    </a:srgbClr>
                  </a:outerShdw>
                </a:effectLst>
              </a:rPr>
              <a:t>23.	Under Ground Hazard </a:t>
            </a:r>
            <a:r>
              <a:rPr lang="en-US" sz="1400" b="1" i="1" dirty="0">
                <a:effectLst>
                  <a:outerShdw blurRad="38100" dist="38100" dir="2700000" algn="tl">
                    <a:srgbClr val="000000">
                      <a:alpha val="43137"/>
                    </a:srgbClr>
                  </a:outerShdw>
                </a:effectLst>
              </a:rPr>
              <a:t>(</a:t>
            </a:r>
            <a:r>
              <a:rPr lang="en-US" sz="1400" b="1" i="1" dirty="0" err="1">
                <a:effectLst>
                  <a:outerShdw blurRad="38100" dist="38100" dir="2700000" algn="tl">
                    <a:srgbClr val="000000">
                      <a:alpha val="43137"/>
                    </a:srgbClr>
                  </a:outerShdw>
                </a:effectLst>
              </a:rPr>
              <a:t>Bahaya</a:t>
            </a:r>
            <a:r>
              <a:rPr lang="en-US" sz="1400" b="1" i="1" dirty="0">
                <a:effectLst>
                  <a:outerShdw blurRad="38100" dist="38100" dir="2700000" algn="tl">
                    <a:srgbClr val="000000">
                      <a:alpha val="43137"/>
                    </a:srgbClr>
                  </a:outerShdw>
                </a:effectLst>
              </a:rPr>
              <a:t> </a:t>
            </a:r>
            <a:r>
              <a:rPr lang="en-US" sz="1400" b="1" i="1" dirty="0" err="1">
                <a:effectLst>
                  <a:outerShdw blurRad="38100" dist="38100" dir="2700000" algn="tl">
                    <a:srgbClr val="000000">
                      <a:alpha val="43137"/>
                    </a:srgbClr>
                  </a:outerShdw>
                </a:effectLst>
              </a:rPr>
              <a:t>Dibawah</a:t>
            </a:r>
            <a:r>
              <a:rPr lang="en-US" sz="1400" b="1" i="1" dirty="0">
                <a:effectLst>
                  <a:outerShdw blurRad="38100" dist="38100" dir="2700000" algn="tl">
                    <a:srgbClr val="000000">
                      <a:alpha val="43137"/>
                    </a:srgbClr>
                  </a:outerShdw>
                </a:effectLst>
              </a:rPr>
              <a:t> Tanah)</a:t>
            </a:r>
          </a:p>
          <a:p>
            <a:pPr eaLnBrk="1" hangingPunct="1">
              <a:spcBef>
                <a:spcPct val="50000"/>
              </a:spcBef>
              <a:buClrTx/>
              <a:buSzTx/>
              <a:buFontTx/>
              <a:buNone/>
              <a:defRPr/>
            </a:pP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Bahaya</a:t>
            </a:r>
            <a:r>
              <a:rPr lang="en-US" sz="1400" dirty="0">
                <a:effectLst>
                  <a:outerShdw blurRad="38100" dist="38100" dir="2700000" algn="tl">
                    <a:srgbClr val="000000">
                      <a:alpha val="43137"/>
                    </a:srgbClr>
                  </a:outerShdw>
                </a:effectLst>
              </a:rPr>
              <a:t> yang </a:t>
            </a:r>
            <a:r>
              <a:rPr lang="en-US" sz="1400" dirty="0" err="1">
                <a:effectLst>
                  <a:outerShdw blurRad="38100" dist="38100" dir="2700000" algn="tl">
                    <a:srgbClr val="000000">
                      <a:alpha val="43137"/>
                    </a:srgbClr>
                  </a:outerShdw>
                </a:effectLst>
              </a:rPr>
              <a:t>berasal</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dari</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longsoran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atau</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timbunan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tanah</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misalnya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tanah</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longsor</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tertimbun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dll</a:t>
            </a:r>
            <a:endParaRPr lang="en-US" sz="1400" dirty="0">
              <a:effectLst>
                <a:outerShdw blurRad="38100" dist="38100" dir="2700000" algn="tl">
                  <a:srgbClr val="000000">
                    <a:alpha val="43137"/>
                  </a:srgbClr>
                </a:outerShdw>
              </a:effectLst>
            </a:endParaRPr>
          </a:p>
          <a:p>
            <a:pPr marL="0" indent="0" eaLnBrk="1" hangingPunct="1">
              <a:spcBef>
                <a:spcPct val="50000"/>
              </a:spcBef>
              <a:buClrTx/>
              <a:buSzTx/>
              <a:buFont typeface="Wingdings" panose="05000000000000000000" pitchFamily="2" charset="2"/>
              <a:buNone/>
              <a:defRPr/>
            </a:pPr>
            <a:r>
              <a:rPr lang="en-US" sz="1400" b="1" dirty="0">
                <a:effectLst>
                  <a:outerShdw blurRad="38100" dist="38100" dir="2700000" algn="tl">
                    <a:srgbClr val="000000">
                      <a:alpha val="43137"/>
                    </a:srgbClr>
                  </a:outerShdw>
                </a:effectLst>
              </a:rPr>
              <a:t>24.  Wind Hazard </a:t>
            </a:r>
            <a:r>
              <a:rPr lang="en-US" sz="1400" b="1" i="1" dirty="0">
                <a:effectLst>
                  <a:outerShdw blurRad="38100" dist="38100" dir="2700000" algn="tl">
                    <a:srgbClr val="000000">
                      <a:alpha val="43137"/>
                    </a:srgbClr>
                  </a:outerShdw>
                </a:effectLst>
              </a:rPr>
              <a:t>(</a:t>
            </a:r>
            <a:r>
              <a:rPr lang="en-US" sz="1400" b="1" i="1" dirty="0" err="1">
                <a:effectLst>
                  <a:outerShdw blurRad="38100" dist="38100" dir="2700000" algn="tl">
                    <a:srgbClr val="000000">
                      <a:alpha val="43137"/>
                    </a:srgbClr>
                  </a:outerShdw>
                </a:effectLst>
              </a:rPr>
              <a:t>Bahaya</a:t>
            </a:r>
            <a:r>
              <a:rPr lang="en-US" sz="1400" b="1" i="1" dirty="0">
                <a:effectLst>
                  <a:outerShdw blurRad="38100" dist="38100" dir="2700000" algn="tl">
                    <a:srgbClr val="000000">
                      <a:alpha val="43137"/>
                    </a:srgbClr>
                  </a:outerShdw>
                </a:effectLst>
              </a:rPr>
              <a:t> </a:t>
            </a:r>
            <a:r>
              <a:rPr lang="en-US" sz="1400" b="1" i="1" dirty="0" err="1">
                <a:effectLst>
                  <a:outerShdw blurRad="38100" dist="38100" dir="2700000" algn="tl">
                    <a:srgbClr val="000000">
                      <a:alpha val="43137"/>
                    </a:srgbClr>
                  </a:outerShdw>
                </a:effectLst>
              </a:rPr>
              <a:t>Angin</a:t>
            </a:r>
            <a:r>
              <a:rPr lang="en-US" sz="1400" b="1" i="1" dirty="0">
                <a:effectLst>
                  <a:outerShdw blurRad="38100" dist="38100" dir="2700000" algn="tl">
                    <a:srgbClr val="000000">
                      <a:alpha val="43137"/>
                    </a:srgbClr>
                  </a:outerShdw>
                </a:effectLst>
              </a:rPr>
              <a:t>)</a:t>
            </a:r>
          </a:p>
          <a:p>
            <a:pPr eaLnBrk="1" hangingPunct="1">
              <a:spcBef>
                <a:spcPct val="50000"/>
              </a:spcBef>
              <a:buClrTx/>
              <a:buSzTx/>
              <a:buFontTx/>
              <a:buNone/>
              <a:defRPr/>
            </a:pP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Bahaya</a:t>
            </a:r>
            <a:r>
              <a:rPr lang="en-US" sz="1400" dirty="0">
                <a:effectLst>
                  <a:outerShdw blurRad="38100" dist="38100" dir="2700000" algn="tl">
                    <a:srgbClr val="000000">
                      <a:alpha val="43137"/>
                    </a:srgbClr>
                  </a:outerShdw>
                </a:effectLst>
              </a:rPr>
              <a:t> yang </a:t>
            </a:r>
            <a:r>
              <a:rPr lang="en-US" sz="1400" dirty="0" err="1">
                <a:effectLst>
                  <a:outerShdw blurRad="38100" dist="38100" dir="2700000" algn="tl">
                    <a:srgbClr val="000000">
                      <a:alpha val="43137"/>
                    </a:srgbClr>
                  </a:outerShdw>
                </a:effectLst>
              </a:rPr>
              <a:t>berasal</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terjangan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angin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menyebabkan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cidera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kerusakan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infrastruktur</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misalnya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badai</a:t>
            </a:r>
            <a:r>
              <a:rPr lang="en-US" sz="1400" dirty="0">
                <a:effectLst>
                  <a:outerShdw blurRad="38100" dist="38100" dir="2700000" algn="tl">
                    <a:srgbClr val="000000">
                      <a:alpha val="43137"/>
                    </a:srgbClr>
                  </a:outerShdw>
                </a:effectLst>
              </a:rPr>
              <a:t> tornado, </a:t>
            </a:r>
            <a:r>
              <a:rPr lang="en-US" sz="1400" dirty="0" err="1">
                <a:effectLst>
                  <a:outerShdw blurRad="38100" dist="38100" dir="2700000" algn="tl">
                    <a:srgbClr val="000000">
                      <a:alpha val="43137"/>
                    </a:srgbClr>
                  </a:outerShdw>
                </a:effectLst>
              </a:rPr>
              <a:t>angin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bahorok</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dll</a:t>
            </a:r>
            <a:endParaRPr lang="en-US" sz="1400" dirty="0">
              <a:effectLst>
                <a:outerShdw blurRad="38100" dist="38100" dir="2700000" algn="tl">
                  <a:srgbClr val="000000">
                    <a:alpha val="43137"/>
                  </a:srgbClr>
                </a:outerShdw>
              </a:effectLst>
            </a:endParaRPr>
          </a:p>
          <a:p>
            <a:pPr eaLnBrk="1" hangingPunct="1">
              <a:spcBef>
                <a:spcPct val="50000"/>
              </a:spcBef>
              <a:buClrTx/>
              <a:buSzTx/>
              <a:buFontTx/>
              <a:buAutoNum type="arabicPeriod" startAt="25"/>
              <a:defRPr/>
            </a:pPr>
            <a:r>
              <a:rPr lang="en-US" sz="1400" b="1" dirty="0">
                <a:effectLst>
                  <a:outerShdw blurRad="38100" dist="38100" dir="2700000" algn="tl">
                    <a:srgbClr val="000000">
                      <a:alpha val="43137"/>
                    </a:srgbClr>
                  </a:outerShdw>
                </a:effectLst>
              </a:rPr>
              <a:t>Earthquake Hazard (</a:t>
            </a:r>
            <a:r>
              <a:rPr lang="en-US" sz="1400" b="1" i="1" dirty="0" err="1">
                <a:effectLst>
                  <a:outerShdw blurRad="38100" dist="38100" dir="2700000" algn="tl">
                    <a:srgbClr val="000000">
                      <a:alpha val="43137"/>
                    </a:srgbClr>
                  </a:outerShdw>
                </a:effectLst>
              </a:rPr>
              <a:t>Bahaya</a:t>
            </a:r>
            <a:r>
              <a:rPr lang="en-US" sz="1400" b="1" i="1" dirty="0">
                <a:effectLst>
                  <a:outerShdw blurRad="38100" dist="38100" dir="2700000" algn="tl">
                    <a:srgbClr val="000000">
                      <a:alpha val="43137"/>
                    </a:srgbClr>
                  </a:outerShdw>
                </a:effectLst>
              </a:rPr>
              <a:t> </a:t>
            </a:r>
            <a:r>
              <a:rPr lang="en-US" sz="1400" b="1" i="1" dirty="0" err="1">
                <a:effectLst>
                  <a:outerShdw blurRad="38100" dist="38100" dir="2700000" algn="tl">
                    <a:srgbClr val="000000">
                      <a:alpha val="43137"/>
                    </a:srgbClr>
                  </a:outerShdw>
                </a:effectLst>
              </a:rPr>
              <a:t>Gempa</a:t>
            </a:r>
            <a:r>
              <a:rPr lang="en-US" sz="1400" b="1" i="1" dirty="0">
                <a:effectLst>
                  <a:outerShdw blurRad="38100" dist="38100" dir="2700000" algn="tl">
                    <a:srgbClr val="000000">
                      <a:alpha val="43137"/>
                    </a:srgbClr>
                  </a:outerShdw>
                </a:effectLst>
              </a:rPr>
              <a:t> </a:t>
            </a:r>
            <a:r>
              <a:rPr lang="en-US" sz="1400" b="1" i="1" dirty="0" err="1">
                <a:effectLst>
                  <a:outerShdw blurRad="38100" dist="38100" dir="2700000" algn="tl">
                    <a:srgbClr val="000000">
                      <a:alpha val="43137"/>
                    </a:srgbClr>
                  </a:outerShdw>
                </a:effectLst>
              </a:rPr>
              <a:t>Bumi</a:t>
            </a:r>
            <a:r>
              <a:rPr lang="en-US" sz="1400" b="1" dirty="0">
                <a:effectLst>
                  <a:outerShdw blurRad="38100" dist="38100" dir="2700000" algn="tl">
                    <a:srgbClr val="000000">
                      <a:alpha val="43137"/>
                    </a:srgbClr>
                  </a:outerShdw>
                </a:effectLst>
              </a:rPr>
              <a:t>)</a:t>
            </a:r>
          </a:p>
          <a:p>
            <a:pPr marL="0" indent="0" eaLnBrk="1" hangingPunct="1">
              <a:spcBef>
                <a:spcPct val="50000"/>
              </a:spcBef>
              <a:buClrTx/>
              <a:buSzTx/>
              <a:buFont typeface="Wingdings" panose="05000000000000000000" pitchFamily="2" charset="2"/>
              <a:buNone/>
              <a:tabLst>
                <a:tab pos="463550" algn="l"/>
              </a:tabLst>
              <a:defRPr/>
            </a:pPr>
            <a:r>
              <a:rPr lang="en-US" sz="1400" b="1"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Bahaya</a:t>
            </a:r>
            <a:r>
              <a:rPr lang="en-US" sz="1400" dirty="0">
                <a:effectLst>
                  <a:outerShdw blurRad="38100" dist="38100" dir="2700000" algn="tl">
                    <a:srgbClr val="000000">
                      <a:alpha val="43137"/>
                    </a:srgbClr>
                  </a:outerShdw>
                </a:effectLst>
              </a:rPr>
              <a:t> yang </a:t>
            </a:r>
            <a:r>
              <a:rPr lang="en-US" sz="1400" dirty="0" err="1">
                <a:effectLst>
                  <a:outerShdw blurRad="38100" dist="38100" dir="2700000" algn="tl">
                    <a:srgbClr val="000000">
                      <a:alpha val="43137"/>
                    </a:srgbClr>
                  </a:outerShdw>
                </a:effectLst>
              </a:rPr>
              <a:t>berasal</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dari</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pergerakan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lempengan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bumi</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dan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kerusakan</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akibatnya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misalnya</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gempa</a:t>
            </a:r>
            <a:endParaRPr lang="en-US" sz="1400" b="1" dirty="0">
              <a:effectLst>
                <a:outerShdw blurRad="38100" dist="38100" dir="2700000" algn="tl">
                  <a:srgbClr val="000000">
                    <a:alpha val="43137"/>
                  </a:srgbClr>
                </a:outerShdw>
              </a:effectLst>
            </a:endParaRPr>
          </a:p>
        </p:txBody>
      </p:sp>
      <p:sp>
        <p:nvSpPr>
          <p:cNvPr id="62469" name="Rectangle 6"/>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62470" name="Rectangle 7"/>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62471" name="Text Box 5"/>
          <p:cNvSpPr txBox="1">
            <a:spLocks noChangeArrowheads="1"/>
          </p:cNvSpPr>
          <p:nvPr/>
        </p:nvSpPr>
        <p:spPr bwMode="auto">
          <a:xfrm>
            <a:off x="200025" y="115888"/>
            <a:ext cx="4248150" cy="400050"/>
          </a:xfrm>
          <a:prstGeom prst="rect">
            <a:avLst/>
          </a:prstGeom>
          <a:noFill/>
          <a:ln w="9525">
            <a:noFill/>
            <a:miter lim="800000"/>
            <a:headEnd/>
            <a:tailEnd/>
          </a:ln>
        </p:spPr>
        <p:txBody>
          <a:bodyPr>
            <a:spAutoFit/>
          </a:bodyPr>
          <a:lstStyle/>
          <a:p>
            <a:pPr eaLnBrk="1" hangingPunct="1">
              <a:spcBef>
                <a:spcPct val="50000"/>
              </a:spcBef>
            </a:pPr>
            <a:r>
              <a:rPr lang="en-US" b="1" i="1">
                <a:latin typeface="Century Schoolbook" pitchFamily="18" charset="0"/>
              </a:rPr>
              <a:t>HIRA</a:t>
            </a:r>
            <a:r>
              <a:rPr lang="id-ID" b="1" i="1">
                <a:latin typeface="Century Schoolbook" pitchFamily="18" charset="0"/>
              </a:rPr>
              <a:t>D</a:t>
            </a:r>
            <a:r>
              <a:rPr lang="en-US" b="1" i="1">
                <a:latin typeface="Century Schoolbook" pitchFamily="18" charset="0"/>
              </a:rPr>
              <a:t>C – Identifikasi Bahaya</a:t>
            </a:r>
          </a:p>
        </p:txBody>
      </p:sp>
      <p:cxnSp>
        <p:nvCxnSpPr>
          <p:cNvPr id="62472" name="Straight Connector 10"/>
          <p:cNvCxnSpPr>
            <a:cxnSpLocks noChangeShapeType="1"/>
          </p:cNvCxnSpPr>
          <p:nvPr/>
        </p:nvCxnSpPr>
        <p:spPr bwMode="auto">
          <a:xfrm>
            <a:off x="309563" y="1428750"/>
            <a:ext cx="5572125" cy="1588"/>
          </a:xfrm>
          <a:prstGeom prst="line">
            <a:avLst/>
          </a:prstGeom>
          <a:noFill/>
          <a:ln w="9525" algn="ctr">
            <a:solidFill>
              <a:schemeClr val="bg1"/>
            </a:solidFill>
            <a:miter lim="800000"/>
            <a:headEnd/>
            <a:tailEnd/>
          </a:ln>
        </p:spPr>
      </p:cxnSp>
      <p:grpSp>
        <p:nvGrpSpPr>
          <p:cNvPr id="2" name="Group 17"/>
          <p:cNvGrpSpPr>
            <a:grpSpLocks/>
          </p:cNvGrpSpPr>
          <p:nvPr/>
        </p:nvGrpSpPr>
        <p:grpSpPr bwMode="auto">
          <a:xfrm>
            <a:off x="0" y="4857750"/>
            <a:ext cx="9869488" cy="1958975"/>
            <a:chOff x="0" y="4857760"/>
            <a:chExt cx="9868964" cy="1959475"/>
          </a:xfrm>
        </p:grpSpPr>
        <p:pic>
          <p:nvPicPr>
            <p:cNvPr id="62478" name="Picture 14" descr="http://home.spotdokter.com/wp-content/uploads/2012/03/banjir1.jpg"/>
            <p:cNvPicPr>
              <a:picLocks noChangeAspect="1" noChangeArrowheads="1"/>
            </p:cNvPicPr>
            <p:nvPr/>
          </p:nvPicPr>
          <p:blipFill>
            <a:blip r:embed="rId2" cstate="print"/>
            <a:srcRect/>
            <a:stretch>
              <a:fillRect/>
            </a:stretch>
          </p:blipFill>
          <p:spPr bwMode="auto">
            <a:xfrm>
              <a:off x="0" y="4857760"/>
              <a:ext cx="2523991" cy="1954712"/>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62480" name="Picture 16" descr="http://images.hariansumutpos.com/2013/01/28/longsor-agam_full.jpg"/>
            <p:cNvPicPr>
              <a:picLocks noChangeAspect="1" noChangeArrowheads="1"/>
            </p:cNvPicPr>
            <p:nvPr/>
          </p:nvPicPr>
          <p:blipFill>
            <a:blip r:embed="rId3" cstate="print"/>
            <a:srcRect/>
            <a:stretch>
              <a:fillRect/>
            </a:stretch>
          </p:blipFill>
          <p:spPr bwMode="auto">
            <a:xfrm>
              <a:off x="2595425" y="4864112"/>
              <a:ext cx="2428746" cy="1943596"/>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62486" name="Picture 22" descr="http://static.republika.co.id/uploads/images/inpicture_slide/sebuah-rumah-yang-rusak-akibat-badai-sandy-di-fire-_121031173424-331.jpg"/>
            <p:cNvPicPr>
              <a:picLocks noChangeAspect="1" noChangeArrowheads="1"/>
            </p:cNvPicPr>
            <p:nvPr/>
          </p:nvPicPr>
          <p:blipFill>
            <a:blip r:embed="rId4" cstate="print"/>
            <a:srcRect r="23453"/>
            <a:stretch>
              <a:fillRect/>
            </a:stretch>
          </p:blipFill>
          <p:spPr bwMode="auto">
            <a:xfrm>
              <a:off x="5095604" y="4864112"/>
              <a:ext cx="2377949" cy="1946772"/>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62488" name="Picture 24" descr="http://img.gazeta.ru/files3/333/5365333/227654-philippines-earthquake-pic4_zoom-1000x1000-18021.jpg"/>
            <p:cNvPicPr>
              <a:picLocks noChangeAspect="1" noChangeArrowheads="1"/>
            </p:cNvPicPr>
            <p:nvPr/>
          </p:nvPicPr>
          <p:blipFill>
            <a:blip r:embed="rId5" cstate="print"/>
            <a:srcRect/>
            <a:stretch>
              <a:fillRect/>
            </a:stretch>
          </p:blipFill>
          <p:spPr bwMode="auto">
            <a:xfrm>
              <a:off x="7548162" y="4868876"/>
              <a:ext cx="2320802" cy="1948359"/>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grpSp>
      <p:grpSp>
        <p:nvGrpSpPr>
          <p:cNvPr id="3" name="Group 18"/>
          <p:cNvGrpSpPr>
            <a:grpSpLocks/>
          </p:cNvGrpSpPr>
          <p:nvPr/>
        </p:nvGrpSpPr>
        <p:grpSpPr bwMode="auto">
          <a:xfrm>
            <a:off x="12700" y="4851400"/>
            <a:ext cx="9869488" cy="1958975"/>
            <a:chOff x="0" y="4857760"/>
            <a:chExt cx="9868964" cy="1959475"/>
          </a:xfrm>
        </p:grpSpPr>
        <p:pic>
          <p:nvPicPr>
            <p:cNvPr id="20" name="Picture 14" descr="http://home.spotdokter.com/wp-content/uploads/2012/03/banjir1.jpg"/>
            <p:cNvPicPr>
              <a:picLocks noChangeAspect="1" noChangeArrowheads="1"/>
            </p:cNvPicPr>
            <p:nvPr/>
          </p:nvPicPr>
          <p:blipFill>
            <a:blip r:embed="rId2" cstate="print"/>
            <a:srcRect/>
            <a:stretch>
              <a:fillRect/>
            </a:stretch>
          </p:blipFill>
          <p:spPr bwMode="auto">
            <a:xfrm>
              <a:off x="0" y="4857760"/>
              <a:ext cx="2523991" cy="1954712"/>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1" name="Picture 16" descr="http://images.hariansumutpos.com/2013/01/28/longsor-agam_full.jpg"/>
            <p:cNvPicPr>
              <a:picLocks noChangeAspect="1" noChangeArrowheads="1"/>
            </p:cNvPicPr>
            <p:nvPr/>
          </p:nvPicPr>
          <p:blipFill>
            <a:blip r:embed="rId3" cstate="print"/>
            <a:srcRect/>
            <a:stretch>
              <a:fillRect/>
            </a:stretch>
          </p:blipFill>
          <p:spPr bwMode="auto">
            <a:xfrm>
              <a:off x="2595425" y="4864112"/>
              <a:ext cx="2428746" cy="1943596"/>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2" name="Picture 22" descr="http://static.republika.co.id/uploads/images/inpicture_slide/sebuah-rumah-yang-rusak-akibat-badai-sandy-di-fire-_121031173424-331.jpg"/>
            <p:cNvPicPr>
              <a:picLocks noChangeAspect="1" noChangeArrowheads="1"/>
            </p:cNvPicPr>
            <p:nvPr/>
          </p:nvPicPr>
          <p:blipFill>
            <a:blip r:embed="rId4" cstate="print"/>
            <a:srcRect r="23453"/>
            <a:stretch>
              <a:fillRect/>
            </a:stretch>
          </p:blipFill>
          <p:spPr bwMode="auto">
            <a:xfrm>
              <a:off x="5095604" y="4864112"/>
              <a:ext cx="2377949" cy="1946772"/>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pic>
          <p:nvPicPr>
            <p:cNvPr id="23" name="Picture 24" descr="http://img.gazeta.ru/files3/333/5365333/227654-philippines-earthquake-pic4_zoom-1000x1000-18021.jpg"/>
            <p:cNvPicPr>
              <a:picLocks noChangeAspect="1" noChangeArrowheads="1"/>
            </p:cNvPicPr>
            <p:nvPr/>
          </p:nvPicPr>
          <p:blipFill>
            <a:blip r:embed="rId5" cstate="print"/>
            <a:srcRect/>
            <a:stretch>
              <a:fillRect/>
            </a:stretch>
          </p:blipFill>
          <p:spPr bwMode="auto">
            <a:xfrm>
              <a:off x="7548162" y="4868876"/>
              <a:ext cx="2320802" cy="1948359"/>
            </a:xfrm>
            <a:prstGeom prst="rect">
              <a:avLst/>
            </a:prstGeom>
            <a:ln w="38100" cap="sq">
              <a:solidFill>
                <a:schemeClr val="bg1">
                  <a:lumMod val="25000"/>
                </a:schemeClr>
              </a:solidFill>
              <a:prstDash val="solid"/>
              <a:miter lim="800000"/>
            </a:ln>
            <a:effectLst>
              <a:outerShdw blurRad="50800" dist="38100" dir="2700000" algn="tl" rotWithShape="0">
                <a:srgbClr val="000000">
                  <a:alpha val="43000"/>
                </a:srgbClr>
              </a:outerShdw>
            </a:effectLst>
          </p:spPr>
        </p:pic>
      </p:grpSp>
      <p:sp>
        <p:nvSpPr>
          <p:cNvPr id="5" name="Slide Number Placeholder 4"/>
          <p:cNvSpPr>
            <a:spLocks noGrp="1"/>
          </p:cNvSpPr>
          <p:nvPr>
            <p:ph type="sldNum" sz="quarter" idx="12"/>
          </p:nvPr>
        </p:nvSpPr>
        <p:spPr/>
        <p:txBody>
          <a:bodyPr/>
          <a:lstStyle/>
          <a:p>
            <a:fld id="{14FDE9D2-198D-4E21-99A9-9236781177E9}" type="slidenum">
              <a:rPr lang="en-US" smtClean="0"/>
              <a:pPr/>
              <a:t>26</a:t>
            </a:fld>
            <a:endParaRPr lang="en-US"/>
          </a:p>
        </p:txBody>
      </p:sp>
      <p:sp>
        <p:nvSpPr>
          <p:cNvPr id="4" name="Footer Placeholder 3">
            <a:extLst>
              <a:ext uri="{FF2B5EF4-FFF2-40B4-BE49-F238E27FC236}">
                <a16:creationId xmlns:a16="http://schemas.microsoft.com/office/drawing/2014/main" id="{7B1001EE-64EC-4F60-B0CF-B1BEF118C832}"/>
              </a:ext>
            </a:extLst>
          </p:cNvPr>
          <p:cNvSpPr>
            <a:spLocks noGrp="1"/>
          </p:cNvSpPr>
          <p:nvPr>
            <p:ph type="ftr" sz="quarter" idx="11"/>
          </p:nvPr>
        </p:nvSpPr>
        <p:spPr/>
        <p:txBody>
          <a:bodyPr/>
          <a:lstStyle/>
          <a:p>
            <a:r>
              <a:rPr lang="en-US"/>
              <a:t>HIRADC 2/Rev.0© Copyright, Sentral-Sistem  April 2019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809728" y="4119578"/>
            <a:ext cx="7858180" cy="2309818"/>
          </a:xfrm>
        </p:spPr>
        <p:txBody>
          <a:bodyPr/>
          <a:lstStyle/>
          <a:p>
            <a:pPr algn="just">
              <a:spcBef>
                <a:spcPct val="50000"/>
              </a:spcBef>
              <a:buNone/>
            </a:pPr>
            <a:r>
              <a:rPr lang="id-ID" sz="2400" b="1" dirty="0"/>
              <a:t>	</a:t>
            </a:r>
            <a:r>
              <a:rPr lang="en-US" sz="2400" b="1" kern="1200" dirty="0">
                <a:latin typeface="Arial Narrow" pitchFamily="34" charset="0"/>
              </a:rPr>
              <a:t>Risk Assessment (3.23)</a:t>
            </a:r>
          </a:p>
          <a:p>
            <a:pPr algn="just">
              <a:spcBef>
                <a:spcPct val="50000"/>
              </a:spcBef>
              <a:buNone/>
            </a:pPr>
            <a:r>
              <a:rPr lang="id-ID" sz="2400" dirty="0"/>
              <a:t>	</a:t>
            </a:r>
            <a:r>
              <a:rPr lang="en-US" sz="2400" kern="1200" dirty="0" err="1">
                <a:latin typeface="Arial Narrow" pitchFamily="34" charset="0"/>
              </a:rPr>
              <a:t>Penilaian</a:t>
            </a:r>
            <a:r>
              <a:rPr lang="en-US" sz="2400" kern="1200" dirty="0">
                <a:latin typeface="Arial Narrow" pitchFamily="34" charset="0"/>
              </a:rPr>
              <a:t> </a:t>
            </a:r>
            <a:r>
              <a:rPr lang="en-US" sz="2400" kern="1200" dirty="0" err="1">
                <a:latin typeface="Arial Narrow" pitchFamily="34" charset="0"/>
              </a:rPr>
              <a:t>Resiko</a:t>
            </a:r>
            <a:r>
              <a:rPr lang="en-US" sz="2400" kern="1200" dirty="0">
                <a:latin typeface="Arial Narrow" pitchFamily="34" charset="0"/>
              </a:rPr>
              <a:t> </a:t>
            </a:r>
            <a:r>
              <a:rPr lang="en-US" sz="2400" kern="1200" dirty="0" err="1">
                <a:latin typeface="Arial Narrow" pitchFamily="34" charset="0"/>
              </a:rPr>
              <a:t>adalah</a:t>
            </a:r>
            <a:r>
              <a:rPr lang="en-US" sz="2400" kern="1200" dirty="0">
                <a:latin typeface="Arial Narrow" pitchFamily="34" charset="0"/>
              </a:rPr>
              <a:t> </a:t>
            </a:r>
            <a:r>
              <a:rPr lang="en-US" sz="2400" kern="1200" dirty="0" err="1">
                <a:latin typeface="Arial Narrow" pitchFamily="34" charset="0"/>
              </a:rPr>
              <a:t>suatu</a:t>
            </a:r>
            <a:r>
              <a:rPr lang="en-US" sz="2400" kern="1200" dirty="0">
                <a:latin typeface="Arial Narrow" pitchFamily="34" charset="0"/>
              </a:rPr>
              <a:t> proses </a:t>
            </a:r>
            <a:r>
              <a:rPr lang="en-US" sz="2400" kern="1200" dirty="0" err="1">
                <a:latin typeface="Arial Narrow" pitchFamily="34" charset="0"/>
              </a:rPr>
              <a:t>untuk</a:t>
            </a:r>
            <a:r>
              <a:rPr lang="en-US" sz="2400" kern="1200" dirty="0">
                <a:latin typeface="Arial Narrow" pitchFamily="34" charset="0"/>
              </a:rPr>
              <a:t> </a:t>
            </a:r>
            <a:r>
              <a:rPr lang="en-US" sz="2400" kern="1200" dirty="0" err="1">
                <a:latin typeface="Arial Narrow" pitchFamily="34" charset="0"/>
              </a:rPr>
              <a:t>mengevaluasi</a:t>
            </a:r>
            <a:r>
              <a:rPr lang="en-US" sz="2400" kern="1200" dirty="0">
                <a:latin typeface="Arial Narrow" pitchFamily="34" charset="0"/>
              </a:rPr>
              <a:t> </a:t>
            </a:r>
            <a:r>
              <a:rPr lang="en-US" sz="2400" kern="1200" dirty="0" err="1">
                <a:latin typeface="Arial Narrow" pitchFamily="34" charset="0"/>
              </a:rPr>
              <a:t>resiko</a:t>
            </a:r>
            <a:r>
              <a:rPr lang="en-US" sz="2400" kern="1200" dirty="0">
                <a:latin typeface="Arial Narrow" pitchFamily="34" charset="0"/>
              </a:rPr>
              <a:t> yang </a:t>
            </a:r>
            <a:r>
              <a:rPr lang="en-US" sz="2400" kern="1200" dirty="0" err="1">
                <a:latin typeface="Arial Narrow" pitchFamily="34" charset="0"/>
              </a:rPr>
              <a:t>berasal</a:t>
            </a:r>
            <a:r>
              <a:rPr lang="en-US" sz="2400" kern="1200" dirty="0">
                <a:latin typeface="Arial Narrow" pitchFamily="34" charset="0"/>
              </a:rPr>
              <a:t> </a:t>
            </a:r>
            <a:r>
              <a:rPr lang="en-US" sz="2400" kern="1200" dirty="0" err="1">
                <a:latin typeface="Arial Narrow" pitchFamily="34" charset="0"/>
              </a:rPr>
              <a:t>dari</a:t>
            </a:r>
            <a:r>
              <a:rPr lang="en-US" sz="2400" kern="1200" dirty="0">
                <a:latin typeface="Arial Narrow" pitchFamily="34" charset="0"/>
              </a:rPr>
              <a:t> </a:t>
            </a:r>
            <a:r>
              <a:rPr lang="en-US" sz="2400" kern="1200" dirty="0" err="1">
                <a:latin typeface="Arial Narrow" pitchFamily="34" charset="0"/>
              </a:rPr>
              <a:t>suatu</a:t>
            </a:r>
            <a:r>
              <a:rPr lang="en-US" sz="2400" kern="1200" dirty="0">
                <a:latin typeface="Arial Narrow" pitchFamily="34" charset="0"/>
              </a:rPr>
              <a:t> </a:t>
            </a:r>
            <a:r>
              <a:rPr lang="en-US" sz="2400" kern="1200" dirty="0" err="1">
                <a:latin typeface="Arial Narrow" pitchFamily="34" charset="0"/>
              </a:rPr>
              <a:t>bahaya</a:t>
            </a:r>
            <a:r>
              <a:rPr lang="en-US" sz="2400" kern="1200" dirty="0">
                <a:latin typeface="Arial Narrow" pitchFamily="34" charset="0"/>
              </a:rPr>
              <a:t> </a:t>
            </a:r>
            <a:r>
              <a:rPr lang="en-US" sz="2400" kern="1200" dirty="0" err="1">
                <a:latin typeface="Arial Narrow" pitchFamily="34" charset="0"/>
              </a:rPr>
              <a:t>terkait</a:t>
            </a:r>
            <a:r>
              <a:rPr lang="en-US" sz="2400" kern="1200" dirty="0">
                <a:latin typeface="Arial Narrow" pitchFamily="34" charset="0"/>
              </a:rPr>
              <a:t> </a:t>
            </a:r>
            <a:r>
              <a:rPr lang="en-US" sz="2400" kern="1200" dirty="0" err="1">
                <a:latin typeface="Arial Narrow" pitchFamily="34" charset="0"/>
              </a:rPr>
              <a:t>kecukupan</a:t>
            </a:r>
            <a:r>
              <a:rPr lang="en-US" sz="2400" kern="1200" dirty="0">
                <a:latin typeface="Arial Narrow" pitchFamily="34" charset="0"/>
              </a:rPr>
              <a:t> </a:t>
            </a:r>
            <a:r>
              <a:rPr lang="en-US" sz="2400" kern="1200" dirty="0" err="1">
                <a:latin typeface="Arial Narrow" pitchFamily="34" charset="0"/>
              </a:rPr>
              <a:t>pengendalian</a:t>
            </a:r>
            <a:r>
              <a:rPr lang="en-US" sz="2400" kern="1200" dirty="0">
                <a:latin typeface="Arial Narrow" pitchFamily="34" charset="0"/>
              </a:rPr>
              <a:t> yang </a:t>
            </a:r>
            <a:r>
              <a:rPr lang="en-US" sz="2400" kern="1200" dirty="0" err="1">
                <a:latin typeface="Arial Narrow" pitchFamily="34" charset="0"/>
              </a:rPr>
              <a:t>ada</a:t>
            </a:r>
            <a:r>
              <a:rPr lang="en-US" sz="2400" kern="1200" dirty="0">
                <a:latin typeface="Arial Narrow" pitchFamily="34" charset="0"/>
              </a:rPr>
              <a:t> dan </a:t>
            </a:r>
            <a:r>
              <a:rPr lang="en-US" sz="2400" kern="1200" dirty="0" err="1">
                <a:latin typeface="Arial Narrow" pitchFamily="34" charset="0"/>
              </a:rPr>
              <a:t>memutuskan</a:t>
            </a:r>
            <a:r>
              <a:rPr lang="en-US" sz="2400" kern="1200" dirty="0">
                <a:latin typeface="Arial Narrow" pitchFamily="34" charset="0"/>
              </a:rPr>
              <a:t> </a:t>
            </a:r>
            <a:r>
              <a:rPr lang="en-US" sz="2400" kern="1200" dirty="0" err="1">
                <a:latin typeface="Arial Narrow" pitchFamily="34" charset="0"/>
              </a:rPr>
              <a:t>resiko</a:t>
            </a:r>
            <a:r>
              <a:rPr lang="en-US" sz="2400" kern="1200" dirty="0">
                <a:latin typeface="Arial Narrow" pitchFamily="34" charset="0"/>
              </a:rPr>
              <a:t> </a:t>
            </a:r>
            <a:r>
              <a:rPr lang="en-US" sz="2400" kern="1200" dirty="0" err="1">
                <a:latin typeface="Arial Narrow" pitchFamily="34" charset="0"/>
              </a:rPr>
              <a:t>dapat</a:t>
            </a:r>
            <a:r>
              <a:rPr lang="en-US" sz="2400" kern="1200" dirty="0">
                <a:latin typeface="Arial Narrow" pitchFamily="34" charset="0"/>
              </a:rPr>
              <a:t> </a:t>
            </a:r>
            <a:r>
              <a:rPr lang="en-US" sz="2400" kern="1200" dirty="0" err="1">
                <a:latin typeface="Arial Narrow" pitchFamily="34" charset="0"/>
              </a:rPr>
              <a:t>diterima</a:t>
            </a:r>
            <a:r>
              <a:rPr lang="en-US" sz="2400" kern="1200" dirty="0">
                <a:latin typeface="Arial Narrow" pitchFamily="34" charset="0"/>
              </a:rPr>
              <a:t> </a:t>
            </a:r>
            <a:r>
              <a:rPr lang="en-US" sz="2400" kern="1200" dirty="0" err="1">
                <a:latin typeface="Arial Narrow" pitchFamily="34" charset="0"/>
              </a:rPr>
              <a:t>atau</a:t>
            </a:r>
            <a:r>
              <a:rPr lang="en-US" sz="2400" kern="1200" dirty="0">
                <a:latin typeface="Arial Narrow" pitchFamily="34" charset="0"/>
              </a:rPr>
              <a:t> </a:t>
            </a:r>
            <a:r>
              <a:rPr lang="en-US" sz="2400" kern="1200" dirty="0" err="1">
                <a:latin typeface="Arial Narrow" pitchFamily="34" charset="0"/>
              </a:rPr>
              <a:t>tidak</a:t>
            </a:r>
            <a:r>
              <a:rPr lang="en-US" sz="2400" kern="1200" dirty="0">
                <a:latin typeface="Arial Narrow" pitchFamily="34" charset="0"/>
              </a:rPr>
              <a:t>.</a:t>
            </a:r>
          </a:p>
        </p:txBody>
      </p:sp>
      <p:sp>
        <p:nvSpPr>
          <p:cNvPr id="552967" name="Text Box 7"/>
          <p:cNvSpPr txBox="1">
            <a:spLocks noChangeArrowheads="1"/>
          </p:cNvSpPr>
          <p:nvPr/>
        </p:nvSpPr>
        <p:spPr bwMode="auto">
          <a:xfrm>
            <a:off x="2166918" y="857232"/>
            <a:ext cx="7286676" cy="461665"/>
          </a:xfrm>
          <a:prstGeom prst="rect">
            <a:avLst/>
          </a:prstGeom>
          <a:noFill/>
          <a:ln w="9525">
            <a:noFill/>
            <a:miter lim="800000"/>
            <a:headEnd/>
            <a:tailEnd/>
          </a:ln>
          <a:effectLst/>
        </p:spPr>
        <p:txBody>
          <a:bodyPr wrap="square">
            <a:spAutoFit/>
          </a:bodyPr>
          <a:lstStyle/>
          <a:p>
            <a:pPr>
              <a:spcBef>
                <a:spcPct val="50000"/>
              </a:spcBef>
            </a:pPr>
            <a:r>
              <a:rPr lang="en-US" sz="2400" dirty="0" err="1">
                <a:latin typeface="Arial Black" pitchFamily="34" charset="0"/>
              </a:rPr>
              <a:t>Identifikasi</a:t>
            </a:r>
            <a:r>
              <a:rPr lang="en-US" sz="2400" dirty="0">
                <a:latin typeface="Arial Black" pitchFamily="34" charset="0"/>
              </a:rPr>
              <a:t> </a:t>
            </a:r>
            <a:r>
              <a:rPr lang="en-US" sz="2400" dirty="0" err="1">
                <a:latin typeface="Arial Black" pitchFamily="34" charset="0"/>
              </a:rPr>
              <a:t>Bahaya</a:t>
            </a:r>
            <a:r>
              <a:rPr lang="id-ID" sz="2400" dirty="0">
                <a:latin typeface="Arial Black" pitchFamily="34" charset="0"/>
              </a:rPr>
              <a:t> dan Resiko</a:t>
            </a:r>
            <a:endParaRPr lang="en-US" sz="2400" i="1" dirty="0">
              <a:latin typeface="Arial Black" pitchFamily="34" charset="0"/>
            </a:endParaRPr>
          </a:p>
        </p:txBody>
      </p:sp>
      <p:sp>
        <p:nvSpPr>
          <p:cNvPr id="11" name="Text Box 4"/>
          <p:cNvSpPr txBox="1">
            <a:spLocks noChangeArrowheads="1"/>
          </p:cNvSpPr>
          <p:nvPr/>
        </p:nvSpPr>
        <p:spPr bwMode="auto">
          <a:xfrm>
            <a:off x="2166918" y="1662532"/>
            <a:ext cx="7510096" cy="2123658"/>
          </a:xfrm>
          <a:prstGeom prst="rect">
            <a:avLst/>
          </a:prstGeom>
          <a:noFill/>
          <a:ln w="9525">
            <a:noFill/>
            <a:miter lim="800000"/>
            <a:headEnd/>
            <a:tailEnd/>
          </a:ln>
          <a:effectLst/>
        </p:spPr>
        <p:txBody>
          <a:bodyPr>
            <a:spAutoFit/>
          </a:bodyPr>
          <a:lstStyle/>
          <a:p>
            <a:pPr>
              <a:spcBef>
                <a:spcPct val="50000"/>
              </a:spcBef>
            </a:pPr>
            <a:r>
              <a:rPr lang="en-US" sz="2400" b="1" dirty="0">
                <a:latin typeface="Arial Narrow" pitchFamily="34" charset="0"/>
              </a:rPr>
              <a:t>Hazard Identification</a:t>
            </a:r>
          </a:p>
          <a:p>
            <a:pPr algn="just">
              <a:spcBef>
                <a:spcPct val="50000"/>
              </a:spcBef>
            </a:pPr>
            <a:r>
              <a:rPr lang="en-US" sz="2400" dirty="0" err="1">
                <a:latin typeface="Arial Narrow" pitchFamily="34" charset="0"/>
              </a:rPr>
              <a:t>Identifikasi</a:t>
            </a:r>
            <a:r>
              <a:rPr lang="en-US" sz="2400" dirty="0">
                <a:latin typeface="Arial Narrow" pitchFamily="34" charset="0"/>
              </a:rPr>
              <a:t> </a:t>
            </a:r>
            <a:r>
              <a:rPr lang="en-US" sz="2400" dirty="0" err="1">
                <a:latin typeface="Arial Narrow" pitchFamily="34" charset="0"/>
              </a:rPr>
              <a:t>Bahaya</a:t>
            </a:r>
            <a:r>
              <a:rPr lang="en-US" sz="2400" dirty="0">
                <a:latin typeface="Arial Narrow" pitchFamily="34" charset="0"/>
              </a:rPr>
              <a:t> </a:t>
            </a:r>
            <a:r>
              <a:rPr lang="en-US" sz="2400" dirty="0" err="1">
                <a:latin typeface="Arial Narrow" pitchFamily="34" charset="0"/>
              </a:rPr>
              <a:t>adalah</a:t>
            </a:r>
            <a:r>
              <a:rPr lang="en-US" sz="2400" dirty="0">
                <a:latin typeface="Arial Narrow" pitchFamily="34" charset="0"/>
              </a:rPr>
              <a:t> </a:t>
            </a:r>
            <a:r>
              <a:rPr lang="en-US" sz="2400" dirty="0" err="1">
                <a:latin typeface="Arial Narrow" pitchFamily="34" charset="0"/>
              </a:rPr>
              <a:t>suatu</a:t>
            </a:r>
            <a:r>
              <a:rPr lang="en-US" sz="2400" dirty="0">
                <a:latin typeface="Arial Narrow" pitchFamily="34" charset="0"/>
              </a:rPr>
              <a:t> proses </a:t>
            </a:r>
            <a:r>
              <a:rPr lang="en-US" sz="2400" dirty="0" err="1">
                <a:latin typeface="Arial Narrow" pitchFamily="34" charset="0"/>
              </a:rPr>
              <a:t>untuk</a:t>
            </a:r>
            <a:r>
              <a:rPr lang="en-US" sz="2400" dirty="0">
                <a:latin typeface="Arial Narrow" pitchFamily="34" charset="0"/>
              </a:rPr>
              <a:t> </a:t>
            </a:r>
            <a:r>
              <a:rPr lang="en-US" sz="2400" dirty="0" err="1">
                <a:latin typeface="Arial Narrow" pitchFamily="34" charset="0"/>
              </a:rPr>
              <a:t>mengenali</a:t>
            </a:r>
            <a:r>
              <a:rPr lang="en-US" sz="2400" dirty="0">
                <a:latin typeface="Arial Narrow" pitchFamily="34" charset="0"/>
              </a:rPr>
              <a:t> </a:t>
            </a:r>
            <a:r>
              <a:rPr lang="en-US" sz="2400" dirty="0" err="1">
                <a:latin typeface="Arial Narrow" pitchFamily="34" charset="0"/>
              </a:rPr>
              <a:t>keberadaan</a:t>
            </a:r>
            <a:r>
              <a:rPr lang="en-US" sz="2400" dirty="0">
                <a:latin typeface="Arial Narrow" pitchFamily="34" charset="0"/>
              </a:rPr>
              <a:t> </a:t>
            </a:r>
            <a:r>
              <a:rPr lang="en-US" sz="2400" dirty="0" err="1">
                <a:latin typeface="Arial Narrow" pitchFamily="34" charset="0"/>
              </a:rPr>
              <a:t>bahaya</a:t>
            </a:r>
            <a:r>
              <a:rPr lang="en-US" sz="2400" dirty="0">
                <a:latin typeface="Arial Narrow" pitchFamily="34" charset="0"/>
              </a:rPr>
              <a:t> </a:t>
            </a:r>
            <a:r>
              <a:rPr lang="en-US" sz="2400" i="1" dirty="0">
                <a:latin typeface="Arial Narrow" pitchFamily="34" charset="0"/>
              </a:rPr>
              <a:t>(</a:t>
            </a:r>
            <a:r>
              <a:rPr lang="en-US" sz="2400" dirty="0" err="1">
                <a:latin typeface="Arial Narrow" pitchFamily="34" charset="0"/>
              </a:rPr>
              <a:t>Sumber</a:t>
            </a:r>
            <a:r>
              <a:rPr lang="en-US" sz="2400" dirty="0">
                <a:latin typeface="Arial Narrow" pitchFamily="34" charset="0"/>
              </a:rPr>
              <a:t>, </a:t>
            </a:r>
            <a:r>
              <a:rPr lang="en-US" sz="2400" dirty="0" err="1">
                <a:latin typeface="Arial Narrow" pitchFamily="34" charset="0"/>
              </a:rPr>
              <a:t>situasi</a:t>
            </a:r>
            <a:r>
              <a:rPr lang="en-US" sz="2400" dirty="0">
                <a:latin typeface="Arial Narrow" pitchFamily="34" charset="0"/>
              </a:rPr>
              <a:t> </a:t>
            </a:r>
            <a:r>
              <a:rPr lang="en-US" sz="2400" dirty="0" err="1">
                <a:latin typeface="Arial Narrow" pitchFamily="34" charset="0"/>
              </a:rPr>
              <a:t>atau</a:t>
            </a:r>
            <a:r>
              <a:rPr lang="en-US" sz="2400" dirty="0">
                <a:latin typeface="Arial Narrow" pitchFamily="34" charset="0"/>
              </a:rPr>
              <a:t> </a:t>
            </a:r>
            <a:r>
              <a:rPr lang="en-US" sz="2400" dirty="0" err="1">
                <a:latin typeface="Arial Narrow" pitchFamily="34" charset="0"/>
              </a:rPr>
              <a:t>tindakan</a:t>
            </a:r>
            <a:r>
              <a:rPr lang="en-US" sz="2400" dirty="0">
                <a:latin typeface="Arial Narrow" pitchFamily="34" charset="0"/>
              </a:rPr>
              <a:t> yang </a:t>
            </a:r>
            <a:r>
              <a:rPr lang="en-US" sz="2400" dirty="0" err="1">
                <a:latin typeface="Arial Narrow" pitchFamily="34" charset="0"/>
              </a:rPr>
              <a:t>berpotensi</a:t>
            </a:r>
            <a:r>
              <a:rPr lang="en-US" sz="2400" dirty="0">
                <a:latin typeface="Arial Narrow" pitchFamily="34" charset="0"/>
              </a:rPr>
              <a:t> </a:t>
            </a:r>
            <a:r>
              <a:rPr lang="en-US" sz="2400" dirty="0" err="1">
                <a:latin typeface="Arial Narrow" pitchFamily="34" charset="0"/>
              </a:rPr>
              <a:t>menciderai</a:t>
            </a:r>
            <a:r>
              <a:rPr lang="en-US" sz="2400" dirty="0">
                <a:latin typeface="Arial Narrow" pitchFamily="34" charset="0"/>
              </a:rPr>
              <a:t> </a:t>
            </a:r>
            <a:r>
              <a:rPr lang="en-US" sz="2400" dirty="0" err="1">
                <a:latin typeface="Arial Narrow" pitchFamily="34" charset="0"/>
              </a:rPr>
              <a:t>manusia</a:t>
            </a:r>
            <a:r>
              <a:rPr lang="en-US" sz="2400" dirty="0">
                <a:latin typeface="Arial Narrow" pitchFamily="34" charset="0"/>
              </a:rPr>
              <a:t> </a:t>
            </a:r>
            <a:r>
              <a:rPr lang="en-US" sz="2400" dirty="0" err="1">
                <a:latin typeface="Arial Narrow" pitchFamily="34" charset="0"/>
              </a:rPr>
              <a:t>atau</a:t>
            </a:r>
            <a:r>
              <a:rPr lang="en-US" sz="2400" dirty="0">
                <a:latin typeface="Arial Narrow" pitchFamily="34" charset="0"/>
              </a:rPr>
              <a:t> </a:t>
            </a:r>
            <a:r>
              <a:rPr lang="en-US" sz="2400" dirty="0" err="1">
                <a:latin typeface="Arial Narrow" pitchFamily="34" charset="0"/>
              </a:rPr>
              <a:t>sakit</a:t>
            </a:r>
            <a:r>
              <a:rPr lang="en-US" sz="2400" dirty="0">
                <a:latin typeface="Arial Narrow" pitchFamily="34" charset="0"/>
              </a:rPr>
              <a:t> </a:t>
            </a:r>
            <a:r>
              <a:rPr lang="en-US" sz="2400" dirty="0" err="1">
                <a:latin typeface="Arial Narrow" pitchFamily="34" charset="0"/>
              </a:rPr>
              <a:t>penyakit</a:t>
            </a:r>
            <a:r>
              <a:rPr lang="en-US" sz="2400" dirty="0">
                <a:latin typeface="Arial Narrow" pitchFamily="34" charset="0"/>
              </a:rPr>
              <a:t> (3.8)  </a:t>
            </a:r>
            <a:r>
              <a:rPr lang="en-US" sz="2400" dirty="0" err="1">
                <a:latin typeface="Arial Narrow" pitchFamily="34" charset="0"/>
              </a:rPr>
              <a:t>atau</a:t>
            </a:r>
            <a:r>
              <a:rPr lang="en-US" sz="2400" dirty="0">
                <a:latin typeface="Arial Narrow" pitchFamily="34" charset="0"/>
              </a:rPr>
              <a:t> </a:t>
            </a:r>
            <a:r>
              <a:rPr lang="en-US" sz="2400" dirty="0" err="1">
                <a:latin typeface="Arial Narrow" pitchFamily="34" charset="0"/>
              </a:rPr>
              <a:t>kombinasi</a:t>
            </a:r>
            <a:r>
              <a:rPr lang="en-US" sz="2400" dirty="0">
                <a:latin typeface="Arial Narrow" pitchFamily="34" charset="0"/>
              </a:rPr>
              <a:t> </a:t>
            </a:r>
            <a:r>
              <a:rPr lang="en-US" sz="2400" dirty="0" err="1">
                <a:latin typeface="Arial Narrow" pitchFamily="34" charset="0"/>
              </a:rPr>
              <a:t>dari</a:t>
            </a:r>
            <a:r>
              <a:rPr lang="en-US" sz="2400" dirty="0">
                <a:latin typeface="Arial Narrow" pitchFamily="34" charset="0"/>
              </a:rPr>
              <a:t> </a:t>
            </a:r>
            <a:r>
              <a:rPr lang="en-US" sz="2400" dirty="0" err="1">
                <a:latin typeface="Arial Narrow" pitchFamily="34" charset="0"/>
              </a:rPr>
              <a:t>semuanya</a:t>
            </a:r>
            <a:r>
              <a:rPr lang="en-US" sz="2400" i="1" dirty="0">
                <a:latin typeface="Arial Narrow" pitchFamily="34" charset="0"/>
              </a:rPr>
              <a:t>)</a:t>
            </a:r>
            <a:r>
              <a:rPr lang="en-US" sz="2400" dirty="0">
                <a:latin typeface="Arial Narrow" pitchFamily="34" charset="0"/>
              </a:rPr>
              <a:t> </a:t>
            </a:r>
            <a:r>
              <a:rPr lang="en-US" sz="2400" dirty="0" err="1">
                <a:latin typeface="Arial Narrow" pitchFamily="34" charset="0"/>
              </a:rPr>
              <a:t>dan</a:t>
            </a:r>
            <a:r>
              <a:rPr lang="en-US" sz="2400" dirty="0">
                <a:latin typeface="Arial Narrow" pitchFamily="34" charset="0"/>
              </a:rPr>
              <a:t> </a:t>
            </a:r>
            <a:r>
              <a:rPr lang="en-US" sz="2400" dirty="0" err="1">
                <a:latin typeface="Arial Narrow" pitchFamily="34" charset="0"/>
              </a:rPr>
              <a:t>menentukan</a:t>
            </a:r>
            <a:r>
              <a:rPr lang="en-US" sz="2400" dirty="0">
                <a:latin typeface="Arial Narrow" pitchFamily="34" charset="0"/>
              </a:rPr>
              <a:t> </a:t>
            </a:r>
            <a:r>
              <a:rPr lang="en-US" sz="2400" dirty="0" err="1">
                <a:latin typeface="Arial Narrow" pitchFamily="34" charset="0"/>
              </a:rPr>
              <a:t>karakteristiknya</a:t>
            </a:r>
            <a:r>
              <a:rPr lang="en-US" sz="2400" dirty="0">
                <a:latin typeface="Arial Narrow" pitchFamily="34" charset="0"/>
              </a:rPr>
              <a:t>.</a:t>
            </a:r>
          </a:p>
        </p:txBody>
      </p:sp>
      <p:sp>
        <p:nvSpPr>
          <p:cNvPr id="15" name="Footer Placeholder 14"/>
          <p:cNvSpPr>
            <a:spLocks noGrp="1"/>
          </p:cNvSpPr>
          <p:nvPr>
            <p:ph type="ftr" sz="quarter" idx="11"/>
          </p:nvPr>
        </p:nvSpPr>
        <p:spPr/>
        <p:txBody>
          <a:bodyPr/>
          <a:lstStyle/>
          <a:p>
            <a:r>
              <a:rPr lang="en-US"/>
              <a:t>HIRADC 2/Rev.0© Copyright, Sentral-Sistem  April 2019</a:t>
            </a:r>
          </a:p>
        </p:txBody>
      </p:sp>
      <p:sp>
        <p:nvSpPr>
          <p:cNvPr id="14" name="Rectangle 6"/>
          <p:cNvSpPr>
            <a:spLocks noChangeArrowheads="1"/>
          </p:cNvSpPr>
          <p:nvPr/>
        </p:nvSpPr>
        <p:spPr bwMode="auto">
          <a:xfrm>
            <a:off x="0" y="0"/>
            <a:ext cx="8096250" cy="571500"/>
          </a:xfrm>
          <a:prstGeom prst="rect">
            <a:avLst/>
          </a:prstGeom>
          <a:solidFill>
            <a:srgbClr val="FFFF66"/>
          </a:solidFill>
          <a:ln w="9525" algn="ctr">
            <a:noFill/>
            <a:miter lim="800000"/>
            <a:headEnd/>
            <a:tailEnd/>
          </a:ln>
        </p:spPr>
        <p:txBody>
          <a:bodyPr wrap="none"/>
          <a:lstStyle/>
          <a:p>
            <a:pPr eaLnBrk="1" hangingPunct="1"/>
            <a:endParaRPr lang="en-US"/>
          </a:p>
        </p:txBody>
      </p:sp>
      <p:sp>
        <p:nvSpPr>
          <p:cNvPr id="16" name="Rectangle 7"/>
          <p:cNvSpPr>
            <a:spLocks noChangeArrowheads="1"/>
          </p:cNvSpPr>
          <p:nvPr/>
        </p:nvSpPr>
        <p:spPr bwMode="auto">
          <a:xfrm>
            <a:off x="8167688" y="0"/>
            <a:ext cx="1738312" cy="571500"/>
          </a:xfrm>
          <a:prstGeom prst="rect">
            <a:avLst/>
          </a:prstGeom>
          <a:solidFill>
            <a:srgbClr val="00B050"/>
          </a:solidFill>
          <a:ln w="9525" algn="ctr">
            <a:noFill/>
            <a:miter lim="800000"/>
            <a:headEnd/>
            <a:tailEnd/>
          </a:ln>
        </p:spPr>
        <p:txBody>
          <a:bodyPr wrap="none"/>
          <a:lstStyle/>
          <a:p>
            <a:pPr eaLnBrk="1" hangingPunct="1"/>
            <a:endParaRPr lang="en-US"/>
          </a:p>
        </p:txBody>
      </p:sp>
      <p:sp>
        <p:nvSpPr>
          <p:cNvPr id="17" name="Text Box 5"/>
          <p:cNvSpPr txBox="1">
            <a:spLocks noChangeArrowheads="1"/>
          </p:cNvSpPr>
          <p:nvPr/>
        </p:nvSpPr>
        <p:spPr bwMode="auto">
          <a:xfrm>
            <a:off x="2095480" y="142852"/>
            <a:ext cx="4248150" cy="400050"/>
          </a:xfrm>
          <a:prstGeom prst="rect">
            <a:avLst/>
          </a:prstGeom>
          <a:noFill/>
          <a:ln w="9525">
            <a:noFill/>
            <a:miter lim="800000"/>
            <a:headEnd/>
            <a:tailEnd/>
          </a:ln>
        </p:spPr>
        <p:txBody>
          <a:bodyPr>
            <a:spAutoFit/>
          </a:bodyPr>
          <a:lstStyle/>
          <a:p>
            <a:pPr eaLnBrk="1" hangingPunct="1">
              <a:spcBef>
                <a:spcPct val="50000"/>
              </a:spcBef>
            </a:pPr>
            <a:r>
              <a:rPr lang="en-US" b="1" i="1" dirty="0">
                <a:latin typeface="Century Schoolbook" pitchFamily="18" charset="0"/>
              </a:rPr>
              <a:t>HIRA</a:t>
            </a:r>
            <a:r>
              <a:rPr lang="id-ID" b="1" i="1" dirty="0">
                <a:latin typeface="Century Schoolbook" pitchFamily="18" charset="0"/>
              </a:rPr>
              <a:t>D</a:t>
            </a:r>
            <a:r>
              <a:rPr lang="en-US" b="1" i="1" dirty="0">
                <a:latin typeface="Century Schoolbook" pitchFamily="18" charset="0"/>
              </a:rPr>
              <a:t>C – </a:t>
            </a:r>
            <a:r>
              <a:rPr lang="en-US" b="1" i="1" dirty="0" err="1">
                <a:latin typeface="Century Schoolbook" pitchFamily="18" charset="0"/>
              </a:rPr>
              <a:t>Identifikasi</a:t>
            </a:r>
            <a:r>
              <a:rPr lang="en-US" b="1" i="1" dirty="0">
                <a:latin typeface="Century Schoolbook" pitchFamily="18" charset="0"/>
              </a:rPr>
              <a:t> </a:t>
            </a:r>
            <a:r>
              <a:rPr lang="en-US" b="1" i="1" dirty="0" err="1">
                <a:latin typeface="Century Schoolbook" pitchFamily="18" charset="0"/>
              </a:rPr>
              <a:t>Bahaya</a:t>
            </a:r>
            <a:endParaRPr lang="en-US" b="1" i="1" dirty="0">
              <a:latin typeface="Century Schoolbook" pitchFamily="18" charset="0"/>
            </a:endParaRPr>
          </a:p>
        </p:txBody>
      </p:sp>
      <p:sp>
        <p:nvSpPr>
          <p:cNvPr id="33794" name="AutoShape 2" descr="http://farm6.staticflickr.com/5127/5342022303_c30d896c51.jpg"/>
          <p:cNvSpPr>
            <a:spLocks noChangeAspect="1" noChangeArrowheads="1"/>
          </p:cNvSpPr>
          <p:nvPr/>
        </p:nvSpPr>
        <p:spPr bwMode="auto">
          <a:xfrm>
            <a:off x="155575" y="-2286000"/>
            <a:ext cx="3152775" cy="4762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410" y="0"/>
            <a:ext cx="1953014" cy="6834850"/>
            <a:chOff x="-410" y="0"/>
            <a:chExt cx="1953014" cy="6834850"/>
          </a:xfrm>
        </p:grpSpPr>
        <p:pic>
          <p:nvPicPr>
            <p:cNvPr id="18" name="Picture 5" descr="10163006"/>
            <p:cNvPicPr>
              <a:picLocks noChangeAspect="1" noChangeArrowheads="1"/>
            </p:cNvPicPr>
            <p:nvPr/>
          </p:nvPicPr>
          <p:blipFill>
            <a:blip r:embed="rId3" cstate="print"/>
            <a:srcRect/>
            <a:stretch>
              <a:fillRect/>
            </a:stretch>
          </p:blipFill>
          <p:spPr bwMode="auto">
            <a:xfrm>
              <a:off x="0" y="1477024"/>
              <a:ext cx="1952604" cy="1944687"/>
            </a:xfrm>
            <a:prstGeom prst="rect">
              <a:avLst/>
            </a:prstGeom>
            <a:noFill/>
            <a:ln w="38100">
              <a:solidFill>
                <a:schemeClr val="tx1"/>
              </a:solidFill>
              <a:miter lim="800000"/>
              <a:headEnd/>
              <a:tailEnd/>
            </a:ln>
          </p:spPr>
        </p:pic>
        <p:pic>
          <p:nvPicPr>
            <p:cNvPr id="19" name="Picture 13" descr="481363"/>
            <p:cNvPicPr>
              <a:picLocks noChangeAspect="1" noChangeArrowheads="1"/>
            </p:cNvPicPr>
            <p:nvPr/>
          </p:nvPicPr>
          <p:blipFill>
            <a:blip r:embed="rId4" cstate="print"/>
            <a:srcRect/>
            <a:stretch>
              <a:fillRect/>
            </a:stretch>
          </p:blipFill>
          <p:spPr bwMode="auto">
            <a:xfrm>
              <a:off x="-410" y="3477288"/>
              <a:ext cx="1953014" cy="2000264"/>
            </a:xfrm>
            <a:prstGeom prst="rect">
              <a:avLst/>
            </a:prstGeom>
            <a:noFill/>
            <a:ln w="38100">
              <a:solidFill>
                <a:schemeClr val="tx1"/>
              </a:solidFill>
              <a:miter lim="800000"/>
              <a:headEnd/>
              <a:tailEnd/>
            </a:ln>
          </p:spPr>
        </p:pic>
        <p:pic>
          <p:nvPicPr>
            <p:cNvPr id="20" name="Picture 16" descr="10046786"/>
            <p:cNvPicPr>
              <a:picLocks noChangeAspect="1" noChangeArrowheads="1"/>
            </p:cNvPicPr>
            <p:nvPr/>
          </p:nvPicPr>
          <p:blipFill>
            <a:blip r:embed="rId5" cstate="print"/>
            <a:srcRect/>
            <a:stretch>
              <a:fillRect/>
            </a:stretch>
          </p:blipFill>
          <p:spPr bwMode="auto">
            <a:xfrm>
              <a:off x="0" y="0"/>
              <a:ext cx="1952604" cy="1500174"/>
            </a:xfrm>
            <a:prstGeom prst="rect">
              <a:avLst/>
            </a:prstGeom>
            <a:noFill/>
            <a:ln w="38100">
              <a:solidFill>
                <a:schemeClr val="tx1"/>
              </a:solidFill>
              <a:miter lim="800000"/>
              <a:headEnd/>
              <a:tailEnd/>
            </a:ln>
          </p:spPr>
        </p:pic>
        <p:pic>
          <p:nvPicPr>
            <p:cNvPr id="21" name="Picture 18" descr="dv779002_edited"/>
            <p:cNvPicPr>
              <a:picLocks noChangeAspect="1" noChangeArrowheads="1"/>
            </p:cNvPicPr>
            <p:nvPr/>
          </p:nvPicPr>
          <p:blipFill>
            <a:blip r:embed="rId6" cstate="print"/>
            <a:srcRect/>
            <a:stretch>
              <a:fillRect/>
            </a:stretch>
          </p:blipFill>
          <p:spPr bwMode="auto">
            <a:xfrm>
              <a:off x="1567" y="5537863"/>
              <a:ext cx="1951037" cy="1296987"/>
            </a:xfrm>
            <a:prstGeom prst="rect">
              <a:avLst/>
            </a:prstGeom>
            <a:noFill/>
            <a:ln w="38100">
              <a:solidFill>
                <a:schemeClr val="tx1"/>
              </a:solidFill>
              <a:miter lim="800000"/>
              <a:headEnd/>
              <a:tailEnd/>
            </a:ln>
          </p:spPr>
        </p:pic>
      </p:grpSp>
      <p:sp>
        <p:nvSpPr>
          <p:cNvPr id="2" name="Slide Number Placeholder 1">
            <a:extLst>
              <a:ext uri="{FF2B5EF4-FFF2-40B4-BE49-F238E27FC236}">
                <a16:creationId xmlns:a16="http://schemas.microsoft.com/office/drawing/2014/main" id="{9E1FA343-5D03-4A47-A043-6F9A2AD66EAF}"/>
              </a:ext>
            </a:extLst>
          </p:cNvPr>
          <p:cNvSpPr>
            <a:spLocks noGrp="1"/>
          </p:cNvSpPr>
          <p:nvPr>
            <p:ph type="sldNum" sz="quarter" idx="12"/>
          </p:nvPr>
        </p:nvSpPr>
        <p:spPr/>
        <p:txBody>
          <a:bodyPr/>
          <a:lstStyle/>
          <a:p>
            <a:fld id="{AF2541DC-305F-4949-A632-DD930B0BE76F}" type="slidenum">
              <a:rPr lang="en-US" smtClean="0"/>
              <a:pPr/>
              <a:t>27</a:t>
            </a:fld>
            <a:endParaRPr lang="en-US"/>
          </a:p>
        </p:txBody>
      </p:sp>
    </p:spTree>
    <p:extLst>
      <p:ext uri="{BB962C8B-B14F-4D97-AF65-F5344CB8AC3E}">
        <p14:creationId xmlns:p14="http://schemas.microsoft.com/office/powerpoint/2010/main" val="425000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562240" y="357166"/>
            <a:ext cx="6630988" cy="431800"/>
          </a:xfrm>
          <a:prstGeom prst="rect">
            <a:avLst/>
          </a:prstGeom>
          <a:noFill/>
          <a:ln w="9525">
            <a:noFill/>
            <a:miter lim="800000"/>
            <a:headEnd/>
            <a:tailEnd/>
          </a:ln>
        </p:spPr>
        <p:txBody>
          <a:bodyPr anchor="ctr"/>
          <a:lstStyle/>
          <a:p>
            <a:r>
              <a:rPr lang="en-US" sz="2800" i="1" dirty="0" err="1">
                <a:latin typeface="Georgia" pitchFamily="18" charset="0"/>
              </a:rPr>
              <a:t>Identifikasi</a:t>
            </a:r>
            <a:r>
              <a:rPr lang="en-US" sz="2800" i="1" dirty="0">
                <a:latin typeface="Georgia" pitchFamily="18" charset="0"/>
              </a:rPr>
              <a:t> </a:t>
            </a:r>
            <a:r>
              <a:rPr lang="id-ID" sz="2800" i="1" dirty="0">
                <a:latin typeface="Georgia" pitchFamily="18" charset="0"/>
              </a:rPr>
              <a:t>BAHAYA</a:t>
            </a:r>
            <a:endParaRPr lang="en-US" sz="2800" i="1" dirty="0">
              <a:latin typeface="Georgia" pitchFamily="18" charset="0"/>
            </a:endParaRPr>
          </a:p>
        </p:txBody>
      </p:sp>
      <p:sp>
        <p:nvSpPr>
          <p:cNvPr id="39939" name="Text Box 3"/>
          <p:cNvSpPr txBox="1">
            <a:spLocks noChangeArrowheads="1"/>
          </p:cNvSpPr>
          <p:nvPr/>
        </p:nvSpPr>
        <p:spPr bwMode="auto">
          <a:xfrm>
            <a:off x="2586018" y="1214422"/>
            <a:ext cx="7081890" cy="3631763"/>
          </a:xfrm>
          <a:prstGeom prst="rect">
            <a:avLst/>
          </a:prstGeom>
          <a:noFill/>
          <a:ln w="9525">
            <a:noFill/>
            <a:miter lim="800000"/>
            <a:headEnd/>
            <a:tailEnd/>
          </a:ln>
          <a:effectLst/>
        </p:spPr>
        <p:txBody>
          <a:bodyPr wrap="square">
            <a:spAutoFit/>
          </a:bodyPr>
          <a:lstStyle/>
          <a:p>
            <a:pPr>
              <a:spcBef>
                <a:spcPct val="50000"/>
              </a:spcBef>
              <a:defRPr/>
            </a:pPr>
            <a:r>
              <a:rPr lang="en-US" b="1" dirty="0" err="1">
                <a:latin typeface="+mn-lt"/>
              </a:rPr>
              <a:t>Identifikasi</a:t>
            </a:r>
            <a:r>
              <a:rPr lang="en-US" b="1" dirty="0">
                <a:latin typeface="+mn-lt"/>
              </a:rPr>
              <a:t> </a:t>
            </a:r>
            <a:r>
              <a:rPr lang="id-ID" b="1" dirty="0">
                <a:latin typeface="+mn-lt"/>
              </a:rPr>
              <a:t>BAHAYA </a:t>
            </a:r>
            <a:r>
              <a:rPr lang="en-US" b="1" dirty="0" err="1">
                <a:latin typeface="+mn-lt"/>
              </a:rPr>
              <a:t>harus</a:t>
            </a:r>
            <a:r>
              <a:rPr lang="en-US" b="1" dirty="0">
                <a:latin typeface="+mn-lt"/>
              </a:rPr>
              <a:t> </a:t>
            </a:r>
            <a:r>
              <a:rPr lang="en-US" b="1" dirty="0" err="1">
                <a:latin typeface="+mn-lt"/>
              </a:rPr>
              <a:t>sesuai</a:t>
            </a:r>
            <a:r>
              <a:rPr lang="en-US" b="1" dirty="0">
                <a:latin typeface="+mn-lt"/>
              </a:rPr>
              <a:t> </a:t>
            </a:r>
            <a:r>
              <a:rPr lang="en-US" b="1" i="1" dirty="0" err="1">
                <a:latin typeface="+mn-lt"/>
              </a:rPr>
              <a:t>ruang</a:t>
            </a:r>
            <a:r>
              <a:rPr lang="en-US" b="1" dirty="0">
                <a:latin typeface="+mn-lt"/>
              </a:rPr>
              <a:t> </a:t>
            </a:r>
            <a:r>
              <a:rPr lang="en-US" b="1" i="1" dirty="0" err="1">
                <a:latin typeface="+mn-lt"/>
              </a:rPr>
              <a:t>lingkup</a:t>
            </a:r>
            <a:r>
              <a:rPr lang="en-US" b="1" i="1" dirty="0">
                <a:latin typeface="+mn-lt"/>
              </a:rPr>
              <a:t> </a:t>
            </a:r>
            <a:r>
              <a:rPr lang="en-US" b="1" i="1" dirty="0" err="1">
                <a:latin typeface="+mn-lt"/>
              </a:rPr>
              <a:t>sistem</a:t>
            </a:r>
            <a:r>
              <a:rPr lang="en-US" b="1" i="1" dirty="0">
                <a:latin typeface="+mn-lt"/>
              </a:rPr>
              <a:t> </a:t>
            </a:r>
            <a:r>
              <a:rPr lang="id-ID" b="1" i="1" dirty="0">
                <a:latin typeface="+mn-lt"/>
              </a:rPr>
              <a:t>K3</a:t>
            </a:r>
            <a:r>
              <a:rPr lang="en-US" b="1" dirty="0">
                <a:latin typeface="+mn-lt"/>
              </a:rPr>
              <a:t> </a:t>
            </a:r>
            <a:r>
              <a:rPr lang="en-US" b="1" dirty="0" err="1">
                <a:latin typeface="+mn-lt"/>
              </a:rPr>
              <a:t>pada</a:t>
            </a:r>
            <a:r>
              <a:rPr lang="en-US" b="1" dirty="0">
                <a:latin typeface="+mn-lt"/>
              </a:rPr>
              <a:t> </a:t>
            </a:r>
            <a:r>
              <a:rPr lang="en-US" b="1" dirty="0" err="1">
                <a:latin typeface="+mn-lt"/>
              </a:rPr>
              <a:t>setiap</a:t>
            </a:r>
            <a:r>
              <a:rPr lang="en-US" b="1" dirty="0">
                <a:latin typeface="+mn-lt"/>
              </a:rPr>
              <a:t> </a:t>
            </a:r>
            <a:r>
              <a:rPr lang="en-US" b="1" dirty="0" err="1">
                <a:latin typeface="+mn-lt"/>
              </a:rPr>
              <a:t>aktivitas</a:t>
            </a:r>
            <a:r>
              <a:rPr lang="en-US" b="1" dirty="0">
                <a:latin typeface="+mn-lt"/>
              </a:rPr>
              <a:t>, </a:t>
            </a:r>
            <a:r>
              <a:rPr lang="en-US" b="1" dirty="0" err="1">
                <a:latin typeface="+mn-lt"/>
              </a:rPr>
              <a:t>produk</a:t>
            </a:r>
            <a:r>
              <a:rPr lang="en-US" b="1" dirty="0">
                <a:latin typeface="+mn-lt"/>
              </a:rPr>
              <a:t> </a:t>
            </a:r>
            <a:r>
              <a:rPr lang="en-US" b="1" dirty="0" err="1">
                <a:latin typeface="+mn-lt"/>
              </a:rPr>
              <a:t>dan</a:t>
            </a:r>
            <a:r>
              <a:rPr lang="en-US" b="1" dirty="0">
                <a:latin typeface="+mn-lt"/>
              </a:rPr>
              <a:t> </a:t>
            </a:r>
            <a:r>
              <a:rPr lang="en-US" b="1" dirty="0" err="1">
                <a:latin typeface="+mn-lt"/>
              </a:rPr>
              <a:t>jasa</a:t>
            </a:r>
            <a:r>
              <a:rPr lang="en-US" b="1" dirty="0">
                <a:latin typeface="+mn-lt"/>
              </a:rPr>
              <a:t> </a:t>
            </a:r>
            <a:r>
              <a:rPr lang="en-US" b="1" dirty="0" err="1">
                <a:latin typeface="+mn-lt"/>
              </a:rPr>
              <a:t>masa</a:t>
            </a:r>
            <a:r>
              <a:rPr lang="en-US" b="1" dirty="0">
                <a:latin typeface="+mn-lt"/>
              </a:rPr>
              <a:t> </a:t>
            </a:r>
            <a:r>
              <a:rPr lang="en-US" b="1" dirty="0" err="1">
                <a:latin typeface="+mn-lt"/>
              </a:rPr>
              <a:t>lalu</a:t>
            </a:r>
            <a:r>
              <a:rPr lang="en-US" b="1" dirty="0">
                <a:latin typeface="+mn-lt"/>
              </a:rPr>
              <a:t>, </a:t>
            </a:r>
            <a:r>
              <a:rPr lang="en-US" b="1" dirty="0" err="1">
                <a:latin typeface="+mn-lt"/>
              </a:rPr>
              <a:t>saat</a:t>
            </a:r>
            <a:r>
              <a:rPr lang="en-US" b="1" dirty="0">
                <a:latin typeface="+mn-lt"/>
              </a:rPr>
              <a:t> </a:t>
            </a:r>
            <a:r>
              <a:rPr lang="en-US" b="1" dirty="0" err="1">
                <a:latin typeface="+mn-lt"/>
              </a:rPr>
              <a:t>ini</a:t>
            </a:r>
            <a:r>
              <a:rPr lang="en-US" b="1" dirty="0">
                <a:latin typeface="+mn-lt"/>
              </a:rPr>
              <a:t> </a:t>
            </a:r>
            <a:r>
              <a:rPr lang="en-US" b="1" dirty="0" err="1">
                <a:latin typeface="+mn-lt"/>
              </a:rPr>
              <a:t>dan</a:t>
            </a:r>
            <a:r>
              <a:rPr lang="en-US" b="1" dirty="0">
                <a:latin typeface="+mn-lt"/>
              </a:rPr>
              <a:t> </a:t>
            </a:r>
            <a:r>
              <a:rPr lang="en-US" b="1" dirty="0" err="1">
                <a:latin typeface="+mn-lt"/>
              </a:rPr>
              <a:t>masa</a:t>
            </a:r>
            <a:r>
              <a:rPr lang="en-US" b="1" dirty="0">
                <a:latin typeface="+mn-lt"/>
              </a:rPr>
              <a:t> yang </a:t>
            </a:r>
            <a:r>
              <a:rPr lang="en-US" b="1" dirty="0" err="1">
                <a:latin typeface="+mn-lt"/>
              </a:rPr>
              <a:t>akan</a:t>
            </a:r>
            <a:r>
              <a:rPr lang="en-US" b="1" dirty="0">
                <a:latin typeface="+mn-lt"/>
              </a:rPr>
              <a:t> </a:t>
            </a:r>
            <a:r>
              <a:rPr lang="en-US" b="1" dirty="0" err="1">
                <a:latin typeface="+mn-lt"/>
              </a:rPr>
              <a:t>datang</a:t>
            </a:r>
            <a:r>
              <a:rPr lang="en-US" b="1" dirty="0">
                <a:latin typeface="+mn-lt"/>
              </a:rPr>
              <a:t> </a:t>
            </a:r>
            <a:r>
              <a:rPr lang="en-US" b="1" dirty="0" err="1">
                <a:latin typeface="+mn-lt"/>
              </a:rPr>
              <a:t>dengan</a:t>
            </a:r>
            <a:r>
              <a:rPr lang="en-US" b="1" dirty="0">
                <a:latin typeface="+mn-lt"/>
              </a:rPr>
              <a:t> </a:t>
            </a:r>
            <a:r>
              <a:rPr lang="en-US" b="1" dirty="0" err="1">
                <a:latin typeface="+mn-lt"/>
              </a:rPr>
              <a:t>mempertimbangkan</a:t>
            </a:r>
            <a:r>
              <a:rPr lang="en-US" b="1" dirty="0">
                <a:latin typeface="+mn-lt"/>
              </a:rPr>
              <a:t> </a:t>
            </a:r>
            <a:r>
              <a:rPr lang="en-US" b="1" dirty="0" err="1">
                <a:latin typeface="+mn-lt"/>
              </a:rPr>
              <a:t>dengan</a:t>
            </a:r>
            <a:r>
              <a:rPr lang="en-US" b="1" dirty="0">
                <a:latin typeface="+mn-lt"/>
              </a:rPr>
              <a:t> </a:t>
            </a:r>
            <a:r>
              <a:rPr lang="en-US" b="1" dirty="0" err="1">
                <a:latin typeface="+mn-lt"/>
              </a:rPr>
              <a:t>mempertimbangkan</a:t>
            </a:r>
            <a:r>
              <a:rPr lang="en-US" b="1" dirty="0">
                <a:latin typeface="+mn-lt"/>
              </a:rPr>
              <a:t> :</a:t>
            </a:r>
          </a:p>
          <a:p>
            <a:pPr>
              <a:spcBef>
                <a:spcPct val="50000"/>
              </a:spcBef>
              <a:buFontTx/>
              <a:buBlip>
                <a:blip r:embed="rId3"/>
              </a:buBlip>
              <a:defRPr/>
            </a:pPr>
            <a:r>
              <a:rPr lang="en-US" b="1" dirty="0">
                <a:latin typeface="+mn-lt"/>
              </a:rPr>
              <a:t> </a:t>
            </a:r>
            <a:r>
              <a:rPr lang="en-US" b="1" dirty="0" err="1">
                <a:latin typeface="+mn-lt"/>
              </a:rPr>
              <a:t>Kondisi</a:t>
            </a:r>
            <a:r>
              <a:rPr lang="en-US" b="1" dirty="0">
                <a:latin typeface="+mn-lt"/>
              </a:rPr>
              <a:t> </a:t>
            </a:r>
            <a:r>
              <a:rPr lang="en-US" b="1" dirty="0" err="1">
                <a:latin typeface="+mn-lt"/>
              </a:rPr>
              <a:t>Rutin</a:t>
            </a:r>
            <a:r>
              <a:rPr lang="en-US" b="1" dirty="0">
                <a:latin typeface="+mn-lt"/>
              </a:rPr>
              <a:t> </a:t>
            </a:r>
            <a:r>
              <a:rPr lang="en-US" b="1" dirty="0" err="1">
                <a:latin typeface="+mn-lt"/>
              </a:rPr>
              <a:t>Operasi</a:t>
            </a:r>
            <a:endParaRPr lang="en-US" b="1" dirty="0">
              <a:latin typeface="+mn-lt"/>
            </a:endParaRPr>
          </a:p>
          <a:p>
            <a:pPr marL="266700" indent="-266700">
              <a:spcBef>
                <a:spcPct val="50000"/>
              </a:spcBef>
              <a:buFontTx/>
              <a:buBlip>
                <a:blip r:embed="rId3"/>
              </a:buBlip>
              <a:defRPr/>
            </a:pPr>
            <a:r>
              <a:rPr lang="en-US" b="1" dirty="0" err="1">
                <a:latin typeface="+mn-lt"/>
              </a:rPr>
              <a:t>Kondisi</a:t>
            </a:r>
            <a:r>
              <a:rPr lang="en-US" b="1" dirty="0">
                <a:latin typeface="+mn-lt"/>
              </a:rPr>
              <a:t> Non-</a:t>
            </a:r>
            <a:r>
              <a:rPr lang="en-US" b="1" dirty="0" err="1">
                <a:latin typeface="+mn-lt"/>
              </a:rPr>
              <a:t>Rutin</a:t>
            </a:r>
            <a:r>
              <a:rPr lang="en-US" b="1" dirty="0">
                <a:latin typeface="+mn-lt"/>
              </a:rPr>
              <a:t> </a:t>
            </a:r>
            <a:r>
              <a:rPr lang="en-US" b="1" dirty="0" err="1">
                <a:latin typeface="+mn-lt"/>
              </a:rPr>
              <a:t>Operasi</a:t>
            </a:r>
            <a:r>
              <a:rPr lang="en-US" b="1" dirty="0">
                <a:latin typeface="+mn-lt"/>
              </a:rPr>
              <a:t> (</a:t>
            </a:r>
            <a:r>
              <a:rPr lang="id-ID" b="1" dirty="0">
                <a:latin typeface="+mn-lt"/>
              </a:rPr>
              <a:t>s</a:t>
            </a:r>
            <a:r>
              <a:rPr lang="en-US" b="1" i="1" dirty="0" err="1">
                <a:latin typeface="+mn-lt"/>
              </a:rPr>
              <a:t>aat</a:t>
            </a:r>
            <a:r>
              <a:rPr lang="en-US" b="1" i="1" dirty="0">
                <a:latin typeface="+mn-lt"/>
              </a:rPr>
              <a:t> </a:t>
            </a:r>
            <a:r>
              <a:rPr lang="id-ID" b="1" i="1" dirty="0">
                <a:latin typeface="+mn-lt"/>
              </a:rPr>
              <a:t>pekerjaan dilakukan oleh operator pengganti, saat orang baru bekerja, saat terjadi kerusakan, dll</a:t>
            </a:r>
            <a:r>
              <a:rPr lang="en-US" b="1" i="1" dirty="0">
                <a:latin typeface="+mn-lt"/>
              </a:rPr>
              <a:t>)</a:t>
            </a:r>
            <a:endParaRPr lang="en-US" b="1" dirty="0">
              <a:latin typeface="+mn-lt"/>
            </a:endParaRPr>
          </a:p>
          <a:p>
            <a:pPr marL="266700" indent="-266700">
              <a:spcBef>
                <a:spcPct val="50000"/>
              </a:spcBef>
              <a:buFontTx/>
              <a:buBlip>
                <a:blip r:embed="rId3"/>
              </a:buBlip>
              <a:defRPr/>
            </a:pPr>
            <a:r>
              <a:rPr lang="en-US" b="1" i="1" dirty="0" err="1">
                <a:latin typeface="+mn-lt"/>
              </a:rPr>
              <a:t>Kondisi</a:t>
            </a:r>
            <a:r>
              <a:rPr lang="en-US" b="1" i="1" dirty="0">
                <a:latin typeface="+mn-lt"/>
              </a:rPr>
              <a:t> Emergency </a:t>
            </a:r>
            <a:r>
              <a:rPr lang="id-ID" b="1" i="1" dirty="0">
                <a:latin typeface="+mn-lt"/>
              </a:rPr>
              <a:t>(saat terjadi kebakaran, saat terjadi tumpahan, saat terjadi paparan terhadap manusia, dll)</a:t>
            </a:r>
            <a:endParaRPr lang="en-US" b="1" i="1" dirty="0">
              <a:latin typeface="+mn-lt"/>
            </a:endParaRPr>
          </a:p>
        </p:txBody>
      </p:sp>
      <p:sp>
        <p:nvSpPr>
          <p:cNvPr id="21510" name="Rectangle 6"/>
          <p:cNvSpPr>
            <a:spLocks noGrp="1" noChangeArrowheads="1"/>
          </p:cNvSpPr>
          <p:nvPr>
            <p:ph idx="1"/>
          </p:nvPr>
        </p:nvSpPr>
        <p:spPr>
          <a:xfrm>
            <a:off x="2666984" y="5072074"/>
            <a:ext cx="6786610" cy="1000132"/>
          </a:xfrm>
          <a:solidFill>
            <a:srgbClr val="CC9900"/>
          </a:solidFill>
        </p:spPr>
        <p:txBody>
          <a:bodyPr>
            <a:normAutofit fontScale="92500"/>
          </a:bodyPr>
          <a:lstStyle/>
          <a:p>
            <a:pPr eaLnBrk="1" hangingPunct="1"/>
            <a:r>
              <a:rPr lang="en-US" sz="1600" b="1" dirty="0" err="1">
                <a:latin typeface="Bodoni MT Black" pitchFamily="18" charset="0"/>
              </a:rPr>
              <a:t>Mengidentifikasi</a:t>
            </a:r>
            <a:r>
              <a:rPr lang="en-US" sz="1600" b="1" dirty="0">
                <a:latin typeface="Bodoni MT Black" pitchFamily="18" charset="0"/>
              </a:rPr>
              <a:t> </a:t>
            </a:r>
            <a:r>
              <a:rPr lang="id-ID" sz="1600" b="1" dirty="0">
                <a:latin typeface="Bodoni MT Black" pitchFamily="18" charset="0"/>
              </a:rPr>
              <a:t>BAHAYA</a:t>
            </a:r>
            <a:r>
              <a:rPr lang="en-US" sz="1600" b="1" dirty="0">
                <a:latin typeface="Bodoni MT Black" pitchFamily="18" charset="0"/>
              </a:rPr>
              <a:t> </a:t>
            </a:r>
            <a:r>
              <a:rPr lang="en-US" sz="1800" b="1" u="sng" dirty="0" err="1">
                <a:latin typeface="Bodoni MT Black" pitchFamily="18" charset="0"/>
              </a:rPr>
              <a:t>penting</a:t>
            </a:r>
            <a:r>
              <a:rPr lang="en-US" sz="1600" b="1" dirty="0">
                <a:latin typeface="Bodoni MT Black" pitchFamily="18" charset="0"/>
              </a:rPr>
              <a:t> yang </a:t>
            </a:r>
            <a:r>
              <a:rPr lang="en-US" sz="1600" b="1" dirty="0" err="1">
                <a:latin typeface="Bodoni MT Black" pitchFamily="18" charset="0"/>
              </a:rPr>
              <a:t>berdampak</a:t>
            </a:r>
            <a:r>
              <a:rPr lang="en-US" sz="1600" b="1" dirty="0">
                <a:latin typeface="Bodoni MT Black" pitchFamily="18" charset="0"/>
              </a:rPr>
              <a:t> </a:t>
            </a:r>
            <a:r>
              <a:rPr lang="en-US" sz="1600" b="1" dirty="0" err="1">
                <a:latin typeface="Bodoni MT Black" pitchFamily="18" charset="0"/>
              </a:rPr>
              <a:t>pada</a:t>
            </a:r>
            <a:r>
              <a:rPr lang="en-US" sz="1600" b="1" dirty="0">
                <a:latin typeface="Bodoni MT Black" pitchFamily="18" charset="0"/>
              </a:rPr>
              <a:t> </a:t>
            </a:r>
            <a:r>
              <a:rPr lang="id-ID" sz="1600" b="1" dirty="0">
                <a:latin typeface="Bodoni MT Black" pitchFamily="18" charset="0"/>
              </a:rPr>
              <a:t>K3</a:t>
            </a:r>
            <a:r>
              <a:rPr lang="en-US" sz="1600" b="1" dirty="0">
                <a:latin typeface="Bodoni MT Black" pitchFamily="18" charset="0"/>
              </a:rPr>
              <a:t> </a:t>
            </a:r>
            <a:r>
              <a:rPr lang="en-US" sz="1800" b="1" u="sng" dirty="0" err="1">
                <a:latin typeface="Bodoni MT Black" pitchFamily="18" charset="0"/>
              </a:rPr>
              <a:t>bertujuan</a:t>
            </a:r>
            <a:r>
              <a:rPr lang="en-US" sz="1600" b="1" dirty="0">
                <a:latin typeface="Bodoni MT Black" pitchFamily="18" charset="0"/>
              </a:rPr>
              <a:t> </a:t>
            </a:r>
            <a:r>
              <a:rPr lang="en-US" sz="1600" b="1" dirty="0" err="1">
                <a:latin typeface="Bodoni MT Black" pitchFamily="18" charset="0"/>
              </a:rPr>
              <a:t>untuk</a:t>
            </a:r>
            <a:r>
              <a:rPr lang="en-US" sz="1600" b="1" dirty="0">
                <a:latin typeface="Bodoni MT Black" pitchFamily="18" charset="0"/>
              </a:rPr>
              <a:t> </a:t>
            </a:r>
            <a:r>
              <a:rPr lang="en-US" sz="1600" b="1" i="1" dirty="0" err="1">
                <a:latin typeface="Bodoni MT Black" pitchFamily="18" charset="0"/>
              </a:rPr>
              <a:t>menentukan</a:t>
            </a:r>
            <a:r>
              <a:rPr lang="en-US" sz="1600" b="1" i="1" dirty="0">
                <a:latin typeface="Bodoni MT Black" pitchFamily="18" charset="0"/>
              </a:rPr>
              <a:t> </a:t>
            </a:r>
            <a:r>
              <a:rPr lang="en-US" sz="1600" b="1" i="1" dirty="0" err="1">
                <a:latin typeface="Bodoni MT Black" pitchFamily="18" charset="0"/>
              </a:rPr>
              <a:t>pengendalian</a:t>
            </a:r>
            <a:r>
              <a:rPr lang="en-US" sz="1600" b="1" i="1" dirty="0">
                <a:latin typeface="Bodoni MT Black" pitchFamily="18" charset="0"/>
              </a:rPr>
              <a:t> </a:t>
            </a:r>
            <a:r>
              <a:rPr lang="en-US" sz="1600" b="1" i="1" dirty="0" err="1">
                <a:latin typeface="Bodoni MT Black" pitchFamily="18" charset="0"/>
              </a:rPr>
              <a:t>dan</a:t>
            </a:r>
            <a:r>
              <a:rPr lang="en-US" sz="1600" b="1" i="1" dirty="0">
                <a:latin typeface="Bodoni MT Black" pitchFamily="18" charset="0"/>
              </a:rPr>
              <a:t> </a:t>
            </a:r>
            <a:r>
              <a:rPr lang="en-US" sz="1600" b="1" i="1" dirty="0" err="1">
                <a:latin typeface="Bodoni MT Black" pitchFamily="18" charset="0"/>
              </a:rPr>
              <a:t>perbaikan</a:t>
            </a:r>
            <a:r>
              <a:rPr lang="en-US" sz="1600" b="1" i="1" dirty="0">
                <a:latin typeface="Bodoni MT Black" pitchFamily="18" charset="0"/>
              </a:rPr>
              <a:t> </a:t>
            </a:r>
            <a:r>
              <a:rPr lang="en-US" sz="1600" b="1" i="1" dirty="0" err="1">
                <a:latin typeface="Bodoni MT Black" pitchFamily="18" charset="0"/>
              </a:rPr>
              <a:t>serta</a:t>
            </a:r>
            <a:r>
              <a:rPr lang="en-US" sz="1600" b="1" i="1" dirty="0">
                <a:latin typeface="Bodoni MT Black" pitchFamily="18" charset="0"/>
              </a:rPr>
              <a:t> </a:t>
            </a:r>
            <a:r>
              <a:rPr lang="en-US" sz="1600" b="1" i="1" dirty="0" err="1">
                <a:latin typeface="Bodoni MT Black" pitchFamily="18" charset="0"/>
              </a:rPr>
              <a:t>menetapkan</a:t>
            </a:r>
            <a:r>
              <a:rPr lang="en-US" sz="1600" b="1" i="1" dirty="0">
                <a:latin typeface="Bodoni MT Black" pitchFamily="18" charset="0"/>
              </a:rPr>
              <a:t> </a:t>
            </a:r>
            <a:r>
              <a:rPr lang="en-US" sz="1600" b="1" i="1" dirty="0" err="1">
                <a:latin typeface="Bodoni MT Black" pitchFamily="18" charset="0"/>
              </a:rPr>
              <a:t>prioritas</a:t>
            </a:r>
            <a:r>
              <a:rPr lang="en-US" sz="1600" b="1" i="1" dirty="0">
                <a:latin typeface="Bodoni MT Black" pitchFamily="18" charset="0"/>
              </a:rPr>
              <a:t> </a:t>
            </a:r>
            <a:r>
              <a:rPr lang="en-US" sz="1600" b="1" i="1" dirty="0" err="1">
                <a:latin typeface="Bodoni MT Black" pitchFamily="18" charset="0"/>
              </a:rPr>
              <a:t>tindakan</a:t>
            </a:r>
            <a:r>
              <a:rPr lang="en-US" sz="1600" b="1" i="1" dirty="0">
                <a:latin typeface="Bodoni MT Black" pitchFamily="18" charset="0"/>
              </a:rPr>
              <a:t> </a:t>
            </a:r>
            <a:r>
              <a:rPr lang="en-US" sz="1600" b="1" i="1" dirty="0" err="1">
                <a:latin typeface="Bodoni MT Black" pitchFamily="18" charset="0"/>
              </a:rPr>
              <a:t>manajemen</a:t>
            </a:r>
            <a:r>
              <a:rPr lang="en-US" sz="1600" b="1" i="1" dirty="0">
                <a:latin typeface="Bodoni MT Black" pitchFamily="18" charset="0"/>
              </a:rPr>
              <a:t>`</a:t>
            </a:r>
          </a:p>
        </p:txBody>
      </p:sp>
      <p:sp>
        <p:nvSpPr>
          <p:cNvPr id="7" name="Slide Number Placeholder 6"/>
          <p:cNvSpPr>
            <a:spLocks noGrp="1"/>
          </p:cNvSpPr>
          <p:nvPr>
            <p:ph type="sldNum" sz="quarter" idx="12"/>
          </p:nvPr>
        </p:nvSpPr>
        <p:spPr>
          <a:xfrm>
            <a:off x="7351746" y="6356350"/>
            <a:ext cx="2311400" cy="365125"/>
          </a:xfrm>
        </p:spPr>
        <p:txBody>
          <a:bodyPr/>
          <a:lstStyle/>
          <a:p>
            <a:fld id="{C8DCA711-EB2E-40D4-BF44-ECC7896E1D54}" type="slidenum">
              <a:rPr lang="en-US" smtClean="0"/>
              <a:pPr/>
              <a:t>28</a:t>
            </a:fld>
            <a:endParaRPr lang="en-US"/>
          </a:p>
        </p:txBody>
      </p:sp>
      <p:sp>
        <p:nvSpPr>
          <p:cNvPr id="9" name="Footer Placeholder 8"/>
          <p:cNvSpPr>
            <a:spLocks noGrp="1"/>
          </p:cNvSpPr>
          <p:nvPr>
            <p:ph type="ftr" sz="quarter" idx="11"/>
          </p:nvPr>
        </p:nvSpPr>
        <p:spPr/>
        <p:txBody>
          <a:bodyPr/>
          <a:lstStyle/>
          <a:p>
            <a:r>
              <a:rPr lang="en-US"/>
              <a:t>HIRADC 2/Rev.0© Copyright, Sentral-Sistem  April 2019</a:t>
            </a:r>
          </a:p>
        </p:txBody>
      </p:sp>
      <p:pic>
        <p:nvPicPr>
          <p:cNvPr id="31746" name="Picture 2" descr="http://www.ptjones.biz/Illawarra%20Hazards.JPG"/>
          <p:cNvPicPr>
            <a:picLocks noChangeAspect="1" noChangeArrowheads="1"/>
          </p:cNvPicPr>
          <p:nvPr/>
        </p:nvPicPr>
        <p:blipFill>
          <a:blip r:embed="rId4" cstate="print"/>
          <a:srcRect t="8635" b="13768"/>
          <a:stretch>
            <a:fillRect/>
          </a:stretch>
        </p:blipFill>
        <p:spPr bwMode="auto">
          <a:xfrm>
            <a:off x="0" y="0"/>
            <a:ext cx="2238356" cy="3571876"/>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noFill/>
        </p:spPr>
        <p:txBody>
          <a:bodyPr/>
          <a:lstStyle/>
          <a:p>
            <a:fld id="{981C3D89-A86F-496F-BDF1-8B26812C2465}" type="slidenum">
              <a:rPr lang="en-US" smtClean="0"/>
              <a:pPr/>
              <a:t>29</a:t>
            </a:fld>
            <a:endParaRPr lang="en-US"/>
          </a:p>
        </p:txBody>
      </p:sp>
      <p:sp>
        <p:nvSpPr>
          <p:cNvPr id="7" name="Rectangle 6"/>
          <p:cNvSpPr txBox="1">
            <a:spLocks noChangeArrowheads="1"/>
          </p:cNvSpPr>
          <p:nvPr/>
        </p:nvSpPr>
        <p:spPr>
          <a:xfrm>
            <a:off x="2309794" y="1643061"/>
            <a:ext cx="7358081" cy="1571625"/>
          </a:xfrm>
          <a:prstGeom prst="rect">
            <a:avLst/>
          </a:prstGeom>
          <a:noFill/>
          <a:ln>
            <a:noFill/>
          </a:ln>
        </p:spPr>
        <p:txBody>
          <a:bodyPr/>
          <a:lstStyle/>
          <a:p>
            <a:pPr marL="342900" indent="-342900" algn="just">
              <a:spcBef>
                <a:spcPct val="20000"/>
              </a:spcBef>
              <a:buClr>
                <a:schemeClr val="accent1"/>
              </a:buClr>
              <a:buSzPct val="75000"/>
              <a:buFont typeface="Arial" pitchFamily="34" charset="0"/>
              <a:buChar char="•"/>
              <a:defRPr/>
            </a:pPr>
            <a:r>
              <a:rPr lang="en-US" b="1" i="1" kern="0" dirty="0" err="1">
                <a:latin typeface="Arial" pitchFamily="34" charset="0"/>
                <a:cs typeface="Arial" pitchFamily="34" charset="0"/>
              </a:rPr>
              <a:t>Ketika</a:t>
            </a:r>
            <a:r>
              <a:rPr lang="en-US" b="1" i="1" kern="0" dirty="0">
                <a:latin typeface="Arial" pitchFamily="34" charset="0"/>
                <a:cs typeface="Arial" pitchFamily="34" charset="0"/>
              </a:rPr>
              <a:t> </a:t>
            </a:r>
            <a:r>
              <a:rPr lang="en-US" b="1" i="1" kern="0" dirty="0" err="1">
                <a:latin typeface="Arial" pitchFamily="34" charset="0"/>
                <a:cs typeface="Arial" pitchFamily="34" charset="0"/>
              </a:rPr>
              <a:t>kita</a:t>
            </a:r>
            <a:r>
              <a:rPr lang="en-US" b="1" i="1" kern="0" dirty="0">
                <a:latin typeface="Arial" pitchFamily="34" charset="0"/>
                <a:cs typeface="Arial" pitchFamily="34" charset="0"/>
              </a:rPr>
              <a:t> </a:t>
            </a:r>
            <a:r>
              <a:rPr lang="en-US" b="1" i="1" kern="0" dirty="0" err="1">
                <a:latin typeface="Arial" pitchFamily="34" charset="0"/>
                <a:cs typeface="Arial" pitchFamily="34" charset="0"/>
              </a:rPr>
              <a:t>tidak</a:t>
            </a:r>
            <a:r>
              <a:rPr lang="en-US" b="1" i="1" kern="0" dirty="0">
                <a:latin typeface="Arial" pitchFamily="34" charset="0"/>
                <a:cs typeface="Arial" pitchFamily="34" charset="0"/>
              </a:rPr>
              <a:t> </a:t>
            </a:r>
            <a:r>
              <a:rPr lang="en-US" b="1" i="1" kern="0" dirty="0" err="1">
                <a:latin typeface="Arial" pitchFamily="34" charset="0"/>
                <a:cs typeface="Arial" pitchFamily="34" charset="0"/>
              </a:rPr>
              <a:t>memahami</a:t>
            </a:r>
            <a:r>
              <a:rPr lang="en-US" b="1" i="1" kern="0" dirty="0">
                <a:latin typeface="Arial" pitchFamily="34" charset="0"/>
                <a:cs typeface="Arial" pitchFamily="34" charset="0"/>
              </a:rPr>
              <a:t> </a:t>
            </a:r>
            <a:r>
              <a:rPr lang="id-ID" b="1" i="1" kern="0" dirty="0">
                <a:latin typeface="Arial" pitchFamily="34" charset="0"/>
                <a:cs typeface="Arial" pitchFamily="34" charset="0"/>
              </a:rPr>
              <a:t>BAHAYA</a:t>
            </a:r>
            <a:r>
              <a:rPr lang="en-US" b="1" i="1" kern="0" dirty="0">
                <a:latin typeface="Arial" pitchFamily="34" charset="0"/>
                <a:cs typeface="Arial" pitchFamily="34" charset="0"/>
              </a:rPr>
              <a:t> </a:t>
            </a:r>
            <a:r>
              <a:rPr lang="en-US" b="1" i="1" kern="0" dirty="0" err="1">
                <a:latin typeface="Arial" pitchFamily="34" charset="0"/>
                <a:cs typeface="Arial" pitchFamily="34" charset="0"/>
              </a:rPr>
              <a:t>penting</a:t>
            </a:r>
            <a:r>
              <a:rPr lang="en-US" b="1" i="1" kern="0" dirty="0">
                <a:latin typeface="Arial" pitchFamily="34" charset="0"/>
                <a:cs typeface="Arial" pitchFamily="34" charset="0"/>
              </a:rPr>
              <a:t>, </a:t>
            </a:r>
            <a:r>
              <a:rPr lang="en-US" b="1" i="1" kern="0" dirty="0" err="1">
                <a:latin typeface="Arial" pitchFamily="34" charset="0"/>
                <a:cs typeface="Arial" pitchFamily="34" charset="0"/>
              </a:rPr>
              <a:t>maka</a:t>
            </a:r>
            <a:r>
              <a:rPr lang="en-US" b="1" i="1" kern="0" dirty="0">
                <a:latin typeface="Arial" pitchFamily="34" charset="0"/>
                <a:cs typeface="Arial" pitchFamily="34" charset="0"/>
              </a:rPr>
              <a:t> </a:t>
            </a:r>
            <a:r>
              <a:rPr lang="en-US" b="1" i="1" kern="0" dirty="0" err="1">
                <a:latin typeface="Arial" pitchFamily="34" charset="0"/>
                <a:cs typeface="Arial" pitchFamily="34" charset="0"/>
              </a:rPr>
              <a:t>kita</a:t>
            </a:r>
            <a:r>
              <a:rPr lang="en-US" b="1" i="1" kern="0" dirty="0">
                <a:latin typeface="Arial" pitchFamily="34" charset="0"/>
                <a:cs typeface="Arial" pitchFamily="34" charset="0"/>
              </a:rPr>
              <a:t> </a:t>
            </a:r>
            <a:r>
              <a:rPr lang="en-US" b="1" i="1" kern="0" dirty="0" err="1">
                <a:latin typeface="Arial" pitchFamily="34" charset="0"/>
                <a:cs typeface="Arial" pitchFamily="34" charset="0"/>
              </a:rPr>
              <a:t>bisa</a:t>
            </a:r>
            <a:r>
              <a:rPr lang="en-US" b="1" i="1" kern="0" dirty="0">
                <a:latin typeface="Arial" pitchFamily="34" charset="0"/>
                <a:cs typeface="Arial" pitchFamily="34" charset="0"/>
              </a:rPr>
              <a:t> </a:t>
            </a:r>
            <a:r>
              <a:rPr lang="en-US" b="1" i="1" kern="0" dirty="0" err="1">
                <a:latin typeface="Arial" pitchFamily="34" charset="0"/>
                <a:cs typeface="Arial" pitchFamily="34" charset="0"/>
              </a:rPr>
              <a:t>mempelajari</a:t>
            </a:r>
            <a:r>
              <a:rPr lang="en-US" b="1" i="1" kern="0" dirty="0">
                <a:latin typeface="Arial" pitchFamily="34" charset="0"/>
                <a:cs typeface="Arial" pitchFamily="34" charset="0"/>
              </a:rPr>
              <a:t> </a:t>
            </a:r>
            <a:r>
              <a:rPr lang="en-US" b="1" i="1" kern="0" dirty="0" err="1">
                <a:latin typeface="Arial" pitchFamily="34" charset="0"/>
                <a:cs typeface="Arial" pitchFamily="34" charset="0"/>
              </a:rPr>
              <a:t>dan</a:t>
            </a:r>
            <a:r>
              <a:rPr lang="en-US" b="1" i="1" kern="0" dirty="0">
                <a:latin typeface="Arial" pitchFamily="34" charset="0"/>
                <a:cs typeface="Arial" pitchFamily="34" charset="0"/>
              </a:rPr>
              <a:t> </a:t>
            </a:r>
            <a:r>
              <a:rPr lang="en-US" b="1" i="1" kern="0" dirty="0" err="1">
                <a:latin typeface="Arial" pitchFamily="34" charset="0"/>
                <a:cs typeface="Arial" pitchFamily="34" charset="0"/>
              </a:rPr>
              <a:t>mengacu</a:t>
            </a:r>
            <a:r>
              <a:rPr lang="en-US" b="1" i="1" kern="0" dirty="0">
                <a:latin typeface="Arial" pitchFamily="34" charset="0"/>
                <a:cs typeface="Arial" pitchFamily="34" charset="0"/>
              </a:rPr>
              <a:t> </a:t>
            </a:r>
            <a:r>
              <a:rPr lang="en-US" b="1" i="1" kern="0" dirty="0" err="1">
                <a:latin typeface="Arial" pitchFamily="34" charset="0"/>
                <a:cs typeface="Arial" pitchFamily="34" charset="0"/>
              </a:rPr>
              <a:t>pada</a:t>
            </a:r>
            <a:r>
              <a:rPr lang="en-US" b="1" i="1" kern="0" dirty="0">
                <a:latin typeface="Arial" pitchFamily="34" charset="0"/>
                <a:cs typeface="Arial" pitchFamily="34" charset="0"/>
              </a:rPr>
              <a:t> </a:t>
            </a:r>
            <a:r>
              <a:rPr lang="en-US" b="1" i="1" kern="0" dirty="0" err="1">
                <a:latin typeface="Arial" pitchFamily="34" charset="0"/>
                <a:cs typeface="Arial" pitchFamily="34" charset="0"/>
              </a:rPr>
              <a:t>peraturan</a:t>
            </a:r>
            <a:r>
              <a:rPr lang="en-US" b="1" i="1" kern="0" dirty="0">
                <a:latin typeface="Arial" pitchFamily="34" charset="0"/>
                <a:cs typeface="Arial" pitchFamily="34" charset="0"/>
              </a:rPr>
              <a:t>/</a:t>
            </a:r>
            <a:r>
              <a:rPr lang="en-US" b="1" i="1" kern="0" dirty="0" err="1">
                <a:latin typeface="Arial" pitchFamily="34" charset="0"/>
                <a:cs typeface="Arial" pitchFamily="34" charset="0"/>
              </a:rPr>
              <a:t>perundangan</a:t>
            </a:r>
            <a:r>
              <a:rPr lang="en-US" b="1" i="1" kern="0" dirty="0">
                <a:latin typeface="Arial" pitchFamily="34" charset="0"/>
                <a:cs typeface="Arial" pitchFamily="34" charset="0"/>
              </a:rPr>
              <a:t> </a:t>
            </a:r>
            <a:r>
              <a:rPr lang="en-US" b="1" i="1" kern="0" dirty="0" err="1">
                <a:latin typeface="Arial" pitchFamily="34" charset="0"/>
                <a:cs typeface="Arial" pitchFamily="34" charset="0"/>
              </a:rPr>
              <a:t>terkait</a:t>
            </a:r>
            <a:r>
              <a:rPr lang="en-US" b="1" i="1" kern="0" dirty="0">
                <a:latin typeface="Arial" pitchFamily="34" charset="0"/>
                <a:cs typeface="Arial" pitchFamily="34" charset="0"/>
              </a:rPr>
              <a:t> </a:t>
            </a:r>
            <a:r>
              <a:rPr lang="en-US" b="1" i="1" kern="0" dirty="0" err="1">
                <a:latin typeface="Arial" pitchFamily="34" charset="0"/>
                <a:cs typeface="Arial" pitchFamily="34" charset="0"/>
              </a:rPr>
              <a:t>dan</a:t>
            </a:r>
            <a:r>
              <a:rPr lang="en-US" b="1" i="1" kern="0" dirty="0">
                <a:latin typeface="Arial" pitchFamily="34" charset="0"/>
                <a:cs typeface="Arial" pitchFamily="34" charset="0"/>
              </a:rPr>
              <a:t> </a:t>
            </a:r>
            <a:r>
              <a:rPr lang="id-ID" b="1" i="1" kern="0" dirty="0">
                <a:latin typeface="Arial" pitchFamily="34" charset="0"/>
                <a:cs typeface="Arial" pitchFamily="34" charset="0"/>
              </a:rPr>
              <a:t>MSDS</a:t>
            </a:r>
            <a:r>
              <a:rPr lang="en-US" b="1" i="1" kern="0" dirty="0">
                <a:latin typeface="Arial" pitchFamily="34" charset="0"/>
                <a:cs typeface="Arial" pitchFamily="34" charset="0"/>
              </a:rPr>
              <a:t> (Material Safety Data Sheet).</a:t>
            </a:r>
          </a:p>
          <a:p>
            <a:pPr marL="342900" indent="-342900" algn="just">
              <a:spcBef>
                <a:spcPct val="20000"/>
              </a:spcBef>
              <a:buClr>
                <a:schemeClr val="folHlink"/>
              </a:buClr>
              <a:buSzPct val="75000"/>
              <a:buFont typeface="Arial" pitchFamily="34" charset="0"/>
              <a:buChar char="•"/>
              <a:defRPr/>
            </a:pPr>
            <a:endParaRPr lang="en-US" b="1" i="1" kern="0" dirty="0">
              <a:latin typeface="Arial" pitchFamily="34" charset="0"/>
              <a:cs typeface="Arial" pitchFamily="34" charset="0"/>
            </a:endParaRPr>
          </a:p>
        </p:txBody>
      </p:sp>
      <p:sp>
        <p:nvSpPr>
          <p:cNvPr id="9" name="Rectangle 6"/>
          <p:cNvSpPr txBox="1">
            <a:spLocks noChangeArrowheads="1"/>
          </p:cNvSpPr>
          <p:nvPr/>
        </p:nvSpPr>
        <p:spPr>
          <a:xfrm>
            <a:off x="2309794" y="3429020"/>
            <a:ext cx="7358081" cy="2786062"/>
          </a:xfrm>
          <a:prstGeom prst="rect">
            <a:avLst/>
          </a:prstGeom>
          <a:noFill/>
          <a:ln>
            <a:noFill/>
          </a:ln>
        </p:spPr>
        <p:txBody>
          <a:bodyPr/>
          <a:lstStyle/>
          <a:p>
            <a:pPr marL="342900" indent="-342900" algn="just">
              <a:spcBef>
                <a:spcPct val="20000"/>
              </a:spcBef>
              <a:buClr>
                <a:schemeClr val="tx1"/>
              </a:buClr>
              <a:buSzPct val="75000"/>
              <a:buFont typeface="Arial" pitchFamily="34" charset="0"/>
              <a:buChar char="•"/>
              <a:defRPr/>
            </a:pPr>
            <a:r>
              <a:rPr lang="id-ID" b="1" i="1" kern="0" dirty="0">
                <a:latin typeface="Arial" pitchFamily="34" charset="0"/>
                <a:cs typeface="Arial" pitchFamily="34" charset="0"/>
              </a:rPr>
              <a:t>Peraturan/ perundangan sudah melakukan kajian as</a:t>
            </a:r>
            <a:r>
              <a:rPr lang="en-US" b="1" i="1" kern="0" dirty="0" err="1">
                <a:latin typeface="Arial" pitchFamily="34" charset="0"/>
                <a:cs typeface="Arial" pitchFamily="34" charset="0"/>
              </a:rPr>
              <a:t>pek</a:t>
            </a:r>
            <a:r>
              <a:rPr lang="en-US" b="1" i="1" kern="0" dirty="0">
                <a:latin typeface="Arial" pitchFamily="34" charset="0"/>
                <a:cs typeface="Arial" pitchFamily="34" charset="0"/>
              </a:rPr>
              <a:t> </a:t>
            </a:r>
            <a:r>
              <a:rPr lang="id-ID" b="1" i="1" kern="0" dirty="0">
                <a:latin typeface="Arial" pitchFamily="34" charset="0"/>
                <a:cs typeface="Arial" pitchFamily="34" charset="0"/>
              </a:rPr>
              <a:t>BAHAYA</a:t>
            </a:r>
            <a:r>
              <a:rPr lang="en-US" b="1" i="1" kern="0" dirty="0">
                <a:latin typeface="Arial" pitchFamily="34" charset="0"/>
                <a:cs typeface="Arial" pitchFamily="34" charset="0"/>
              </a:rPr>
              <a:t> </a:t>
            </a:r>
            <a:r>
              <a:rPr lang="en-US" b="1" i="1" kern="0" dirty="0" err="1">
                <a:latin typeface="Arial" pitchFamily="34" charset="0"/>
                <a:cs typeface="Arial" pitchFamily="34" charset="0"/>
              </a:rPr>
              <a:t>penting</a:t>
            </a:r>
            <a:r>
              <a:rPr lang="id-ID" b="1" i="1" kern="0" dirty="0">
                <a:latin typeface="Arial" pitchFamily="34" charset="0"/>
                <a:cs typeface="Arial" pitchFamily="34" charset="0"/>
              </a:rPr>
              <a:t>, yang kemudian dibuat aturannya untuk menghindari terjadi K3</a:t>
            </a:r>
            <a:r>
              <a:rPr lang="en-US" b="1" i="1" kern="0" dirty="0">
                <a:latin typeface="Arial" pitchFamily="34" charset="0"/>
                <a:cs typeface="Arial" pitchFamily="34" charset="0"/>
              </a:rPr>
              <a:t>.</a:t>
            </a:r>
            <a:endParaRPr lang="id-ID" b="1" i="1" kern="0" dirty="0">
              <a:latin typeface="Arial" pitchFamily="34" charset="0"/>
              <a:cs typeface="Arial" pitchFamily="34" charset="0"/>
            </a:endParaRPr>
          </a:p>
          <a:p>
            <a:pPr marL="342900" indent="-342900" algn="just">
              <a:spcBef>
                <a:spcPct val="20000"/>
              </a:spcBef>
              <a:buClr>
                <a:schemeClr val="folHlink"/>
              </a:buClr>
              <a:buSzPct val="75000"/>
              <a:buFont typeface="Arial" pitchFamily="34" charset="0"/>
              <a:buChar char="•"/>
              <a:defRPr/>
            </a:pPr>
            <a:r>
              <a:rPr lang="id-ID" b="1" i="1" kern="0" dirty="0">
                <a:latin typeface="Arial" pitchFamily="34" charset="0"/>
                <a:cs typeface="Arial" pitchFamily="34" charset="0"/>
              </a:rPr>
              <a:t>MSDS menjelaskan cara penanganan material B3 (Bahan Berbahaya Beracun) </a:t>
            </a:r>
            <a:r>
              <a:rPr lang="id-ID" b="1" i="1" kern="0" dirty="0">
                <a:latin typeface="Arial" pitchFamily="34" charset="0"/>
                <a:cs typeface="Arial" pitchFamily="34" charset="0"/>
                <a:sym typeface="Wingdings" pitchFamily="2" charset="2"/>
              </a:rPr>
              <a:t> cara handling, metode penyimpanan, penanggulangan terhadap tumpahan, </a:t>
            </a:r>
            <a:r>
              <a:rPr lang="en-US" b="1" i="1" kern="0" dirty="0" err="1">
                <a:latin typeface="Arial" pitchFamily="34" charset="0"/>
                <a:cs typeface="Arial" pitchFamily="34" charset="0"/>
                <a:sym typeface="Wingdings" pitchFamily="2" charset="2"/>
              </a:rPr>
              <a:t>dan</a:t>
            </a:r>
            <a:r>
              <a:rPr lang="en-US" b="1" i="1" kern="0" dirty="0">
                <a:latin typeface="Arial" pitchFamily="34" charset="0"/>
                <a:cs typeface="Arial" pitchFamily="34" charset="0"/>
                <a:sym typeface="Wingdings" pitchFamily="2" charset="2"/>
              </a:rPr>
              <a:t> </a:t>
            </a:r>
            <a:r>
              <a:rPr lang="id-ID" b="1" i="1" kern="0" dirty="0">
                <a:latin typeface="Arial" pitchFamily="34" charset="0"/>
                <a:cs typeface="Arial" pitchFamily="34" charset="0"/>
                <a:sym typeface="Wingdings" pitchFamily="2" charset="2"/>
              </a:rPr>
              <a:t>paparan terhadap manusia</a:t>
            </a:r>
            <a:endParaRPr lang="en-US" b="1" i="1" kern="0" dirty="0">
              <a:latin typeface="Arial" pitchFamily="34" charset="0"/>
              <a:cs typeface="Arial" pitchFamily="34" charset="0"/>
            </a:endParaRPr>
          </a:p>
          <a:p>
            <a:pPr marL="342900" indent="-342900" algn="just">
              <a:spcBef>
                <a:spcPct val="20000"/>
              </a:spcBef>
              <a:buClr>
                <a:schemeClr val="folHlink"/>
              </a:buClr>
              <a:buSzPct val="75000"/>
              <a:buFont typeface="Arial" pitchFamily="34" charset="0"/>
              <a:buChar char="•"/>
              <a:defRPr/>
            </a:pPr>
            <a:endParaRPr lang="en-US" b="1" i="1" kern="0" dirty="0">
              <a:latin typeface="Arial" pitchFamily="34" charset="0"/>
              <a:cs typeface="Arial" pitchFamily="34" charset="0"/>
            </a:endParaRPr>
          </a:p>
        </p:txBody>
      </p:sp>
      <p:sp>
        <p:nvSpPr>
          <p:cNvPr id="8" name="Footer Placeholder 7"/>
          <p:cNvSpPr>
            <a:spLocks noGrp="1"/>
          </p:cNvSpPr>
          <p:nvPr>
            <p:ph type="ftr" sz="quarter" idx="11"/>
          </p:nvPr>
        </p:nvSpPr>
        <p:spPr/>
        <p:txBody>
          <a:bodyPr/>
          <a:lstStyle/>
          <a:p>
            <a:r>
              <a:rPr lang="en-US"/>
              <a:t>HIRADC 2/Rev.0© Copyright, Sentral-Sistem  April 2019</a:t>
            </a:r>
          </a:p>
        </p:txBody>
      </p:sp>
      <p:pic>
        <p:nvPicPr>
          <p:cNvPr id="12" name="Picture 15" descr="http://envisiontec.com/envisiontec/wp-content/uploads/2012/12/msds.jpg"/>
          <p:cNvPicPr>
            <a:picLocks noChangeAspect="1" noChangeArrowheads="1"/>
          </p:cNvPicPr>
          <p:nvPr/>
        </p:nvPicPr>
        <p:blipFill>
          <a:blip r:embed="rId3" cstate="print"/>
          <a:srcRect/>
          <a:stretch>
            <a:fillRect/>
          </a:stretch>
        </p:blipFill>
        <p:spPr bwMode="auto">
          <a:xfrm>
            <a:off x="238092" y="2019414"/>
            <a:ext cx="1857388" cy="2071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9" descr="http://3.bp.blogspot.com/-uNL3JJe4HE4/UOjpGvB2D4I/AAAAAAAAELk/xy4CEWXQVfg/s320/Penelitian.jpg"/>
          <p:cNvPicPr>
            <a:picLocks noChangeAspect="1" noChangeArrowheads="1"/>
          </p:cNvPicPr>
          <p:nvPr/>
        </p:nvPicPr>
        <p:blipFill>
          <a:blip r:embed="rId4" cstate="print"/>
          <a:srcRect/>
          <a:stretch>
            <a:fillRect/>
          </a:stretch>
        </p:blipFill>
        <p:spPr bwMode="auto">
          <a:xfrm>
            <a:off x="238092" y="142852"/>
            <a:ext cx="1857388" cy="178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238092" y="1500174"/>
            <a:ext cx="1841500" cy="400050"/>
          </a:xfrm>
          <a:prstGeom prst="rect">
            <a:avLst/>
          </a:prstGeom>
        </p:spPr>
        <p:txBody>
          <a:bodyPr wrap="none">
            <a:spAutoFit/>
          </a:bodyPr>
          <a:lstStyle/>
          <a:p>
            <a:pPr>
              <a:defRPr/>
            </a:pPr>
            <a:r>
              <a:rPr lang="en-US" b="1" dirty="0" err="1">
                <a:solidFill>
                  <a:srgbClr val="C00000"/>
                </a:solidFill>
                <a:effectLst>
                  <a:outerShdw blurRad="31750" dist="25400" dir="5400000" algn="tl" rotWithShape="0">
                    <a:srgbClr val="000000">
                      <a:alpha val="25000"/>
                    </a:srgbClr>
                  </a:outerShdw>
                </a:effectLst>
              </a:rPr>
              <a:t>Identifikasi</a:t>
            </a:r>
            <a:endParaRPr lang="en-US" dirty="0">
              <a:solidFill>
                <a:srgbClr val="C00000"/>
              </a:solidFill>
            </a:endParaRPr>
          </a:p>
        </p:txBody>
      </p:sp>
      <p:pic>
        <p:nvPicPr>
          <p:cNvPr id="15" name="Picture 21" descr="http://www.belbuk.com/images/products/hukum--politik/undangundang/keselamatan%20dan%20kesehatan%20kerjam.jpg"/>
          <p:cNvPicPr>
            <a:picLocks noChangeAspect="1" noChangeArrowheads="1"/>
          </p:cNvPicPr>
          <p:nvPr/>
        </p:nvPicPr>
        <p:blipFill>
          <a:blip r:embed="rId5" cstate="print"/>
          <a:srcRect/>
          <a:stretch>
            <a:fillRect/>
          </a:stretch>
        </p:blipFill>
        <p:spPr bwMode="auto">
          <a:xfrm>
            <a:off x="238092" y="4162554"/>
            <a:ext cx="1857388" cy="2514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p:cNvSpPr/>
          <p:nvPr/>
        </p:nvSpPr>
        <p:spPr>
          <a:xfrm>
            <a:off x="2452670" y="500042"/>
            <a:ext cx="7072362" cy="400110"/>
          </a:xfrm>
          <a:prstGeom prst="rect">
            <a:avLst/>
          </a:prstGeom>
        </p:spPr>
        <p:txBody>
          <a:bodyPr wrap="square">
            <a:spAutoFit/>
          </a:bodyPr>
          <a:lstStyle/>
          <a:p>
            <a:pPr>
              <a:defRPr/>
            </a:pPr>
            <a:r>
              <a:rPr lang="id-ID" b="1" dirty="0">
                <a:solidFill>
                  <a:schemeClr val="tx2"/>
                </a:solidFill>
                <a:effectLst>
                  <a:outerShdw blurRad="31750" dist="25400" dir="5400000" algn="tl" rotWithShape="0">
                    <a:srgbClr val="000000">
                      <a:alpha val="25000"/>
                    </a:srgbClr>
                  </a:outerShdw>
                </a:effectLst>
              </a:rPr>
              <a:t>Input untuk melakukan</a:t>
            </a:r>
            <a:r>
              <a:rPr lang="en-US" b="1" dirty="0">
                <a:solidFill>
                  <a:schemeClr val="tx2"/>
                </a:solidFill>
                <a:effectLst>
                  <a:outerShdw blurRad="31750" dist="25400" dir="5400000" algn="tl" rotWithShape="0">
                    <a:srgbClr val="000000">
                      <a:alpha val="25000"/>
                    </a:srgbClr>
                  </a:outerShdw>
                </a:effectLst>
              </a:rPr>
              <a:t> </a:t>
            </a:r>
            <a:r>
              <a:rPr lang="en-US" b="1" dirty="0" err="1">
                <a:solidFill>
                  <a:schemeClr val="tx2"/>
                </a:solidFill>
                <a:effectLst>
                  <a:outerShdw blurRad="31750" dist="25400" dir="5400000" algn="tl" rotWithShape="0">
                    <a:srgbClr val="000000">
                      <a:alpha val="25000"/>
                    </a:srgbClr>
                  </a:outerShdw>
                </a:effectLst>
              </a:rPr>
              <a:t>Identifikasi</a:t>
            </a:r>
            <a:r>
              <a:rPr lang="en-US" b="1" dirty="0">
                <a:solidFill>
                  <a:schemeClr val="tx2"/>
                </a:solidFill>
                <a:effectLst>
                  <a:outerShdw blurRad="31750" dist="25400" dir="5400000" algn="tl" rotWithShape="0">
                    <a:srgbClr val="000000">
                      <a:alpha val="25000"/>
                    </a:srgbClr>
                  </a:outerShdw>
                </a:effectLst>
              </a:rPr>
              <a:t> </a:t>
            </a:r>
            <a:r>
              <a:rPr lang="en-US" b="1" dirty="0" err="1">
                <a:solidFill>
                  <a:schemeClr val="tx2"/>
                </a:solidFill>
                <a:effectLst>
                  <a:outerShdw blurRad="31750" dist="25400" dir="5400000" algn="tl" rotWithShape="0">
                    <a:srgbClr val="000000">
                      <a:alpha val="25000"/>
                    </a:srgbClr>
                  </a:outerShdw>
                </a:effectLst>
              </a:rPr>
              <a:t>Bahaya</a:t>
            </a:r>
            <a:r>
              <a:rPr lang="en-US" b="1" dirty="0">
                <a:solidFill>
                  <a:schemeClr val="tx2"/>
                </a:solidFill>
                <a:effectLst>
                  <a:outerShdw blurRad="31750" dist="25400" dir="5400000" algn="tl" rotWithShape="0">
                    <a:srgbClr val="000000">
                      <a:alpha val="25000"/>
                    </a:srgbClr>
                  </a:outerShdw>
                </a:effectLst>
              </a:rPr>
              <a:t> K3</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D:\b3.png"/>
          <p:cNvPicPr>
            <a:picLocks noChangeAspect="1" noChangeArrowheads="1"/>
          </p:cNvPicPr>
          <p:nvPr/>
        </p:nvPicPr>
        <p:blipFill>
          <a:blip r:embed="rId2" cstate="print"/>
          <a:srcRect/>
          <a:stretch>
            <a:fillRect/>
          </a:stretch>
        </p:blipFill>
        <p:spPr bwMode="auto">
          <a:xfrm flipH="1">
            <a:off x="0" y="1"/>
            <a:ext cx="6667512" cy="6858000"/>
          </a:xfrm>
          <a:prstGeom prst="rect">
            <a:avLst/>
          </a:prstGeom>
          <a:noFill/>
        </p:spPr>
      </p:pic>
      <p:grpSp>
        <p:nvGrpSpPr>
          <p:cNvPr id="2" name="Group 15"/>
          <p:cNvGrpSpPr>
            <a:grpSpLocks/>
          </p:cNvGrpSpPr>
          <p:nvPr/>
        </p:nvGrpSpPr>
        <p:grpSpPr bwMode="auto">
          <a:xfrm>
            <a:off x="0" y="5472113"/>
            <a:ext cx="9906000" cy="1370013"/>
            <a:chOff x="0" y="4556145"/>
            <a:chExt cx="9906000" cy="1674800"/>
          </a:xfrm>
        </p:grpSpPr>
        <p:pic>
          <p:nvPicPr>
            <p:cNvPr id="8" name="Picture 6" descr="481802"/>
            <p:cNvPicPr>
              <a:picLocks noChangeAspect="1" noChangeArrowheads="1"/>
            </p:cNvPicPr>
            <p:nvPr/>
          </p:nvPicPr>
          <p:blipFill>
            <a:blip r:embed="rId3" cstate="print"/>
            <a:srcRect/>
            <a:stretch>
              <a:fillRect/>
            </a:stretch>
          </p:blipFill>
          <p:spPr bwMode="auto">
            <a:xfrm>
              <a:off x="0" y="4572008"/>
              <a:ext cx="1523976" cy="1655762"/>
            </a:xfrm>
            <a:prstGeom prst="rect">
              <a:avLst/>
            </a:prstGeom>
            <a:noFill/>
            <a:ln w="12700">
              <a:solidFill>
                <a:schemeClr val="tx1"/>
              </a:solidFill>
              <a:miter lim="800000"/>
              <a:headEnd/>
              <a:tailEnd/>
            </a:ln>
          </p:spPr>
        </p:pic>
        <p:pic>
          <p:nvPicPr>
            <p:cNvPr id="9" name="Picture 7" descr="dv779002_edited"/>
            <p:cNvPicPr>
              <a:picLocks noChangeAspect="1" noChangeArrowheads="1"/>
            </p:cNvPicPr>
            <p:nvPr/>
          </p:nvPicPr>
          <p:blipFill>
            <a:blip r:embed="rId4" cstate="print"/>
            <a:srcRect/>
            <a:stretch>
              <a:fillRect/>
            </a:stretch>
          </p:blipFill>
          <p:spPr bwMode="auto">
            <a:xfrm>
              <a:off x="1595414" y="4572008"/>
              <a:ext cx="2303463" cy="1658937"/>
            </a:xfrm>
            <a:prstGeom prst="rect">
              <a:avLst/>
            </a:prstGeom>
            <a:noFill/>
            <a:ln w="9525">
              <a:noFill/>
              <a:miter lim="800000"/>
              <a:headEnd/>
              <a:tailEnd/>
            </a:ln>
          </p:spPr>
        </p:pic>
        <p:pic>
          <p:nvPicPr>
            <p:cNvPr id="10" name="Picture 8" descr="10016865"/>
            <p:cNvPicPr>
              <a:picLocks noChangeAspect="1" noChangeArrowheads="1"/>
            </p:cNvPicPr>
            <p:nvPr/>
          </p:nvPicPr>
          <p:blipFill>
            <a:blip r:embed="rId5" cstate="print"/>
            <a:srcRect/>
            <a:stretch>
              <a:fillRect/>
            </a:stretch>
          </p:blipFill>
          <p:spPr bwMode="auto">
            <a:xfrm>
              <a:off x="3952868" y="4572008"/>
              <a:ext cx="1512888" cy="1655762"/>
            </a:xfrm>
            <a:prstGeom prst="rect">
              <a:avLst/>
            </a:prstGeom>
            <a:noFill/>
            <a:ln w="12700">
              <a:solidFill>
                <a:schemeClr val="tx1"/>
              </a:solidFill>
              <a:miter lim="800000"/>
              <a:headEnd/>
              <a:tailEnd/>
            </a:ln>
          </p:spPr>
        </p:pic>
        <p:pic>
          <p:nvPicPr>
            <p:cNvPr id="11" name="Picture 9" descr="I-452-0155"/>
            <p:cNvPicPr>
              <a:picLocks noChangeAspect="1" noChangeArrowheads="1"/>
            </p:cNvPicPr>
            <p:nvPr/>
          </p:nvPicPr>
          <p:blipFill>
            <a:blip r:embed="rId6" cstate="print"/>
            <a:srcRect/>
            <a:stretch>
              <a:fillRect/>
            </a:stretch>
          </p:blipFill>
          <p:spPr bwMode="auto">
            <a:xfrm>
              <a:off x="5543564" y="4572008"/>
              <a:ext cx="1409700" cy="1655762"/>
            </a:xfrm>
            <a:prstGeom prst="rect">
              <a:avLst/>
            </a:prstGeom>
            <a:noFill/>
            <a:ln w="12700">
              <a:solidFill>
                <a:schemeClr val="tx1"/>
              </a:solidFill>
              <a:miter lim="800000"/>
              <a:headEnd/>
              <a:tailEnd/>
            </a:ln>
          </p:spPr>
        </p:pic>
        <p:pic>
          <p:nvPicPr>
            <p:cNvPr id="12" name="Picture 10" descr="images155"/>
            <p:cNvPicPr>
              <a:picLocks noChangeAspect="1" noChangeArrowheads="1"/>
            </p:cNvPicPr>
            <p:nvPr/>
          </p:nvPicPr>
          <p:blipFill>
            <a:blip r:embed="rId7" cstate="print"/>
            <a:srcRect/>
            <a:stretch>
              <a:fillRect/>
            </a:stretch>
          </p:blipFill>
          <p:spPr bwMode="auto">
            <a:xfrm>
              <a:off x="7027186" y="4556145"/>
              <a:ext cx="1426276" cy="1655762"/>
            </a:xfrm>
            <a:prstGeom prst="rect">
              <a:avLst/>
            </a:prstGeom>
            <a:noFill/>
            <a:ln w="12700">
              <a:solidFill>
                <a:schemeClr val="tx1"/>
              </a:solidFill>
              <a:miter lim="800000"/>
              <a:headEnd/>
              <a:tailEnd/>
            </a:ln>
          </p:spPr>
        </p:pic>
        <p:pic>
          <p:nvPicPr>
            <p:cNvPr id="13" name="Picture 11" descr="10075945"/>
            <p:cNvPicPr>
              <a:picLocks noChangeAspect="1" noChangeArrowheads="1"/>
            </p:cNvPicPr>
            <p:nvPr/>
          </p:nvPicPr>
          <p:blipFill>
            <a:blip r:embed="rId8" cstate="print"/>
            <a:srcRect/>
            <a:stretch>
              <a:fillRect/>
            </a:stretch>
          </p:blipFill>
          <p:spPr bwMode="auto">
            <a:xfrm>
              <a:off x="8524900" y="4556145"/>
              <a:ext cx="1381100" cy="1655762"/>
            </a:xfrm>
            <a:prstGeom prst="rect">
              <a:avLst/>
            </a:prstGeom>
            <a:noFill/>
            <a:ln w="12700">
              <a:solidFill>
                <a:schemeClr val="tx1"/>
              </a:solidFill>
              <a:miter lim="800000"/>
              <a:headEnd/>
              <a:tailEnd/>
            </a:ln>
          </p:spPr>
        </p:pic>
      </p:grpSp>
      <p:grpSp>
        <p:nvGrpSpPr>
          <p:cNvPr id="3" name="Group 16"/>
          <p:cNvGrpSpPr>
            <a:grpSpLocks/>
          </p:cNvGrpSpPr>
          <p:nvPr/>
        </p:nvGrpSpPr>
        <p:grpSpPr bwMode="auto">
          <a:xfrm>
            <a:off x="0" y="5487988"/>
            <a:ext cx="9906000" cy="1370013"/>
            <a:chOff x="0" y="4556145"/>
            <a:chExt cx="9906000" cy="1674800"/>
          </a:xfrm>
        </p:grpSpPr>
        <p:pic>
          <p:nvPicPr>
            <p:cNvPr id="15" name="Picture 6" descr="481802"/>
            <p:cNvPicPr>
              <a:picLocks noChangeAspect="1" noChangeArrowheads="1"/>
            </p:cNvPicPr>
            <p:nvPr/>
          </p:nvPicPr>
          <p:blipFill>
            <a:blip r:embed="rId3" cstate="print"/>
            <a:srcRect/>
            <a:stretch>
              <a:fillRect/>
            </a:stretch>
          </p:blipFill>
          <p:spPr bwMode="auto">
            <a:xfrm>
              <a:off x="0" y="4572008"/>
              <a:ext cx="1523976" cy="1655762"/>
            </a:xfrm>
            <a:prstGeom prst="rect">
              <a:avLst/>
            </a:prstGeom>
            <a:noFill/>
            <a:ln w="12700">
              <a:solidFill>
                <a:schemeClr val="tx1"/>
              </a:solidFill>
              <a:miter lim="800000"/>
              <a:headEnd/>
              <a:tailEnd/>
            </a:ln>
          </p:spPr>
        </p:pic>
        <p:pic>
          <p:nvPicPr>
            <p:cNvPr id="16" name="Picture 7" descr="dv779002_edited"/>
            <p:cNvPicPr>
              <a:picLocks noChangeAspect="1" noChangeArrowheads="1"/>
            </p:cNvPicPr>
            <p:nvPr/>
          </p:nvPicPr>
          <p:blipFill>
            <a:blip r:embed="rId4" cstate="print"/>
            <a:srcRect/>
            <a:stretch>
              <a:fillRect/>
            </a:stretch>
          </p:blipFill>
          <p:spPr bwMode="auto">
            <a:xfrm>
              <a:off x="1595414" y="4572008"/>
              <a:ext cx="2303463" cy="1658937"/>
            </a:xfrm>
            <a:prstGeom prst="rect">
              <a:avLst/>
            </a:prstGeom>
            <a:noFill/>
            <a:ln w="9525">
              <a:noFill/>
              <a:miter lim="800000"/>
              <a:headEnd/>
              <a:tailEnd/>
            </a:ln>
          </p:spPr>
        </p:pic>
        <p:pic>
          <p:nvPicPr>
            <p:cNvPr id="17" name="Picture 8" descr="10016865"/>
            <p:cNvPicPr>
              <a:picLocks noChangeAspect="1" noChangeArrowheads="1"/>
            </p:cNvPicPr>
            <p:nvPr/>
          </p:nvPicPr>
          <p:blipFill>
            <a:blip r:embed="rId5" cstate="print"/>
            <a:srcRect/>
            <a:stretch>
              <a:fillRect/>
            </a:stretch>
          </p:blipFill>
          <p:spPr bwMode="auto">
            <a:xfrm>
              <a:off x="3952868" y="4572008"/>
              <a:ext cx="1512888" cy="1655762"/>
            </a:xfrm>
            <a:prstGeom prst="rect">
              <a:avLst/>
            </a:prstGeom>
            <a:noFill/>
            <a:ln w="12700">
              <a:solidFill>
                <a:schemeClr val="tx1"/>
              </a:solidFill>
              <a:miter lim="800000"/>
              <a:headEnd/>
              <a:tailEnd/>
            </a:ln>
          </p:spPr>
        </p:pic>
        <p:pic>
          <p:nvPicPr>
            <p:cNvPr id="18" name="Picture 9" descr="I-452-0155"/>
            <p:cNvPicPr>
              <a:picLocks noChangeAspect="1" noChangeArrowheads="1"/>
            </p:cNvPicPr>
            <p:nvPr/>
          </p:nvPicPr>
          <p:blipFill>
            <a:blip r:embed="rId6" cstate="print"/>
            <a:srcRect/>
            <a:stretch>
              <a:fillRect/>
            </a:stretch>
          </p:blipFill>
          <p:spPr bwMode="auto">
            <a:xfrm>
              <a:off x="5543564" y="4572008"/>
              <a:ext cx="1409700" cy="1655762"/>
            </a:xfrm>
            <a:prstGeom prst="rect">
              <a:avLst/>
            </a:prstGeom>
            <a:noFill/>
            <a:ln w="12700">
              <a:solidFill>
                <a:schemeClr val="tx1"/>
              </a:solidFill>
              <a:miter lim="800000"/>
              <a:headEnd/>
              <a:tailEnd/>
            </a:ln>
          </p:spPr>
        </p:pic>
        <p:pic>
          <p:nvPicPr>
            <p:cNvPr id="19" name="Picture 10" descr="images155"/>
            <p:cNvPicPr>
              <a:picLocks noChangeAspect="1" noChangeArrowheads="1"/>
            </p:cNvPicPr>
            <p:nvPr/>
          </p:nvPicPr>
          <p:blipFill>
            <a:blip r:embed="rId7" cstate="print"/>
            <a:srcRect/>
            <a:stretch>
              <a:fillRect/>
            </a:stretch>
          </p:blipFill>
          <p:spPr bwMode="auto">
            <a:xfrm>
              <a:off x="7027186" y="4556145"/>
              <a:ext cx="1426276" cy="1655762"/>
            </a:xfrm>
            <a:prstGeom prst="rect">
              <a:avLst/>
            </a:prstGeom>
            <a:noFill/>
            <a:ln w="12700">
              <a:solidFill>
                <a:schemeClr val="tx1"/>
              </a:solidFill>
              <a:miter lim="800000"/>
              <a:headEnd/>
              <a:tailEnd/>
            </a:ln>
          </p:spPr>
        </p:pic>
        <p:pic>
          <p:nvPicPr>
            <p:cNvPr id="20" name="Picture 11" descr="10075945"/>
            <p:cNvPicPr>
              <a:picLocks noChangeAspect="1" noChangeArrowheads="1"/>
            </p:cNvPicPr>
            <p:nvPr/>
          </p:nvPicPr>
          <p:blipFill>
            <a:blip r:embed="rId8" cstate="print"/>
            <a:srcRect/>
            <a:stretch>
              <a:fillRect/>
            </a:stretch>
          </p:blipFill>
          <p:spPr bwMode="auto">
            <a:xfrm>
              <a:off x="8524900" y="4556145"/>
              <a:ext cx="1381100" cy="1655762"/>
            </a:xfrm>
            <a:prstGeom prst="rect">
              <a:avLst/>
            </a:prstGeom>
            <a:noFill/>
            <a:ln w="12700">
              <a:solidFill>
                <a:schemeClr val="tx1"/>
              </a:solidFill>
              <a:miter lim="800000"/>
              <a:headEnd/>
              <a:tailEnd/>
            </a:ln>
          </p:spPr>
        </p:pic>
      </p:grpSp>
      <p:sp>
        <p:nvSpPr>
          <p:cNvPr id="23" name="Text Box 3"/>
          <p:cNvSpPr txBox="1">
            <a:spLocks noChangeArrowheads="1"/>
          </p:cNvSpPr>
          <p:nvPr/>
        </p:nvSpPr>
        <p:spPr bwMode="auto">
          <a:xfrm>
            <a:off x="5095876" y="230667"/>
            <a:ext cx="4897438" cy="769441"/>
          </a:xfrm>
          <a:prstGeom prst="rect">
            <a:avLst/>
          </a:prstGeom>
          <a:noFill/>
          <a:ln w="9525">
            <a:noFill/>
            <a:miter lim="800000"/>
            <a:headEnd/>
            <a:tailEnd/>
          </a:ln>
          <a:effectLst/>
        </p:spPr>
        <p:txBody>
          <a:bodyPr wrap="square">
            <a:spAutoFit/>
          </a:bodyPr>
          <a:lstStyle/>
          <a:p>
            <a:pPr>
              <a:spcBef>
                <a:spcPct val="20000"/>
              </a:spcBef>
            </a:pPr>
            <a:r>
              <a:rPr lang="en-US" dirty="0">
                <a:latin typeface="Cooper Black" pitchFamily="18" charset="0"/>
              </a:rPr>
              <a:t>Sistem </a:t>
            </a:r>
            <a:r>
              <a:rPr lang="en-US" dirty="0" err="1">
                <a:latin typeface="Cooper Black" pitchFamily="18" charset="0"/>
              </a:rPr>
              <a:t>Manajemen</a:t>
            </a:r>
            <a:r>
              <a:rPr lang="en-US" dirty="0">
                <a:latin typeface="Cooper Black" pitchFamily="18" charset="0"/>
              </a:rPr>
              <a:t> </a:t>
            </a:r>
            <a:r>
              <a:rPr lang="en-US" dirty="0" err="1">
                <a:latin typeface="Cooper Black" pitchFamily="18" charset="0"/>
              </a:rPr>
              <a:t>Keselamatan</a:t>
            </a:r>
            <a:endParaRPr lang="en-US" dirty="0">
              <a:latin typeface="Cooper Black" pitchFamily="18" charset="0"/>
            </a:endParaRPr>
          </a:p>
          <a:p>
            <a:pPr>
              <a:spcBef>
                <a:spcPct val="20000"/>
              </a:spcBef>
            </a:pPr>
            <a:r>
              <a:rPr lang="en-US" dirty="0" err="1">
                <a:latin typeface="Cooper Black" pitchFamily="18" charset="0"/>
              </a:rPr>
              <a:t>Kesehatan</a:t>
            </a:r>
            <a:r>
              <a:rPr lang="en-US" dirty="0">
                <a:latin typeface="Cooper Black" pitchFamily="18" charset="0"/>
              </a:rPr>
              <a:t> </a:t>
            </a:r>
            <a:r>
              <a:rPr lang="en-US" dirty="0" err="1">
                <a:latin typeface="Cooper Black" pitchFamily="18" charset="0"/>
              </a:rPr>
              <a:t>Kerja</a:t>
            </a:r>
            <a:r>
              <a:rPr lang="en-US" dirty="0">
                <a:latin typeface="Cooper Black" pitchFamily="18" charset="0"/>
              </a:rPr>
              <a:t> (K3)</a:t>
            </a:r>
          </a:p>
        </p:txBody>
      </p:sp>
      <p:sp>
        <p:nvSpPr>
          <p:cNvPr id="5" name="Slide Number Placeholder 4"/>
          <p:cNvSpPr>
            <a:spLocks noGrp="1"/>
          </p:cNvSpPr>
          <p:nvPr>
            <p:ph type="sldNum" sz="quarter" idx="12"/>
          </p:nvPr>
        </p:nvSpPr>
        <p:spPr/>
        <p:txBody>
          <a:bodyPr/>
          <a:lstStyle/>
          <a:p>
            <a:fld id="{AF2541DC-305F-4949-A632-DD930B0BE76F}" type="slidenum">
              <a:rPr lang="en-US" smtClean="0"/>
              <a:pPr/>
              <a:t>3</a:t>
            </a:fld>
            <a:endParaRPr lang="en-US"/>
          </a:p>
        </p:txBody>
      </p:sp>
      <p:sp>
        <p:nvSpPr>
          <p:cNvPr id="4" name="Rectangle 3">
            <a:extLst>
              <a:ext uri="{FF2B5EF4-FFF2-40B4-BE49-F238E27FC236}">
                <a16:creationId xmlns:a16="http://schemas.microsoft.com/office/drawing/2014/main" id="{CA59A2BE-0C6D-4DF0-8542-4C057407BF8A}"/>
              </a:ext>
            </a:extLst>
          </p:cNvPr>
          <p:cNvSpPr/>
          <p:nvPr/>
        </p:nvSpPr>
        <p:spPr>
          <a:xfrm>
            <a:off x="5095876" y="1259803"/>
            <a:ext cx="4179886" cy="2677656"/>
          </a:xfrm>
          <a:prstGeom prst="rect">
            <a:avLst/>
          </a:prstGeom>
        </p:spPr>
        <p:txBody>
          <a:bodyPr wrap="square">
            <a:spAutoFit/>
          </a:bodyPr>
          <a:lstStyle/>
          <a:p>
            <a:r>
              <a:rPr lang="en-ID" sz="2800" dirty="0">
                <a:latin typeface="Britannic Bold" panose="020B0903060703020204" pitchFamily="34" charset="0"/>
                <a:cs typeface="Angsana New" panose="02020603050405020304" pitchFamily="18" charset="-34"/>
              </a:rPr>
              <a:t>“S</a:t>
            </a:r>
            <a:r>
              <a:rPr lang="en-ID" sz="2800" dirty="0">
                <a:solidFill>
                  <a:srgbClr val="212121"/>
                </a:solidFill>
                <a:latin typeface="Britannic Bold" panose="020B0903060703020204" pitchFamily="34" charset="0"/>
                <a:cs typeface="Angsana New" panose="02020603050405020304" pitchFamily="18" charset="-34"/>
              </a:rPr>
              <a:t>istem </a:t>
            </a:r>
            <a:r>
              <a:rPr lang="en-ID" sz="2800" dirty="0" err="1">
                <a:solidFill>
                  <a:srgbClr val="212121"/>
                </a:solidFill>
                <a:latin typeface="Britannic Bold" panose="020B0903060703020204" pitchFamily="34" charset="0"/>
                <a:cs typeface="Angsana New" panose="02020603050405020304" pitchFamily="18" charset="-34"/>
              </a:rPr>
              <a:t>manajemen</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atau</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bagian</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dari</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sistem</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manajemen</a:t>
            </a:r>
            <a:r>
              <a:rPr lang="en-ID" sz="2800" dirty="0">
                <a:solidFill>
                  <a:srgbClr val="212121"/>
                </a:solidFill>
                <a:latin typeface="Britannic Bold" panose="020B0903060703020204" pitchFamily="34" charset="0"/>
                <a:cs typeface="Angsana New" panose="02020603050405020304" pitchFamily="18" charset="-34"/>
              </a:rPr>
              <a:t> yang </a:t>
            </a:r>
            <a:r>
              <a:rPr lang="en-ID" sz="2800" dirty="0" err="1">
                <a:solidFill>
                  <a:srgbClr val="212121"/>
                </a:solidFill>
                <a:latin typeface="Britannic Bold" panose="020B0903060703020204" pitchFamily="34" charset="0"/>
                <a:cs typeface="Angsana New" panose="02020603050405020304" pitchFamily="18" charset="-34"/>
              </a:rPr>
              <a:t>digunakan</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untuk</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mencapai</a:t>
            </a:r>
            <a:r>
              <a:rPr lang="en-ID" sz="2800" dirty="0">
                <a:solidFill>
                  <a:srgbClr val="212121"/>
                </a:solidFill>
                <a:latin typeface="Britannic Bold" panose="020B0903060703020204" pitchFamily="34" charset="0"/>
                <a:cs typeface="Angsana New" panose="02020603050405020304" pitchFamily="18" charset="-34"/>
              </a:rPr>
              <a:t> </a:t>
            </a:r>
            <a:r>
              <a:rPr lang="en-ID" sz="2800" dirty="0" err="1">
                <a:solidFill>
                  <a:srgbClr val="212121"/>
                </a:solidFill>
                <a:latin typeface="Britannic Bold" panose="020B0903060703020204" pitchFamily="34" charset="0"/>
                <a:cs typeface="Angsana New" panose="02020603050405020304" pitchFamily="18" charset="-34"/>
              </a:rPr>
              <a:t>kebijakan</a:t>
            </a:r>
            <a:r>
              <a:rPr lang="en-ID" sz="2800" dirty="0">
                <a:solidFill>
                  <a:srgbClr val="212121"/>
                </a:solidFill>
                <a:latin typeface="Britannic Bold" panose="020B0903060703020204" pitchFamily="34" charset="0"/>
                <a:cs typeface="Angsana New" panose="02020603050405020304" pitchFamily="18" charset="-34"/>
              </a:rPr>
              <a:t> K3” 3.11</a:t>
            </a:r>
            <a:endParaRPr lang="en-ID" sz="2800" dirty="0">
              <a:latin typeface="Britannic Bold" panose="020B0903060703020204" pitchFamily="34" charset="0"/>
              <a:cs typeface="Angsana New" panose="02020603050405020304" pitchFamily="18" charset="-34"/>
            </a:endParaRPr>
          </a:p>
        </p:txBody>
      </p:sp>
      <p:sp>
        <p:nvSpPr>
          <p:cNvPr id="6" name="Footer Placeholder 5">
            <a:extLst>
              <a:ext uri="{FF2B5EF4-FFF2-40B4-BE49-F238E27FC236}">
                <a16:creationId xmlns:a16="http://schemas.microsoft.com/office/drawing/2014/main" id="{E3601A91-523D-4F1C-BD28-FFC21C6CB3DB}"/>
              </a:ext>
            </a:extLst>
          </p:cNvPr>
          <p:cNvSpPr>
            <a:spLocks noGrp="1"/>
          </p:cNvSpPr>
          <p:nvPr>
            <p:ph type="ftr" sz="quarter" idx="11"/>
          </p:nvPr>
        </p:nvSpPr>
        <p:spPr/>
        <p:txBody>
          <a:bodyPr/>
          <a:lstStyle/>
          <a:p>
            <a:r>
              <a:rPr lang="en-US"/>
              <a:t>HIRADC 2/Rev.0© Copyright, Sentral-Sistem  April 2019</a:t>
            </a:r>
          </a:p>
        </p:txBody>
      </p:sp>
    </p:spTree>
    <p:extLst>
      <p:ext uri="{BB962C8B-B14F-4D97-AF65-F5344CB8AC3E}">
        <p14:creationId xmlns:p14="http://schemas.microsoft.com/office/powerpoint/2010/main" val="101498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
                                        </p:tgtEl>
                                        <p:attrNameLst>
                                          <p:attrName>ppt_x</p:attrName>
                                        </p:attrNameLst>
                                      </p:cBhvr>
                                      <p:tavLst>
                                        <p:tav tm="0">
                                          <p:val>
                                            <p:strVal val="ppt_x"/>
                                          </p:val>
                                        </p:tav>
                                        <p:tav tm="100000">
                                          <p:val>
                                            <p:strVal val="1+ppt_w/2"/>
                                          </p:val>
                                        </p:tav>
                                      </p:tavLst>
                                    </p:anim>
                                    <p:anim calcmode="lin" valueType="num">
                                      <p:cBhvr additive="base">
                                        <p:cTn id="12" dur="5000"/>
                                        <p:tgtEl>
                                          <p:spTgt spid="2"/>
                                        </p:tgtEl>
                                        <p:attrNameLst>
                                          <p:attrName>ppt_y</p:attrName>
                                        </p:attrNameLst>
                                      </p:cBhvr>
                                      <p:tavLst>
                                        <p:tav tm="0">
                                          <p:val>
                                            <p:strVal val="ppt_y"/>
                                          </p:val>
                                        </p:tav>
                                        <p:tav tm="100000">
                                          <p:val>
                                            <p:strVal val="ppt_y"/>
                                          </p:val>
                                        </p:tav>
                                      </p:tavLst>
                                    </p:anim>
                                    <p:set>
                                      <p:cBhvr>
                                        <p:cTn id="1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8063" y="884238"/>
            <a:ext cx="6191250" cy="830262"/>
          </a:xfrm>
        </p:spPr>
        <p:txBody>
          <a:bodyPr/>
          <a:lstStyle/>
          <a:p>
            <a:pPr eaLnBrk="1" hangingPunct="1">
              <a:defRPr/>
            </a:pPr>
            <a:r>
              <a:rPr lang="id-ID" sz="2400" dirty="0">
                <a:latin typeface="+mn-lt"/>
              </a:rPr>
              <a:t>Contoh Identifikasi Bahaya- Resiko Pada pengoperasian Genset </a:t>
            </a:r>
          </a:p>
        </p:txBody>
      </p:sp>
      <p:sp>
        <p:nvSpPr>
          <p:cNvPr id="63491" name="Content Placeholder 2"/>
          <p:cNvSpPr>
            <a:spLocks noGrp="1"/>
          </p:cNvSpPr>
          <p:nvPr>
            <p:ph idx="1"/>
          </p:nvPr>
        </p:nvSpPr>
        <p:spPr>
          <a:xfrm>
            <a:off x="1381125" y="1571625"/>
            <a:ext cx="8047038" cy="4425950"/>
          </a:xfrm>
        </p:spPr>
        <p:txBody>
          <a:bodyPr/>
          <a:lstStyle/>
          <a:p>
            <a:pPr marL="914400" lvl="1" indent="-514350" eaLnBrk="1" hangingPunct="1">
              <a:buFont typeface="Wingdings" pitchFamily="2" charset="2"/>
              <a:buNone/>
            </a:pPr>
            <a:endParaRPr lang="id-ID"/>
          </a:p>
          <a:p>
            <a:pPr marL="914400" lvl="1" indent="-514350" eaLnBrk="1" hangingPunct="1">
              <a:buFont typeface="Arial" pitchFamily="34" charset="0"/>
              <a:buChar char="•"/>
            </a:pPr>
            <a:endParaRPr lang="id-ID"/>
          </a:p>
        </p:txBody>
      </p:sp>
      <p:sp>
        <p:nvSpPr>
          <p:cNvPr id="63492" name="Slide Number Placeholder 6"/>
          <p:cNvSpPr>
            <a:spLocks noGrp="1"/>
          </p:cNvSpPr>
          <p:nvPr>
            <p:ph type="sldNum" sz="quarter" idx="12"/>
          </p:nvPr>
        </p:nvSpPr>
        <p:spPr>
          <a:noFill/>
        </p:spPr>
        <p:txBody>
          <a:bodyPr/>
          <a:lstStyle/>
          <a:p>
            <a:fld id="{55A6030E-6653-45D9-A68A-E234A588DEF8}" type="slidenum">
              <a:rPr lang="en-US" smtClean="0"/>
              <a:pPr/>
              <a:t>30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544925026"/>
              </p:ext>
            </p:extLst>
          </p:nvPr>
        </p:nvGraphicFramePr>
        <p:xfrm>
          <a:off x="595313" y="2714625"/>
          <a:ext cx="8715438" cy="3429019"/>
        </p:xfrm>
        <a:graphic>
          <a:graphicData uri="http://schemas.openxmlformats.org/drawingml/2006/table">
            <a:tbl>
              <a:tblPr firstRow="1" bandRow="1">
                <a:tableStyleId>{93296810-A885-4BE3-A3E7-6D5BEEA58F35}</a:tableStyleId>
              </a:tblPr>
              <a:tblGrid>
                <a:gridCol w="2905146">
                  <a:extLst>
                    <a:ext uri="{9D8B030D-6E8A-4147-A177-3AD203B41FA5}">
                      <a16:colId xmlns:a16="http://schemas.microsoft.com/office/drawing/2014/main" val="20000"/>
                    </a:ext>
                  </a:extLst>
                </a:gridCol>
                <a:gridCol w="2905146">
                  <a:extLst>
                    <a:ext uri="{9D8B030D-6E8A-4147-A177-3AD203B41FA5}">
                      <a16:colId xmlns:a16="http://schemas.microsoft.com/office/drawing/2014/main" val="20001"/>
                    </a:ext>
                  </a:extLst>
                </a:gridCol>
                <a:gridCol w="2905146">
                  <a:extLst>
                    <a:ext uri="{9D8B030D-6E8A-4147-A177-3AD203B41FA5}">
                      <a16:colId xmlns:a16="http://schemas.microsoft.com/office/drawing/2014/main" val="20002"/>
                    </a:ext>
                  </a:extLst>
                </a:gridCol>
              </a:tblGrid>
              <a:tr h="405729">
                <a:tc>
                  <a:txBody>
                    <a:bodyPr/>
                    <a:lstStyle/>
                    <a:p>
                      <a:r>
                        <a:rPr lang="id-ID" sz="1400" dirty="0"/>
                        <a:t>Aktifitas</a:t>
                      </a:r>
                      <a:endParaRPr lang="id-ID" sz="1400" b="0" dirty="0">
                        <a:solidFill>
                          <a:schemeClr val="tx1"/>
                        </a:solidFill>
                      </a:endParaRPr>
                    </a:p>
                  </a:txBody>
                  <a:tcPr marL="91439" marR="91439" marT="45713" marB="45713"/>
                </a:tc>
                <a:tc>
                  <a:txBody>
                    <a:bodyPr/>
                    <a:lstStyle/>
                    <a:p>
                      <a:r>
                        <a:rPr lang="id-ID" sz="1400" dirty="0"/>
                        <a:t>Bahaya</a:t>
                      </a:r>
                      <a:endParaRPr lang="id-ID" sz="1400" b="0" dirty="0">
                        <a:solidFill>
                          <a:schemeClr val="tx1"/>
                        </a:solidFill>
                      </a:endParaRPr>
                    </a:p>
                  </a:txBody>
                  <a:tcPr marL="91439" marR="91439" marT="45713" marB="45713"/>
                </a:tc>
                <a:tc>
                  <a:txBody>
                    <a:bodyPr/>
                    <a:lstStyle/>
                    <a:p>
                      <a:r>
                        <a:rPr lang="id-ID" sz="1400" dirty="0"/>
                        <a:t>Resiko</a:t>
                      </a:r>
                      <a:endParaRPr lang="id-ID" sz="1400" b="0" dirty="0">
                        <a:solidFill>
                          <a:schemeClr val="tx1"/>
                        </a:solidFill>
                      </a:endParaRPr>
                    </a:p>
                  </a:txBody>
                  <a:tcPr marL="91439" marR="91439" marT="45713" marB="45713"/>
                </a:tc>
                <a:extLst>
                  <a:ext uri="{0D108BD9-81ED-4DB2-BD59-A6C34878D82A}">
                    <a16:rowId xmlns:a16="http://schemas.microsoft.com/office/drawing/2014/main" val="10000"/>
                  </a:ext>
                </a:extLst>
              </a:tr>
              <a:tr h="405729">
                <a:tc rowSpan="4">
                  <a:txBody>
                    <a:bodyPr/>
                    <a:lstStyle/>
                    <a:p>
                      <a:r>
                        <a:rPr lang="id-ID" sz="1400" dirty="0"/>
                        <a:t>Pengoperasian</a:t>
                      </a:r>
                      <a:r>
                        <a:rPr lang="id-ID" sz="1400" baseline="0" dirty="0"/>
                        <a:t> diesel</a:t>
                      </a:r>
                      <a:endParaRPr lang="id-ID" sz="1400" b="0" dirty="0"/>
                    </a:p>
                  </a:txBody>
                  <a:tcPr marL="91439" marR="91439" marT="45713" marB="45713"/>
                </a:tc>
                <a:tc>
                  <a:txBody>
                    <a:bodyPr/>
                    <a:lstStyle/>
                    <a:p>
                      <a:r>
                        <a:rPr lang="en-US" sz="1400" dirty="0" err="1"/>
                        <a:t>Paparan</a:t>
                      </a:r>
                      <a:r>
                        <a:rPr lang="en-US" sz="1400" baseline="0" dirty="0"/>
                        <a:t> </a:t>
                      </a:r>
                      <a:r>
                        <a:rPr lang="en-US" sz="1400" baseline="0" dirty="0" err="1"/>
                        <a:t>bising</a:t>
                      </a:r>
                      <a:endParaRPr lang="id-ID" sz="1400" b="0" dirty="0"/>
                    </a:p>
                  </a:txBody>
                  <a:tcPr marL="91439" marR="91439" marT="45713" marB="45713"/>
                </a:tc>
                <a:tc>
                  <a:txBody>
                    <a:bodyPr/>
                    <a:lstStyle/>
                    <a:p>
                      <a:r>
                        <a:rPr lang="id-ID" sz="1400" dirty="0"/>
                        <a:t>Gangguan pendengaran</a:t>
                      </a:r>
                      <a:endParaRPr lang="id-ID" sz="1400" b="0" dirty="0"/>
                    </a:p>
                  </a:txBody>
                  <a:tcPr marL="91439" marR="91439" marT="45713" marB="45713"/>
                </a:tc>
                <a:extLst>
                  <a:ext uri="{0D108BD9-81ED-4DB2-BD59-A6C34878D82A}">
                    <a16:rowId xmlns:a16="http://schemas.microsoft.com/office/drawing/2014/main" val="10001"/>
                  </a:ext>
                </a:extLst>
              </a:tr>
              <a:tr h="405729">
                <a:tc vMerge="1">
                  <a:txBody>
                    <a:bodyPr/>
                    <a:lstStyle/>
                    <a:p>
                      <a:endParaRPr lang="id-ID" sz="1400" dirty="0"/>
                    </a:p>
                  </a:txBody>
                  <a:tcPr/>
                </a:tc>
                <a:tc>
                  <a:txBody>
                    <a:bodyPr/>
                    <a:lstStyle/>
                    <a:p>
                      <a:r>
                        <a:rPr lang="en-US" sz="1400" dirty="0" err="1"/>
                        <a:t>Getaran</a:t>
                      </a:r>
                      <a:endParaRPr lang="id-ID" sz="1400" b="0" dirty="0"/>
                    </a:p>
                  </a:txBody>
                  <a:tcPr marL="91439" marR="91439" marT="45713" marB="45713"/>
                </a:tc>
                <a:tc>
                  <a:txBody>
                    <a:bodyPr/>
                    <a:lstStyle/>
                    <a:p>
                      <a:r>
                        <a:rPr lang="id-ID" sz="1400" dirty="0"/>
                        <a:t>Penurunan kesehatan </a:t>
                      </a:r>
                      <a:endParaRPr lang="id-ID" sz="1400" b="0" dirty="0"/>
                    </a:p>
                  </a:txBody>
                  <a:tcPr marL="91439" marR="91439" marT="45713" marB="45713"/>
                </a:tc>
                <a:extLst>
                  <a:ext uri="{0D108BD9-81ED-4DB2-BD59-A6C34878D82A}">
                    <a16:rowId xmlns:a16="http://schemas.microsoft.com/office/drawing/2014/main" val="10002"/>
                  </a:ext>
                </a:extLst>
              </a:tr>
              <a:tr h="588916">
                <a:tc vMerge="1">
                  <a:txBody>
                    <a:bodyPr/>
                    <a:lstStyle/>
                    <a:p>
                      <a:endParaRPr lang="id-ID" sz="1400" dirty="0"/>
                    </a:p>
                  </a:txBody>
                  <a:tcPr/>
                </a:tc>
                <a:tc>
                  <a:txBody>
                    <a:bodyPr/>
                    <a:lstStyle/>
                    <a:p>
                      <a:r>
                        <a:rPr lang="en-US" sz="1400" dirty="0" err="1"/>
                        <a:t>Paparan</a:t>
                      </a:r>
                      <a:r>
                        <a:rPr lang="en-US" sz="1400" dirty="0"/>
                        <a:t> </a:t>
                      </a:r>
                      <a:r>
                        <a:rPr lang="en-US" sz="1400" dirty="0" err="1"/>
                        <a:t>emisi</a:t>
                      </a:r>
                      <a:r>
                        <a:rPr lang="en-US" sz="1400" dirty="0"/>
                        <a:t> g</a:t>
                      </a:r>
                      <a:r>
                        <a:rPr lang="id-ID" sz="1400" dirty="0"/>
                        <a:t>as buang</a:t>
                      </a:r>
                      <a:endParaRPr lang="id-ID" sz="1400" b="0" dirty="0"/>
                    </a:p>
                  </a:txBody>
                  <a:tcPr marL="91439" marR="91439" marT="45713" marB="45713"/>
                </a:tc>
                <a:tc>
                  <a:txBody>
                    <a:bodyPr/>
                    <a:lstStyle/>
                    <a:p>
                      <a:r>
                        <a:rPr lang="id-ID" sz="1400" dirty="0"/>
                        <a:t>Ganguan pernafasan</a:t>
                      </a:r>
                      <a:endParaRPr lang="id-ID" sz="1400" b="0" dirty="0"/>
                    </a:p>
                  </a:txBody>
                  <a:tcPr marL="91439" marR="91439" marT="45713" marB="45713"/>
                </a:tc>
                <a:extLst>
                  <a:ext uri="{0D108BD9-81ED-4DB2-BD59-A6C34878D82A}">
                    <a16:rowId xmlns:a16="http://schemas.microsoft.com/office/drawing/2014/main" val="10003"/>
                  </a:ext>
                </a:extLst>
              </a:tr>
              <a:tr h="405729">
                <a:tc vMerge="1">
                  <a:txBody>
                    <a:bodyPr/>
                    <a:lstStyle/>
                    <a:p>
                      <a:endParaRPr lang="id-ID" sz="1400" dirty="0"/>
                    </a:p>
                  </a:txBody>
                  <a:tcPr/>
                </a:tc>
                <a:tc>
                  <a:txBody>
                    <a:bodyPr/>
                    <a:lstStyle/>
                    <a:p>
                      <a:r>
                        <a:rPr lang="id-ID" sz="1400" dirty="0"/>
                        <a:t>Paparan panas</a:t>
                      </a:r>
                      <a:endParaRPr lang="id-ID" sz="1400" b="0" dirty="0"/>
                    </a:p>
                  </a:txBody>
                  <a:tcPr marL="91439" marR="91439" marT="45713" marB="45713"/>
                </a:tc>
                <a:tc>
                  <a:txBody>
                    <a:bodyPr/>
                    <a:lstStyle/>
                    <a:p>
                      <a:r>
                        <a:rPr lang="id-ID" sz="1400" dirty="0"/>
                        <a:t>Dehidrasi</a:t>
                      </a:r>
                      <a:endParaRPr lang="id-ID" sz="1400" b="0" dirty="0"/>
                    </a:p>
                  </a:txBody>
                  <a:tcPr marL="91439" marR="91439" marT="45713" marB="45713"/>
                </a:tc>
                <a:extLst>
                  <a:ext uri="{0D108BD9-81ED-4DB2-BD59-A6C34878D82A}">
                    <a16:rowId xmlns:a16="http://schemas.microsoft.com/office/drawing/2014/main" val="10004"/>
                  </a:ext>
                </a:extLst>
              </a:tr>
              <a:tr h="405729">
                <a:tc rowSpan="2">
                  <a:txBody>
                    <a:bodyPr/>
                    <a:lstStyle/>
                    <a:p>
                      <a:r>
                        <a:rPr lang="id-ID" sz="1400" dirty="0"/>
                        <a:t>Pengantian oli</a:t>
                      </a:r>
                      <a:endParaRPr lang="id-ID" sz="1400" b="0" dirty="0"/>
                    </a:p>
                  </a:txBody>
                  <a:tcPr marL="91439" marR="91439" marT="45713" marB="45713"/>
                </a:tc>
                <a:tc>
                  <a:txBody>
                    <a:bodyPr/>
                    <a:lstStyle/>
                    <a:p>
                      <a:r>
                        <a:rPr lang="en-US" sz="1400" dirty="0" err="1"/>
                        <a:t>Terpeleset</a:t>
                      </a:r>
                      <a:r>
                        <a:rPr lang="en-US" sz="1400" baseline="0" dirty="0"/>
                        <a:t> </a:t>
                      </a:r>
                      <a:r>
                        <a:rPr lang="en-US" sz="1400" baseline="0" dirty="0" err="1"/>
                        <a:t>ceceran</a:t>
                      </a:r>
                      <a:r>
                        <a:rPr lang="en-US" sz="1400" baseline="0" dirty="0"/>
                        <a:t> </a:t>
                      </a:r>
                      <a:r>
                        <a:rPr lang="en-US" sz="1400" baseline="0" dirty="0" err="1"/>
                        <a:t>oli</a:t>
                      </a:r>
                      <a:endParaRPr lang="id-ID" sz="1400" b="0" dirty="0"/>
                    </a:p>
                  </a:txBody>
                  <a:tcPr marL="91439" marR="91439" marT="45713" marB="45713"/>
                </a:tc>
                <a:tc>
                  <a:txBody>
                    <a:bodyPr/>
                    <a:lstStyle/>
                    <a:p>
                      <a:r>
                        <a:rPr lang="id-ID" sz="1400" dirty="0"/>
                        <a:t>C</a:t>
                      </a:r>
                      <a:r>
                        <a:rPr lang="en-US" sz="1400" dirty="0" err="1"/>
                        <a:t>edera</a:t>
                      </a:r>
                      <a:r>
                        <a:rPr lang="en-US" sz="1400" baseline="0" dirty="0"/>
                        <a:t> </a:t>
                      </a:r>
                      <a:r>
                        <a:rPr lang="en-US" sz="1400" baseline="0" dirty="0" err="1"/>
                        <a:t>memar</a:t>
                      </a:r>
                      <a:endParaRPr lang="id-ID" sz="1400" b="0" dirty="0"/>
                    </a:p>
                  </a:txBody>
                  <a:tcPr marL="91439" marR="91439" marT="45713" marB="45713"/>
                </a:tc>
                <a:extLst>
                  <a:ext uri="{0D108BD9-81ED-4DB2-BD59-A6C34878D82A}">
                    <a16:rowId xmlns:a16="http://schemas.microsoft.com/office/drawing/2014/main" val="10005"/>
                  </a:ext>
                </a:extLst>
              </a:tr>
              <a:tr h="405729">
                <a:tc vMerge="1">
                  <a:txBody>
                    <a:bodyPr/>
                    <a:lstStyle/>
                    <a:p>
                      <a:endParaRPr lang="id-ID" sz="1400" dirty="0"/>
                    </a:p>
                  </a:txBody>
                  <a:tcPr/>
                </a:tc>
                <a:tc>
                  <a:txBody>
                    <a:bodyPr/>
                    <a:lstStyle/>
                    <a:p>
                      <a:r>
                        <a:rPr lang="en-US" sz="1400" dirty="0" err="1"/>
                        <a:t>Paparan</a:t>
                      </a:r>
                      <a:r>
                        <a:rPr lang="en-US" sz="1400" dirty="0"/>
                        <a:t> </a:t>
                      </a:r>
                      <a:r>
                        <a:rPr lang="en-US" sz="1400" dirty="0" err="1"/>
                        <a:t>oli</a:t>
                      </a:r>
                      <a:endParaRPr lang="id-ID" sz="1400" b="0" dirty="0"/>
                    </a:p>
                  </a:txBody>
                  <a:tcPr marL="91439" marR="91439" marT="45713" marB="45713"/>
                </a:tc>
                <a:tc>
                  <a:txBody>
                    <a:bodyPr/>
                    <a:lstStyle/>
                    <a:p>
                      <a:r>
                        <a:rPr lang="id-ID" sz="1400" dirty="0"/>
                        <a:t>Iritasi kulit</a:t>
                      </a:r>
                      <a:endParaRPr lang="id-ID" sz="1400" b="0" dirty="0"/>
                    </a:p>
                  </a:txBody>
                  <a:tcPr marL="91439" marR="91439" marT="45713" marB="45713"/>
                </a:tc>
                <a:extLst>
                  <a:ext uri="{0D108BD9-81ED-4DB2-BD59-A6C34878D82A}">
                    <a16:rowId xmlns:a16="http://schemas.microsoft.com/office/drawing/2014/main" val="10006"/>
                  </a:ext>
                </a:extLst>
              </a:tr>
              <a:tr h="405729">
                <a:tc>
                  <a:txBody>
                    <a:bodyPr/>
                    <a:lstStyle/>
                    <a:p>
                      <a:r>
                        <a:rPr lang="id-ID" sz="1400" dirty="0"/>
                        <a:t>dll</a:t>
                      </a:r>
                      <a:endParaRPr lang="id-ID" sz="1400" b="0" dirty="0"/>
                    </a:p>
                  </a:txBody>
                  <a:tcPr marL="91439" marR="91439" marT="45713" marB="45713"/>
                </a:tc>
                <a:tc>
                  <a:txBody>
                    <a:bodyPr/>
                    <a:lstStyle/>
                    <a:p>
                      <a:endParaRPr lang="id-ID" sz="1400" b="0" dirty="0"/>
                    </a:p>
                  </a:txBody>
                  <a:tcPr marL="91439" marR="91439" marT="45713" marB="45713"/>
                </a:tc>
                <a:tc>
                  <a:txBody>
                    <a:bodyPr/>
                    <a:lstStyle/>
                    <a:p>
                      <a:endParaRPr lang="id-ID" sz="1400" b="0" dirty="0"/>
                    </a:p>
                  </a:txBody>
                  <a:tcPr marL="91439" marR="91439" marT="45713" marB="45713"/>
                </a:tc>
                <a:extLst>
                  <a:ext uri="{0D108BD9-81ED-4DB2-BD59-A6C34878D82A}">
                    <a16:rowId xmlns:a16="http://schemas.microsoft.com/office/drawing/2014/main" val="10007"/>
                  </a:ext>
                </a:extLst>
              </a:tr>
            </a:tbl>
          </a:graphicData>
        </a:graphic>
      </p:graphicFrame>
      <p:pic>
        <p:nvPicPr>
          <p:cNvPr id="63528" name="Picture 41" descr="https://encrypted-tbn1.gstatic.com/images?q=tbn:ANd9GcQJX_YDjQJI9AqMEGw0JbArH-RpGu2zr8P3r85IcbF80u6ppZgX"/>
          <p:cNvPicPr>
            <a:picLocks noChangeAspect="1" noChangeArrowheads="1"/>
          </p:cNvPicPr>
          <p:nvPr/>
        </p:nvPicPr>
        <p:blipFill>
          <a:blip r:embed="rId2" cstate="print"/>
          <a:srcRect/>
          <a:stretch>
            <a:fillRect/>
          </a:stretch>
        </p:blipFill>
        <p:spPr bwMode="auto">
          <a:xfrm>
            <a:off x="309563" y="285750"/>
            <a:ext cx="2738437" cy="242252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a:t>HIRADC 2/Rev.0© Copyright, Sentral-Sistem  April 2019</a:t>
            </a: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7" descr="http://www.pusatkantor.com/wp-content/uploads/2012/05/modera-workstation-1-5-series1-300x257.jpg"/>
          <p:cNvPicPr>
            <a:picLocks noChangeAspect="1" noChangeArrowheads="1"/>
          </p:cNvPicPr>
          <p:nvPr/>
        </p:nvPicPr>
        <p:blipFill>
          <a:blip r:embed="rId2" cstate="print"/>
          <a:srcRect/>
          <a:stretch>
            <a:fillRect/>
          </a:stretch>
        </p:blipFill>
        <p:spPr bwMode="auto">
          <a:xfrm>
            <a:off x="381000" y="71438"/>
            <a:ext cx="3000375" cy="2570162"/>
          </a:xfrm>
          <a:prstGeom prst="rect">
            <a:avLst/>
          </a:prstGeom>
          <a:noFill/>
          <a:ln w="9525">
            <a:noFill/>
            <a:miter lim="800000"/>
            <a:headEnd/>
            <a:tailEnd/>
          </a:ln>
        </p:spPr>
      </p:pic>
      <p:sp>
        <p:nvSpPr>
          <p:cNvPr id="2" name="Title 1"/>
          <p:cNvSpPr>
            <a:spLocks noGrp="1"/>
          </p:cNvSpPr>
          <p:nvPr>
            <p:ph type="title"/>
          </p:nvPr>
        </p:nvSpPr>
        <p:spPr>
          <a:xfrm>
            <a:off x="3476625" y="857250"/>
            <a:ext cx="5834063" cy="830263"/>
          </a:xfrm>
        </p:spPr>
        <p:txBody>
          <a:bodyPr/>
          <a:lstStyle/>
          <a:p>
            <a:pPr eaLnBrk="1" hangingPunct="1">
              <a:defRPr/>
            </a:pPr>
            <a:r>
              <a:rPr lang="id-ID" sz="2400" dirty="0">
                <a:latin typeface="+mn-lt"/>
              </a:rPr>
              <a:t>Contoh Identifikasi Bahaya-Resiko Pada kegiatan perkantoran</a:t>
            </a:r>
          </a:p>
        </p:txBody>
      </p:sp>
      <p:sp>
        <p:nvSpPr>
          <p:cNvPr id="64516" name="Content Placeholder 2"/>
          <p:cNvSpPr>
            <a:spLocks noGrp="1"/>
          </p:cNvSpPr>
          <p:nvPr>
            <p:ph idx="1"/>
          </p:nvPr>
        </p:nvSpPr>
        <p:spPr>
          <a:xfrm>
            <a:off x="1381125" y="1571625"/>
            <a:ext cx="8047038" cy="4425950"/>
          </a:xfrm>
        </p:spPr>
        <p:txBody>
          <a:bodyPr/>
          <a:lstStyle/>
          <a:p>
            <a:pPr marL="914400" lvl="1" indent="-514350" eaLnBrk="1" hangingPunct="1">
              <a:buFont typeface="Wingdings" pitchFamily="2" charset="2"/>
              <a:buNone/>
            </a:pPr>
            <a:endParaRPr lang="id-ID"/>
          </a:p>
          <a:p>
            <a:pPr marL="914400" lvl="1" indent="-514350" eaLnBrk="1" hangingPunct="1">
              <a:buFont typeface="Arial" pitchFamily="34" charset="0"/>
              <a:buChar char="•"/>
            </a:pPr>
            <a:endParaRPr lang="id-ID"/>
          </a:p>
        </p:txBody>
      </p:sp>
      <p:sp>
        <p:nvSpPr>
          <p:cNvPr id="64517" name="Slide Number Placeholder 6"/>
          <p:cNvSpPr>
            <a:spLocks noGrp="1"/>
          </p:cNvSpPr>
          <p:nvPr>
            <p:ph type="sldNum" sz="quarter" idx="12"/>
          </p:nvPr>
        </p:nvSpPr>
        <p:spPr>
          <a:noFill/>
        </p:spPr>
        <p:txBody>
          <a:bodyPr/>
          <a:lstStyle/>
          <a:p>
            <a:fld id="{9D89DED7-FAA4-4A05-950B-F6BC3578568D}" type="slidenum">
              <a:rPr lang="en-US" smtClean="0"/>
              <a:pPr/>
              <a:t>31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413492764"/>
              </p:ext>
            </p:extLst>
          </p:nvPr>
        </p:nvGraphicFramePr>
        <p:xfrm>
          <a:off x="666750" y="2643188"/>
          <a:ext cx="8358216" cy="3463926"/>
        </p:xfrm>
        <a:graphic>
          <a:graphicData uri="http://schemas.openxmlformats.org/drawingml/2006/table">
            <a:tbl>
              <a:tblPr firstRow="1" bandRow="1">
                <a:tableStyleId>{7DF18680-E054-41AD-8BC1-D1AEF772440D}</a:tableStyleId>
              </a:tblPr>
              <a:tblGrid>
                <a:gridCol w="2786072">
                  <a:extLst>
                    <a:ext uri="{9D8B030D-6E8A-4147-A177-3AD203B41FA5}">
                      <a16:colId xmlns:a16="http://schemas.microsoft.com/office/drawing/2014/main" val="20000"/>
                    </a:ext>
                  </a:extLst>
                </a:gridCol>
                <a:gridCol w="2786072">
                  <a:extLst>
                    <a:ext uri="{9D8B030D-6E8A-4147-A177-3AD203B41FA5}">
                      <a16:colId xmlns:a16="http://schemas.microsoft.com/office/drawing/2014/main" val="20001"/>
                    </a:ext>
                  </a:extLst>
                </a:gridCol>
                <a:gridCol w="2786072">
                  <a:extLst>
                    <a:ext uri="{9D8B030D-6E8A-4147-A177-3AD203B41FA5}">
                      <a16:colId xmlns:a16="http://schemas.microsoft.com/office/drawing/2014/main" val="20002"/>
                    </a:ext>
                  </a:extLst>
                </a:gridCol>
              </a:tblGrid>
              <a:tr h="370707">
                <a:tc>
                  <a:txBody>
                    <a:bodyPr/>
                    <a:lstStyle/>
                    <a:p>
                      <a:r>
                        <a:rPr lang="id-ID" sz="1400" dirty="0"/>
                        <a:t>Aktifitas</a:t>
                      </a:r>
                      <a:endParaRPr lang="id-ID" sz="1400" dirty="0">
                        <a:solidFill>
                          <a:schemeClr val="tx1"/>
                        </a:solidFill>
                      </a:endParaRPr>
                    </a:p>
                  </a:txBody>
                  <a:tcPr marL="91439" marR="91439" marT="45705" marB="45705"/>
                </a:tc>
                <a:tc>
                  <a:txBody>
                    <a:bodyPr/>
                    <a:lstStyle/>
                    <a:p>
                      <a:r>
                        <a:rPr lang="id-ID" sz="1400" dirty="0"/>
                        <a:t>Bahaya</a:t>
                      </a:r>
                      <a:endParaRPr lang="id-ID" sz="1400" dirty="0">
                        <a:solidFill>
                          <a:schemeClr val="tx1"/>
                        </a:solidFill>
                      </a:endParaRPr>
                    </a:p>
                  </a:txBody>
                  <a:tcPr marL="91439" marR="91439" marT="45705" marB="45705"/>
                </a:tc>
                <a:tc>
                  <a:txBody>
                    <a:bodyPr/>
                    <a:lstStyle/>
                    <a:p>
                      <a:r>
                        <a:rPr lang="id-ID" sz="1400" dirty="0"/>
                        <a:t>Resiko</a:t>
                      </a:r>
                      <a:endParaRPr lang="id-ID" sz="1400" dirty="0">
                        <a:solidFill>
                          <a:schemeClr val="tx1"/>
                        </a:solidFill>
                      </a:endParaRPr>
                    </a:p>
                  </a:txBody>
                  <a:tcPr marL="91439" marR="91439" marT="45705" marB="45705"/>
                </a:tc>
                <a:extLst>
                  <a:ext uri="{0D108BD9-81ED-4DB2-BD59-A6C34878D82A}">
                    <a16:rowId xmlns:a16="http://schemas.microsoft.com/office/drawing/2014/main" val="10000"/>
                  </a:ext>
                </a:extLst>
              </a:tr>
              <a:tr h="370707">
                <a:tc rowSpan="4">
                  <a:txBody>
                    <a:bodyPr/>
                    <a:lstStyle/>
                    <a:p>
                      <a:r>
                        <a:rPr lang="id-ID" sz="1400" dirty="0"/>
                        <a:t>Pekerjaan</a:t>
                      </a:r>
                      <a:r>
                        <a:rPr lang="id-ID" sz="1400" baseline="0" dirty="0"/>
                        <a:t> administrasi</a:t>
                      </a:r>
                      <a:endParaRPr lang="id-ID" sz="1400" dirty="0"/>
                    </a:p>
                  </a:txBody>
                  <a:tcPr marL="91439" marR="91439" marT="45705" marB="45705"/>
                </a:tc>
                <a:tc>
                  <a:txBody>
                    <a:bodyPr/>
                    <a:lstStyle/>
                    <a:p>
                      <a:r>
                        <a:rPr lang="en-US" sz="1400" dirty="0"/>
                        <a:t>Salah </a:t>
                      </a:r>
                      <a:r>
                        <a:rPr lang="en-US" sz="1400" dirty="0" err="1"/>
                        <a:t>posisi</a:t>
                      </a:r>
                      <a:r>
                        <a:rPr lang="en-US" sz="1400" baseline="0" dirty="0"/>
                        <a:t> </a:t>
                      </a:r>
                      <a:r>
                        <a:rPr lang="en-US" sz="1400" baseline="0" dirty="0" err="1"/>
                        <a:t>duduk</a:t>
                      </a:r>
                      <a:endParaRPr lang="id-ID" sz="1400" dirty="0"/>
                    </a:p>
                  </a:txBody>
                  <a:tcPr marL="91439" marR="91439" marT="45705" marB="45705"/>
                </a:tc>
                <a:tc>
                  <a:txBody>
                    <a:bodyPr/>
                    <a:lstStyle/>
                    <a:p>
                      <a:r>
                        <a:rPr lang="id-ID" sz="1400" dirty="0"/>
                        <a:t>Low back</a:t>
                      </a:r>
                      <a:r>
                        <a:rPr lang="id-ID" sz="1400" baseline="0" dirty="0"/>
                        <a:t> pain</a:t>
                      </a:r>
                      <a:endParaRPr lang="id-ID" sz="1400" dirty="0"/>
                    </a:p>
                  </a:txBody>
                  <a:tcPr marL="91439" marR="91439" marT="45705" marB="45705"/>
                </a:tc>
                <a:extLst>
                  <a:ext uri="{0D108BD9-81ED-4DB2-BD59-A6C34878D82A}">
                    <a16:rowId xmlns:a16="http://schemas.microsoft.com/office/drawing/2014/main" val="10001"/>
                  </a:ext>
                </a:extLst>
              </a:tr>
              <a:tr h="370707">
                <a:tc vMerge="1">
                  <a:txBody>
                    <a:bodyPr/>
                    <a:lstStyle/>
                    <a:p>
                      <a:endParaRPr lang="id-ID" sz="1400" dirty="0"/>
                    </a:p>
                  </a:txBody>
                  <a:tcPr/>
                </a:tc>
                <a:tc>
                  <a:txBody>
                    <a:bodyPr/>
                    <a:lstStyle/>
                    <a:p>
                      <a:r>
                        <a:rPr lang="id-ID" sz="1400" dirty="0"/>
                        <a:t>Pencahayaan tidak optimal</a:t>
                      </a:r>
                    </a:p>
                  </a:txBody>
                  <a:tcPr marL="91439" marR="91439" marT="45705" marB="45705"/>
                </a:tc>
                <a:tc>
                  <a:txBody>
                    <a:bodyPr/>
                    <a:lstStyle/>
                    <a:p>
                      <a:r>
                        <a:rPr lang="id-ID" sz="1400" dirty="0"/>
                        <a:t>Kerusakan mata</a:t>
                      </a:r>
                    </a:p>
                  </a:txBody>
                  <a:tcPr marL="91439" marR="91439" marT="45705" marB="45705"/>
                </a:tc>
                <a:extLst>
                  <a:ext uri="{0D108BD9-81ED-4DB2-BD59-A6C34878D82A}">
                    <a16:rowId xmlns:a16="http://schemas.microsoft.com/office/drawing/2014/main" val="10002"/>
                  </a:ext>
                </a:extLst>
              </a:tr>
              <a:tr h="944844">
                <a:tc vMerge="1">
                  <a:txBody>
                    <a:bodyPr/>
                    <a:lstStyle/>
                    <a:p>
                      <a:endParaRPr lang="id-ID" sz="1400" dirty="0"/>
                    </a:p>
                  </a:txBody>
                  <a:tcPr/>
                </a:tc>
                <a:tc>
                  <a:txBody>
                    <a:bodyPr/>
                    <a:lstStyle/>
                    <a:p>
                      <a:r>
                        <a:rPr lang="id-ID" sz="1400" dirty="0"/>
                        <a:t>Paparan</a:t>
                      </a:r>
                      <a:r>
                        <a:rPr lang="id-ID" sz="1400" baseline="0" dirty="0"/>
                        <a:t> radiasi gelombang elektromagnetik dari layar komputer</a:t>
                      </a:r>
                      <a:endParaRPr lang="id-ID" sz="1400" dirty="0"/>
                    </a:p>
                  </a:txBody>
                  <a:tcPr marL="91439" marR="91439" marT="45705" marB="45705"/>
                </a:tc>
                <a:tc>
                  <a:txBody>
                    <a:bodyPr/>
                    <a:lstStyle/>
                    <a:p>
                      <a:r>
                        <a:rPr lang="id-ID" sz="1400" dirty="0"/>
                        <a:t>Kerusakan mata</a:t>
                      </a:r>
                    </a:p>
                  </a:txBody>
                  <a:tcPr marL="91439" marR="91439" marT="45705" marB="45705"/>
                </a:tc>
                <a:extLst>
                  <a:ext uri="{0D108BD9-81ED-4DB2-BD59-A6C34878D82A}">
                    <a16:rowId xmlns:a16="http://schemas.microsoft.com/office/drawing/2014/main" val="10003"/>
                  </a:ext>
                </a:extLst>
              </a:tr>
              <a:tr h="518127">
                <a:tc vMerge="1">
                  <a:txBody>
                    <a:bodyPr/>
                    <a:lstStyle/>
                    <a:p>
                      <a:endParaRPr lang="id-ID" sz="1400" dirty="0"/>
                    </a:p>
                  </a:txBody>
                  <a:tcPr/>
                </a:tc>
                <a:tc>
                  <a:txBody>
                    <a:bodyPr/>
                    <a:lstStyle/>
                    <a:p>
                      <a:r>
                        <a:rPr lang="en-US" sz="1400" dirty="0" err="1"/>
                        <a:t>Paparan</a:t>
                      </a:r>
                      <a:r>
                        <a:rPr lang="en-US" sz="1400" dirty="0"/>
                        <a:t> b</a:t>
                      </a:r>
                      <a:r>
                        <a:rPr lang="id-ID" sz="1400" dirty="0"/>
                        <a:t>akteri udara pendingin Ac</a:t>
                      </a:r>
                    </a:p>
                  </a:txBody>
                  <a:tcPr marL="91439" marR="91439" marT="45705" marB="45705"/>
                </a:tc>
                <a:tc>
                  <a:txBody>
                    <a:bodyPr/>
                    <a:lstStyle/>
                    <a:p>
                      <a:r>
                        <a:rPr lang="id-ID" sz="1400" dirty="0"/>
                        <a:t>Ganguan</a:t>
                      </a:r>
                      <a:r>
                        <a:rPr lang="id-ID" sz="1400" baseline="0" dirty="0"/>
                        <a:t> pernafasan</a:t>
                      </a:r>
                      <a:endParaRPr lang="id-ID" sz="1400" dirty="0"/>
                    </a:p>
                  </a:txBody>
                  <a:tcPr marL="91439" marR="91439" marT="45705" marB="45705"/>
                </a:tc>
                <a:extLst>
                  <a:ext uri="{0D108BD9-81ED-4DB2-BD59-A6C34878D82A}">
                    <a16:rowId xmlns:a16="http://schemas.microsoft.com/office/drawing/2014/main" val="10004"/>
                  </a:ext>
                </a:extLst>
              </a:tr>
              <a:tr h="518127">
                <a:tc>
                  <a:txBody>
                    <a:bodyPr/>
                    <a:lstStyle/>
                    <a:p>
                      <a:r>
                        <a:rPr lang="id-ID" sz="1400" dirty="0"/>
                        <a:t>Pembuangan</a:t>
                      </a:r>
                      <a:r>
                        <a:rPr lang="id-ID" sz="1400" baseline="0" dirty="0"/>
                        <a:t> sisa makanan organik</a:t>
                      </a:r>
                      <a:endParaRPr lang="id-ID" sz="1400" dirty="0"/>
                    </a:p>
                  </a:txBody>
                  <a:tcPr marL="91439" marR="91439" marT="45705" marB="45705"/>
                </a:tc>
                <a:tc>
                  <a:txBody>
                    <a:bodyPr/>
                    <a:lstStyle/>
                    <a:p>
                      <a:r>
                        <a:rPr lang="en-US" sz="1400" dirty="0" err="1"/>
                        <a:t>Paparan</a:t>
                      </a:r>
                      <a:r>
                        <a:rPr lang="en-US" sz="1400" dirty="0"/>
                        <a:t> b</a:t>
                      </a:r>
                      <a:r>
                        <a:rPr lang="id-ID" sz="1400" dirty="0"/>
                        <a:t>akteri</a:t>
                      </a:r>
                      <a:r>
                        <a:rPr lang="id-ID" sz="1400" baseline="0" dirty="0"/>
                        <a:t> dari sisa makanan</a:t>
                      </a:r>
                      <a:endParaRPr lang="id-ID" sz="1400" dirty="0"/>
                    </a:p>
                  </a:txBody>
                  <a:tcPr marL="91439" marR="91439" marT="45705" marB="45705"/>
                </a:tc>
                <a:tc>
                  <a:txBody>
                    <a:bodyPr/>
                    <a:lstStyle/>
                    <a:p>
                      <a:r>
                        <a:rPr lang="id-ID" sz="1400" dirty="0"/>
                        <a:t>Infeksi </a:t>
                      </a:r>
                    </a:p>
                  </a:txBody>
                  <a:tcPr marL="91439" marR="91439" marT="45705" marB="45705"/>
                </a:tc>
                <a:extLst>
                  <a:ext uri="{0D108BD9-81ED-4DB2-BD59-A6C34878D82A}">
                    <a16:rowId xmlns:a16="http://schemas.microsoft.com/office/drawing/2014/main" val="10005"/>
                  </a:ext>
                </a:extLst>
              </a:tr>
              <a:tr h="370707">
                <a:tc>
                  <a:txBody>
                    <a:bodyPr/>
                    <a:lstStyle/>
                    <a:p>
                      <a:r>
                        <a:rPr lang="id-ID" sz="1400" dirty="0"/>
                        <a:t>dll</a:t>
                      </a:r>
                    </a:p>
                  </a:txBody>
                  <a:tcPr marL="91439" marR="91439" marT="45705" marB="45705"/>
                </a:tc>
                <a:tc>
                  <a:txBody>
                    <a:bodyPr/>
                    <a:lstStyle/>
                    <a:p>
                      <a:endParaRPr lang="id-ID" sz="1400" dirty="0"/>
                    </a:p>
                  </a:txBody>
                  <a:tcPr marL="91439" marR="91439" marT="45705" marB="45705"/>
                </a:tc>
                <a:tc>
                  <a:txBody>
                    <a:bodyPr/>
                    <a:lstStyle/>
                    <a:p>
                      <a:endParaRPr lang="id-ID" sz="1400" dirty="0"/>
                    </a:p>
                  </a:txBody>
                  <a:tcPr marL="91439" marR="91439" marT="45705" marB="45705"/>
                </a:tc>
                <a:extLst>
                  <a:ext uri="{0D108BD9-81ED-4DB2-BD59-A6C34878D82A}">
                    <a16:rowId xmlns:a16="http://schemas.microsoft.com/office/drawing/2014/main" val="10006"/>
                  </a:ext>
                </a:extLst>
              </a:tr>
            </a:tbl>
          </a:graphicData>
        </a:graphic>
      </p:graphicFrame>
      <p:sp>
        <p:nvSpPr>
          <p:cNvPr id="3" name="Footer Placeholder 2"/>
          <p:cNvSpPr>
            <a:spLocks noGrp="1"/>
          </p:cNvSpPr>
          <p:nvPr>
            <p:ph type="ftr" sz="quarter" idx="11"/>
          </p:nvPr>
        </p:nvSpPr>
        <p:spPr/>
        <p:txBody>
          <a:bodyPr/>
          <a:lstStyle/>
          <a:p>
            <a:r>
              <a:rPr lang="en-US"/>
              <a:t>HIRADC 2/Rev.0© Copyright, Sentral-Sistem  April 2019</a:t>
            </a: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DFE3C19B-CD1E-455F-9E59-4D3E47065ACD}" type="slidenum">
              <a:rPr lang="en-US" smtClean="0"/>
              <a:pPr/>
              <a:t>32</a:t>
            </a:fld>
            <a:endParaRPr lang="en-US"/>
          </a:p>
        </p:txBody>
      </p:sp>
      <p:sp>
        <p:nvSpPr>
          <p:cNvPr id="24578" name="Title 1"/>
          <p:cNvSpPr>
            <a:spLocks noGrp="1"/>
          </p:cNvSpPr>
          <p:nvPr>
            <p:ph type="title" idx="4294967295"/>
          </p:nvPr>
        </p:nvSpPr>
        <p:spPr>
          <a:xfrm>
            <a:off x="0" y="0"/>
            <a:ext cx="9906000" cy="1285860"/>
          </a:xfrm>
          <a:solidFill>
            <a:schemeClr val="tx2">
              <a:lumMod val="60000"/>
              <a:lumOff val="40000"/>
            </a:schemeClr>
          </a:solidFill>
        </p:spPr>
        <p:txBody>
          <a:bodyPr>
            <a:normAutofit/>
          </a:bodyPr>
          <a:lstStyle/>
          <a:p>
            <a:pPr algn="l" eaLnBrk="1" hangingPunct="1">
              <a:tabLst>
                <a:tab pos="717550" algn="l"/>
              </a:tabLst>
            </a:pPr>
            <a:r>
              <a:rPr lang="en-US" b="1" i="1" dirty="0">
                <a:solidFill>
                  <a:schemeClr val="bg1"/>
                </a:solidFill>
              </a:rPr>
              <a:t>	STUDI KASUS - </a:t>
            </a:r>
            <a:r>
              <a:rPr lang="id-ID" b="1" i="1" dirty="0">
                <a:solidFill>
                  <a:schemeClr val="bg1"/>
                </a:solidFill>
              </a:rPr>
              <a:t>2</a:t>
            </a:r>
          </a:p>
        </p:txBody>
      </p:sp>
      <p:sp>
        <p:nvSpPr>
          <p:cNvPr id="24579" name="Content Placeholder 2"/>
          <p:cNvSpPr>
            <a:spLocks noGrp="1"/>
          </p:cNvSpPr>
          <p:nvPr>
            <p:ph idx="4294967295"/>
          </p:nvPr>
        </p:nvSpPr>
        <p:spPr>
          <a:xfrm>
            <a:off x="738158" y="1428736"/>
            <a:ext cx="8143932" cy="568325"/>
          </a:xfrm>
        </p:spPr>
        <p:txBody>
          <a:bodyPr/>
          <a:lstStyle/>
          <a:p>
            <a:pPr eaLnBrk="1" hangingPunct="1">
              <a:buFont typeface="Wingdings" pitchFamily="2" charset="2"/>
              <a:buNone/>
            </a:pPr>
            <a:r>
              <a:rPr lang="id-ID" sz="2800" dirty="0"/>
              <a:t>Apakah identifikasi BAHAYA berikut sudah benar?</a:t>
            </a:r>
          </a:p>
          <a:p>
            <a:pPr eaLnBrk="1" hangingPunct="1">
              <a:buFont typeface="Wingdings" pitchFamily="2" charset="2"/>
              <a:buNone/>
            </a:pPr>
            <a:endParaRPr lang="id-ID" sz="2800" dirty="0"/>
          </a:p>
        </p:txBody>
      </p:sp>
      <p:graphicFrame>
        <p:nvGraphicFramePr>
          <p:cNvPr id="45139" name="Group 83"/>
          <p:cNvGraphicFramePr>
            <a:graphicFrameLocks noGrp="1"/>
          </p:cNvGraphicFramePr>
          <p:nvPr/>
        </p:nvGraphicFramePr>
        <p:xfrm>
          <a:off x="809596" y="2071678"/>
          <a:ext cx="8458200" cy="4192589"/>
        </p:xfrm>
        <a:graphic>
          <a:graphicData uri="http://schemas.openxmlformats.org/drawingml/2006/table">
            <a:tbl>
              <a:tblPr/>
              <a:tblGrid>
                <a:gridCol w="3000375">
                  <a:extLst>
                    <a:ext uri="{9D8B030D-6E8A-4147-A177-3AD203B41FA5}">
                      <a16:colId xmlns:a16="http://schemas.microsoft.com/office/drawing/2014/main" val="20000"/>
                    </a:ext>
                  </a:extLst>
                </a:gridCol>
                <a:gridCol w="3335337">
                  <a:extLst>
                    <a:ext uri="{9D8B030D-6E8A-4147-A177-3AD203B41FA5}">
                      <a16:colId xmlns:a16="http://schemas.microsoft.com/office/drawing/2014/main" val="20001"/>
                    </a:ext>
                  </a:extLst>
                </a:gridCol>
                <a:gridCol w="2122488">
                  <a:extLst>
                    <a:ext uri="{9D8B030D-6E8A-4147-A177-3AD203B41FA5}">
                      <a16:colId xmlns:a16="http://schemas.microsoft.com/office/drawing/2014/main" val="20002"/>
                    </a:ext>
                  </a:extLst>
                </a:gridCol>
              </a:tblGrid>
              <a:tr h="419100">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id-ID" sz="1800" b="1" i="0" u="none" strike="noStrike" cap="none" normalizeH="0" baseline="0" dirty="0">
                          <a:ln>
                            <a:noFill/>
                          </a:ln>
                          <a:solidFill>
                            <a:schemeClr val="tx1"/>
                          </a:solidFill>
                          <a:effectLst/>
                          <a:latin typeface="Verdana" pitchFamily="34" charset="0"/>
                        </a:rPr>
                        <a:t>Proses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id-ID" sz="1800" b="1" i="0" u="none" strike="noStrike" cap="none" normalizeH="0" baseline="0" dirty="0">
                          <a:ln>
                            <a:noFill/>
                          </a:ln>
                          <a:solidFill>
                            <a:schemeClr val="tx1"/>
                          </a:solidFill>
                          <a:effectLst/>
                          <a:latin typeface="Verdana" pitchFamily="34" charset="0"/>
                        </a:rPr>
                        <a:t>Bahaya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Tx/>
                        <a:buNone/>
                        <a:tabLst/>
                      </a:pPr>
                      <a:r>
                        <a:rPr kumimoji="0" lang="id-ID" sz="1800" b="1" i="0" u="none" strike="noStrike" cap="none" normalizeH="0" baseline="0" dirty="0">
                          <a:ln>
                            <a:noFill/>
                          </a:ln>
                          <a:solidFill>
                            <a:schemeClr val="tx1"/>
                          </a:solidFill>
                          <a:effectLst/>
                          <a:latin typeface="Verdana" pitchFamily="34" charset="0"/>
                        </a:rPr>
                        <a:t>Salah/</a:t>
                      </a:r>
                      <a:r>
                        <a:rPr kumimoji="0" lang="en-US" sz="1800" b="1" i="0" u="none" strike="noStrike" cap="none" normalizeH="0" baseline="0" dirty="0">
                          <a:ln>
                            <a:noFill/>
                          </a:ln>
                          <a:solidFill>
                            <a:schemeClr val="tx1"/>
                          </a:solidFill>
                          <a:effectLst/>
                          <a:latin typeface="Verdana" pitchFamily="34" charset="0"/>
                        </a:rPr>
                        <a:t>B</a:t>
                      </a:r>
                      <a:r>
                        <a:rPr kumimoji="0" lang="id-ID" sz="1800" b="1" i="0" u="none" strike="noStrike" cap="none" normalizeH="0" baseline="0" dirty="0">
                          <a:ln>
                            <a:noFill/>
                          </a:ln>
                          <a:solidFill>
                            <a:schemeClr val="tx1"/>
                          </a:solidFill>
                          <a:effectLst/>
                          <a:latin typeface="Verdana" pitchFamily="34" charset="0"/>
                        </a:rPr>
                        <a:t>enar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dirty="0">
                          <a:ln>
                            <a:noFill/>
                          </a:ln>
                          <a:solidFill>
                            <a:srgbClr val="000000"/>
                          </a:solidFill>
                          <a:effectLst/>
                          <a:latin typeface="Verdana" pitchFamily="34" charset="0"/>
                        </a:rPr>
                        <a:t>Pekerjaan office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a:ln>
                            <a:noFill/>
                          </a:ln>
                          <a:solidFill>
                            <a:srgbClr val="000000"/>
                          </a:solidFill>
                          <a:effectLst/>
                          <a:latin typeface="Verdana" pitchFamily="34" charset="0"/>
                        </a:rPr>
                        <a:t>Penggunaan komputer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a:ln>
                            <a:noFill/>
                          </a:ln>
                          <a:solidFill>
                            <a:srgbClr val="000000"/>
                          </a:solidFill>
                          <a:effectLst/>
                          <a:latin typeface="Verdana" pitchFamily="34" charset="0"/>
                        </a:rPr>
                        <a:t>Pengoperasian Genset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a:ln>
                            <a:noFill/>
                          </a:ln>
                          <a:solidFill>
                            <a:srgbClr val="000000"/>
                          </a:solidFill>
                          <a:effectLst/>
                          <a:latin typeface="Verdana" pitchFamily="34" charset="0"/>
                        </a:rPr>
                        <a:t>Oli</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dirty="0">
                          <a:ln>
                            <a:noFill/>
                          </a:ln>
                          <a:solidFill>
                            <a:srgbClr val="000000"/>
                          </a:solidFill>
                          <a:effectLst/>
                          <a:latin typeface="Verdana" pitchFamily="34" charset="0"/>
                        </a:rPr>
                        <a:t>Proses produksi</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dirty="0">
                          <a:ln>
                            <a:noFill/>
                          </a:ln>
                          <a:solidFill>
                            <a:srgbClr val="000000"/>
                          </a:solidFill>
                          <a:effectLst/>
                          <a:latin typeface="Verdana" pitchFamily="34" charset="0"/>
                        </a:rPr>
                        <a:t>Terjatuh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8898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800" b="0" i="0" u="none" strike="noStrike" cap="none" normalizeH="0" baseline="0">
                          <a:ln>
                            <a:noFill/>
                          </a:ln>
                          <a:solidFill>
                            <a:srgbClr val="000000"/>
                          </a:solidFill>
                          <a:effectLst/>
                          <a:latin typeface="Verdana" pitchFamily="34" charset="0"/>
                        </a:rPr>
                        <a:t>Perbaikan Mesin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800" b="0" i="0" u="none" strike="noStrike" cap="none" normalizeH="0" baseline="0" dirty="0" err="1">
                          <a:ln>
                            <a:noFill/>
                          </a:ln>
                          <a:solidFill>
                            <a:srgbClr val="000000"/>
                          </a:solidFill>
                          <a:effectLst/>
                          <a:latin typeface="Verdana" pitchFamily="34" charset="0"/>
                        </a:rPr>
                        <a:t>Ceceran</a:t>
                      </a:r>
                      <a:r>
                        <a:rPr kumimoji="0" lang="en-US" sz="1800" b="0" i="0" u="none" strike="noStrike" cap="none" normalizeH="0" baseline="0" dirty="0">
                          <a:ln>
                            <a:noFill/>
                          </a:ln>
                          <a:solidFill>
                            <a:srgbClr val="000000"/>
                          </a:solidFill>
                          <a:effectLst/>
                          <a:latin typeface="Verdana" pitchFamily="34" charset="0"/>
                        </a:rPr>
                        <a:t> </a:t>
                      </a:r>
                      <a:r>
                        <a:rPr kumimoji="0" lang="en-US" sz="1800" b="0" i="0" u="none" strike="noStrike" cap="none" normalizeH="0" baseline="0" dirty="0" err="1">
                          <a:ln>
                            <a:noFill/>
                          </a:ln>
                          <a:solidFill>
                            <a:srgbClr val="000000"/>
                          </a:solidFill>
                          <a:effectLst/>
                          <a:latin typeface="Verdana" pitchFamily="34" charset="0"/>
                        </a:rPr>
                        <a:t>Oli</a:t>
                      </a:r>
                      <a:r>
                        <a:rPr kumimoji="0" lang="en-US" sz="1800" b="0" i="0" u="none" strike="noStrike" cap="none" normalizeH="0" baseline="0" dirty="0">
                          <a:ln>
                            <a:noFill/>
                          </a:ln>
                          <a:solidFill>
                            <a:srgbClr val="000000"/>
                          </a:solidFill>
                          <a:effectLst/>
                          <a:latin typeface="Verdana" pitchFamily="34" charset="0"/>
                        </a:rPr>
                        <a:t> </a:t>
                      </a:r>
                    </a:p>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en-US" sz="18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898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id-ID" sz="1800" b="0" i="0" u="none" strike="noStrike" cap="none" normalizeH="0" baseline="0">
                          <a:ln>
                            <a:noFill/>
                          </a:ln>
                          <a:solidFill>
                            <a:srgbClr val="000000"/>
                          </a:solidFill>
                          <a:effectLst/>
                          <a:latin typeface="Verdana" pitchFamily="34" charset="0"/>
                        </a:rPr>
                        <a:t>Proses bubut</a:t>
                      </a:r>
                    </a:p>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en-US"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800" b="0" i="0" u="none" strike="noStrike" cap="none" normalizeH="0" baseline="0" dirty="0">
                          <a:ln>
                            <a:noFill/>
                          </a:ln>
                          <a:solidFill>
                            <a:srgbClr val="000000"/>
                          </a:solidFill>
                          <a:effectLst/>
                          <a:latin typeface="Verdana" pitchFamily="34" charset="0"/>
                        </a:rPr>
                        <a:t>Gram</a:t>
                      </a:r>
                      <a:endParaRPr kumimoji="0" lang="id-ID" sz="1800" b="0" i="0" u="none" strike="noStrike" cap="none" normalizeH="0" baseline="0" dirty="0">
                        <a:ln>
                          <a:noFill/>
                        </a:ln>
                        <a:solidFill>
                          <a:srgbClr val="000000"/>
                        </a:solidFill>
                        <a:effectLst/>
                        <a:latin typeface="Verdana" pitchFamily="34" charset="0"/>
                      </a:endParaRPr>
                    </a:p>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en-US" sz="18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88988">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800" b="0" i="0" u="none" strike="noStrike" cap="none" normalizeH="0" baseline="0">
                          <a:ln>
                            <a:noFill/>
                          </a:ln>
                          <a:solidFill>
                            <a:srgbClr val="000000"/>
                          </a:solidFill>
                          <a:effectLst/>
                          <a:latin typeface="Verdana" pitchFamily="34" charset="0"/>
                        </a:rPr>
                        <a:t>Paparan Panas</a:t>
                      </a:r>
                      <a:r>
                        <a:rPr kumimoji="0" lang="id-ID" sz="1800" b="0" i="0" u="none" strike="noStrike" cap="none" normalizeH="0" baseline="0">
                          <a:ln>
                            <a:noFill/>
                          </a:ln>
                          <a:solidFill>
                            <a:srgbClr val="000000"/>
                          </a:solidFill>
                          <a:effectLst/>
                          <a:latin typeface="Verdana" pitchFamily="34" charset="0"/>
                        </a:rPr>
                        <a:t> dari oven</a:t>
                      </a:r>
                      <a:endParaRPr kumimoji="0" lang="en-US" sz="1800" b="0" i="0" u="none" strike="noStrike" cap="none" normalizeH="0" baseline="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r>
                        <a:rPr kumimoji="0" lang="en-US" sz="1800" b="0" i="0" u="none" strike="noStrike" cap="none" normalizeH="0" baseline="0" dirty="0" err="1">
                          <a:ln>
                            <a:noFill/>
                          </a:ln>
                          <a:solidFill>
                            <a:srgbClr val="000000"/>
                          </a:solidFill>
                          <a:effectLst/>
                          <a:latin typeface="Verdana" pitchFamily="34" charset="0"/>
                        </a:rPr>
                        <a:t>Gangguan</a:t>
                      </a:r>
                      <a:r>
                        <a:rPr kumimoji="0" lang="en-US" sz="1800" b="0" i="0" u="none" strike="noStrike" cap="none" normalizeH="0" baseline="0" dirty="0">
                          <a:ln>
                            <a:noFill/>
                          </a:ln>
                          <a:solidFill>
                            <a:srgbClr val="000000"/>
                          </a:solidFill>
                          <a:effectLst/>
                          <a:latin typeface="Verdana" pitchFamily="34" charset="0"/>
                        </a:rPr>
                        <a:t> </a:t>
                      </a:r>
                      <a:r>
                        <a:rPr kumimoji="0" lang="en-US" sz="1800" b="0" i="0" u="none" strike="noStrike" cap="none" normalizeH="0" baseline="0" dirty="0" err="1">
                          <a:ln>
                            <a:noFill/>
                          </a:ln>
                          <a:solidFill>
                            <a:srgbClr val="000000"/>
                          </a:solidFill>
                          <a:effectLst/>
                          <a:latin typeface="Verdana" pitchFamily="34" charset="0"/>
                        </a:rPr>
                        <a:t>Kesehatan</a:t>
                      </a:r>
                      <a:r>
                        <a:rPr kumimoji="0" lang="en-US" sz="1800" b="0" i="0" u="none" strike="noStrike" cap="none" normalizeH="0" baseline="0" dirty="0">
                          <a:ln>
                            <a:noFill/>
                          </a:ln>
                          <a:solidFill>
                            <a:srgbClr val="000000"/>
                          </a:solidFill>
                          <a:effectLst/>
                          <a:latin typeface="Verdana" pitchFamily="34" charset="0"/>
                        </a:rPr>
                        <a:t> (</a:t>
                      </a:r>
                      <a:r>
                        <a:rPr kumimoji="0" lang="en-US" sz="1800" b="0" i="0" u="none" strike="noStrike" cap="none" normalizeH="0" baseline="0" dirty="0" err="1">
                          <a:ln>
                            <a:noFill/>
                          </a:ln>
                          <a:solidFill>
                            <a:srgbClr val="000000"/>
                          </a:solidFill>
                          <a:effectLst/>
                          <a:latin typeface="Verdana" pitchFamily="34" charset="0"/>
                        </a:rPr>
                        <a:t>dehidrasi</a:t>
                      </a:r>
                      <a:r>
                        <a:rPr kumimoji="0" lang="en-US" sz="1800" b="0" i="0" u="none" strike="noStrike" cap="none" normalizeH="0" baseline="0" dirty="0">
                          <a:ln>
                            <a:noFill/>
                          </a:ln>
                          <a:solidFill>
                            <a:srgbClr val="000000"/>
                          </a:solidFill>
                          <a:effectLst/>
                          <a:latin typeface="Verdana" pitchFamily="34"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2"/>
                        </a:buClr>
                        <a:buSzTx/>
                        <a:buFontTx/>
                        <a:buNone/>
                        <a:tabLst/>
                      </a:pPr>
                      <a:endParaRPr kumimoji="0" lang="id-ID" sz="1800" b="0" i="0" u="none" strike="noStrike" cap="none" normalizeH="0" baseline="0" dirty="0">
                        <a:ln>
                          <a:noFill/>
                        </a:ln>
                        <a:solidFill>
                          <a:srgbClr val="0000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Footer Placeholder 6"/>
          <p:cNvSpPr>
            <a:spLocks noGrp="1"/>
          </p:cNvSpPr>
          <p:nvPr>
            <p:ph type="ftr" sz="quarter" idx="11"/>
          </p:nvPr>
        </p:nvSpPr>
        <p:spPr/>
        <p:txBody>
          <a:bodyPr/>
          <a:lstStyle/>
          <a:p>
            <a:r>
              <a:rPr lang="en-US"/>
              <a:t>HIRADC 2/Rev.0© Copyright, Sentral-Sistem  April 2019</a:t>
            </a:r>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a:xfrm>
            <a:off x="7739082" y="6286500"/>
            <a:ext cx="3136900" cy="457200"/>
          </a:xfrm>
        </p:spPr>
        <p:txBody>
          <a:bodyPr/>
          <a:lstStyle/>
          <a:p>
            <a:fld id="{F5CA0DDD-D0B3-4F53-AAC1-2F9BB9A4A2B8}" type="slidenum">
              <a:rPr lang="en-US"/>
              <a:pPr/>
              <a:t>33</a:t>
            </a:fld>
            <a:endParaRPr lang="en-US" dirty="0"/>
          </a:p>
        </p:txBody>
      </p:sp>
      <p:sp>
        <p:nvSpPr>
          <p:cNvPr id="9" name="Footer Placeholder 8"/>
          <p:cNvSpPr>
            <a:spLocks noGrp="1"/>
          </p:cNvSpPr>
          <p:nvPr>
            <p:ph type="ftr" sz="quarter" idx="11"/>
          </p:nvPr>
        </p:nvSpPr>
        <p:spPr/>
        <p:txBody>
          <a:bodyPr/>
          <a:lstStyle/>
          <a:p>
            <a:r>
              <a:rPr lang="en-US"/>
              <a:t>HIRADC 2/Rev.0© Copyright, Sentral-Sistem  April 2019</a:t>
            </a:r>
          </a:p>
        </p:txBody>
      </p:sp>
      <p:sp>
        <p:nvSpPr>
          <p:cNvPr id="12" name="Title 1"/>
          <p:cNvSpPr>
            <a:spLocks noGrp="1"/>
          </p:cNvSpPr>
          <p:nvPr>
            <p:ph type="title" idx="4294967295"/>
          </p:nvPr>
        </p:nvSpPr>
        <p:spPr>
          <a:xfrm>
            <a:off x="0" y="0"/>
            <a:ext cx="9906000" cy="6858000"/>
          </a:xfrm>
          <a:solidFill>
            <a:schemeClr val="tx2">
              <a:lumMod val="60000"/>
              <a:lumOff val="40000"/>
            </a:schemeClr>
          </a:solidFill>
        </p:spPr>
        <p:txBody>
          <a:bodyPr anchor="t">
            <a:normAutofit/>
          </a:bodyPr>
          <a:lstStyle/>
          <a:p>
            <a:pPr algn="l" eaLnBrk="1" hangingPunct="1">
              <a:tabLst>
                <a:tab pos="717550" algn="l"/>
              </a:tabLst>
            </a:pPr>
            <a:r>
              <a:rPr lang="en-US" b="1" i="1" dirty="0">
                <a:solidFill>
                  <a:schemeClr val="bg1"/>
                </a:solidFill>
              </a:rPr>
              <a:t>	</a:t>
            </a:r>
            <a:br>
              <a:rPr lang="en-US" b="1" i="1" dirty="0">
                <a:solidFill>
                  <a:schemeClr val="bg1"/>
                </a:solidFill>
              </a:rPr>
            </a:br>
            <a:r>
              <a:rPr lang="en-US" b="1" i="1" dirty="0">
                <a:solidFill>
                  <a:schemeClr val="bg1"/>
                </a:solidFill>
              </a:rPr>
              <a:t>	STUDI KASUS - 3</a:t>
            </a:r>
            <a:endParaRPr lang="id-ID" b="1" i="1" dirty="0">
              <a:solidFill>
                <a:schemeClr val="bg1"/>
              </a:solidFill>
            </a:endParaRPr>
          </a:p>
        </p:txBody>
      </p:sp>
      <p:pic>
        <p:nvPicPr>
          <p:cNvPr id="25603" name="Picture 3" descr="D:\H_Miscelleneous\File dari shared doc\images presentation\pb.png"/>
          <p:cNvPicPr>
            <a:picLocks noChangeAspect="1" noChangeArrowheads="1"/>
          </p:cNvPicPr>
          <p:nvPr/>
        </p:nvPicPr>
        <p:blipFill>
          <a:blip r:embed="rId3" cstate="print"/>
          <a:srcRect/>
          <a:stretch>
            <a:fillRect/>
          </a:stretch>
        </p:blipFill>
        <p:spPr bwMode="auto">
          <a:xfrm>
            <a:off x="-18245" y="1296060"/>
            <a:ext cx="9924245" cy="5561940"/>
          </a:xfrm>
          <a:prstGeom prst="rect">
            <a:avLst/>
          </a:prstGeom>
          <a:noFill/>
        </p:spPr>
      </p:pic>
      <p:sp>
        <p:nvSpPr>
          <p:cNvPr id="11" name="Content Placeholder 6"/>
          <p:cNvSpPr>
            <a:spLocks noGrp="1"/>
          </p:cNvSpPr>
          <p:nvPr>
            <p:ph idx="1"/>
          </p:nvPr>
        </p:nvSpPr>
        <p:spPr>
          <a:xfrm>
            <a:off x="738158" y="1500174"/>
            <a:ext cx="9167842" cy="1071570"/>
          </a:xfrm>
        </p:spPr>
        <p:txBody>
          <a:bodyPr>
            <a:normAutofit/>
          </a:bodyPr>
          <a:lstStyle/>
          <a:p>
            <a:pPr>
              <a:buNone/>
            </a:pPr>
            <a:r>
              <a:rPr lang="en-US" sz="2400" dirty="0" err="1">
                <a:latin typeface="Arial Narrow" pitchFamily="34" charset="0"/>
              </a:rPr>
              <a:t>Coba</a:t>
            </a:r>
            <a:r>
              <a:rPr lang="en-US" sz="2400" dirty="0">
                <a:latin typeface="Arial Narrow" pitchFamily="34" charset="0"/>
              </a:rPr>
              <a:t> </a:t>
            </a:r>
            <a:r>
              <a:rPr lang="en-US" sz="2400" dirty="0" err="1">
                <a:latin typeface="Arial Narrow" pitchFamily="34" charset="0"/>
              </a:rPr>
              <a:t>Identifikasi</a:t>
            </a:r>
            <a:r>
              <a:rPr lang="en-US" sz="2400" dirty="0">
                <a:latin typeface="Arial Narrow" pitchFamily="34" charset="0"/>
              </a:rPr>
              <a:t> </a:t>
            </a:r>
            <a:r>
              <a:rPr lang="en-US" sz="2400" dirty="0" err="1">
                <a:latin typeface="Arial Narrow" pitchFamily="34" charset="0"/>
              </a:rPr>
              <a:t>Bahaya</a:t>
            </a:r>
            <a:r>
              <a:rPr lang="id-ID" sz="2400" dirty="0">
                <a:latin typeface="Arial Narrow" pitchFamily="34" charset="0"/>
              </a:rPr>
              <a:t>-Resiko</a:t>
            </a:r>
            <a:r>
              <a:rPr lang="en-US" sz="2400" dirty="0">
                <a:latin typeface="Arial Narrow" pitchFamily="34" charset="0"/>
              </a:rPr>
              <a:t> </a:t>
            </a:r>
            <a:endParaRPr lang="id-ID" sz="2400" dirty="0">
              <a:latin typeface="Arial Narrow" pitchFamily="34" charset="0"/>
            </a:endParaRPr>
          </a:p>
          <a:p>
            <a:pPr>
              <a:buNone/>
            </a:pPr>
            <a:r>
              <a:rPr lang="en-US" sz="2400" dirty="0" err="1">
                <a:latin typeface="Arial Narrow" pitchFamily="34" charset="0"/>
              </a:rPr>
              <a:t>di</a:t>
            </a:r>
            <a:r>
              <a:rPr lang="en-US" sz="2400" dirty="0">
                <a:latin typeface="Arial Narrow" pitchFamily="34" charset="0"/>
              </a:rPr>
              <a:t> Area </a:t>
            </a:r>
            <a:r>
              <a:rPr lang="en-US" sz="2400" dirty="0" err="1">
                <a:latin typeface="Arial Narrow" pitchFamily="34" charset="0"/>
              </a:rPr>
              <a:t>Kerja</a:t>
            </a:r>
            <a:r>
              <a:rPr lang="en-US" sz="2400" dirty="0">
                <a:latin typeface="Arial Narrow" pitchFamily="34" charset="0"/>
              </a:rPr>
              <a:t> </a:t>
            </a:r>
            <a:r>
              <a:rPr lang="en-US" sz="2400" dirty="0" err="1">
                <a:latin typeface="Arial Narrow" pitchFamily="34" charset="0"/>
              </a:rPr>
              <a:t>Anda</a:t>
            </a:r>
            <a:r>
              <a:rPr lang="en-US" sz="2400" dirty="0">
                <a:latin typeface="Arial Narrow" pitchFamily="34" charset="0"/>
              </a:rPr>
              <a:t> </a:t>
            </a:r>
            <a:r>
              <a:rPr lang="en-US" sz="2400" dirty="0" err="1">
                <a:latin typeface="Arial Narrow" pitchFamily="34" charset="0"/>
              </a:rPr>
              <a:t>Berdasarkan</a:t>
            </a:r>
            <a:r>
              <a:rPr lang="en-US" sz="2400" dirty="0">
                <a:latin typeface="Arial Narrow" pitchFamily="34" charset="0"/>
              </a:rPr>
              <a:t> 5 </a:t>
            </a:r>
            <a:r>
              <a:rPr lang="en-US" sz="2400" dirty="0" err="1">
                <a:latin typeface="Arial Narrow" pitchFamily="34" charset="0"/>
              </a:rPr>
              <a:t>kelompok</a:t>
            </a:r>
            <a:r>
              <a:rPr lang="en-US" sz="2400" dirty="0">
                <a:latin typeface="Arial Narrow" pitchFamily="34" charset="0"/>
              </a:rPr>
              <a:t> </a:t>
            </a:r>
            <a:r>
              <a:rPr lang="en-US" sz="2400" dirty="0" err="1">
                <a:latin typeface="Arial Narrow" pitchFamily="34" charset="0"/>
              </a:rPr>
              <a:t>bahaya</a:t>
            </a:r>
            <a:r>
              <a:rPr lang="en-US" sz="2400" dirty="0">
                <a:latin typeface="Arial Narrow" pitchFamily="34" charset="0"/>
              </a:rPr>
              <a:t> yang </a:t>
            </a:r>
            <a:r>
              <a:rPr lang="en-US" sz="2400" dirty="0" err="1">
                <a:latin typeface="Arial Narrow" pitchFamily="34" charset="0"/>
              </a:rPr>
              <a:t>Telah</a:t>
            </a:r>
            <a:r>
              <a:rPr lang="en-US" sz="2400" dirty="0">
                <a:latin typeface="Arial Narrow" pitchFamily="34" charset="0"/>
              </a:rPr>
              <a:t> </a:t>
            </a:r>
            <a:r>
              <a:rPr lang="en-US" sz="2400" dirty="0" err="1">
                <a:latin typeface="Arial Narrow" pitchFamily="34" charset="0"/>
              </a:rPr>
              <a:t>Dibahas</a:t>
            </a:r>
            <a:r>
              <a:rPr lang="en-US" sz="2400" dirty="0">
                <a:latin typeface="Arial Narrow" pitchFamily="34" charset="0"/>
              </a:rPr>
              <a:t>?</a:t>
            </a:r>
          </a:p>
          <a:p>
            <a:pPr>
              <a:buNone/>
            </a:pPr>
            <a:endParaRPr lang="en-US" sz="2400" dirty="0">
              <a:latin typeface="Arial Narrow" pitchFamily="34" charset="0"/>
            </a:endParaRPr>
          </a:p>
          <a:p>
            <a:pPr>
              <a:buNone/>
            </a:pPr>
            <a:endParaRPr lang="en-US" sz="2400" dirty="0">
              <a:latin typeface="Arial Narrow" pitchFamily="34" charset="0"/>
            </a:endParaRPr>
          </a:p>
        </p:txBody>
      </p:sp>
    </p:spTree>
    <p:extLst>
      <p:ext uri="{BB962C8B-B14F-4D97-AF65-F5344CB8AC3E}">
        <p14:creationId xmlns:p14="http://schemas.microsoft.com/office/powerpoint/2010/main" val="1467424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1" descr="D:\H_Miscelleneous\File dari shared doc\rsk.png"/>
          <p:cNvPicPr>
            <a:picLocks noChangeAspect="1" noChangeArrowheads="1"/>
          </p:cNvPicPr>
          <p:nvPr/>
        </p:nvPicPr>
        <p:blipFill>
          <a:blip r:embed="rId2" cstate="print"/>
          <a:srcRect/>
          <a:stretch>
            <a:fillRect/>
          </a:stretch>
        </p:blipFill>
        <p:spPr bwMode="auto">
          <a:xfrm>
            <a:off x="0" y="0"/>
            <a:ext cx="7696200" cy="6858000"/>
          </a:xfrm>
          <a:prstGeom prst="rect">
            <a:avLst/>
          </a:prstGeom>
          <a:noFill/>
          <a:ln w="9525">
            <a:noFill/>
            <a:miter lim="800000"/>
            <a:headEnd/>
            <a:tailEnd/>
          </a:ln>
        </p:spPr>
      </p:pic>
      <p:sp>
        <p:nvSpPr>
          <p:cNvPr id="74755" name="WordArt 3" descr="2300"/>
          <p:cNvSpPr>
            <a:spLocks noChangeArrowheads="1" noChangeShapeType="1" noTextEdit="1"/>
          </p:cNvSpPr>
          <p:nvPr/>
        </p:nvSpPr>
        <p:spPr bwMode="auto">
          <a:xfrm>
            <a:off x="2209800" y="4214813"/>
            <a:ext cx="7172325" cy="938212"/>
          </a:xfrm>
          <a:prstGeom prst="rect">
            <a:avLst/>
          </a:prstGeom>
        </p:spPr>
        <p:txBody>
          <a:bodyPr wrap="none" fromWordArt="1">
            <a:prstTxWarp prst="textPlain">
              <a:avLst>
                <a:gd name="adj" fmla="val 50000"/>
              </a:avLst>
            </a:prstTxWarp>
          </a:bodyPr>
          <a:lstStyle/>
          <a:p>
            <a:pPr algn="r"/>
            <a:r>
              <a:rPr lang="en-US" sz="3600" kern="10" dirty="0">
                <a:ln w="9525">
                  <a:noFill/>
                  <a:round/>
                  <a:headEnd/>
                  <a:tailEnd/>
                </a:ln>
                <a:solidFill>
                  <a:srgbClr val="FF0000"/>
                </a:solidFill>
                <a:effectLst>
                  <a:outerShdw dist="38100" dir="2700000" algn="tl" rotWithShape="0">
                    <a:srgbClr val="000000">
                      <a:alpha val="43137"/>
                    </a:srgbClr>
                  </a:outerShdw>
                </a:effectLst>
                <a:latin typeface="Arial Black"/>
              </a:rPr>
              <a:t>RISIKO K3 &amp; RISIKO LAINNYA</a:t>
            </a:r>
          </a:p>
        </p:txBody>
      </p:sp>
      <p:sp>
        <p:nvSpPr>
          <p:cNvPr id="11" name="Rectangle 10"/>
          <p:cNvSpPr/>
          <p:nvPr/>
        </p:nvSpPr>
        <p:spPr>
          <a:xfrm>
            <a:off x="6619906" y="3429000"/>
            <a:ext cx="2762250" cy="708025"/>
          </a:xfrm>
          <a:prstGeom prst="rect">
            <a:avLst/>
          </a:prstGeom>
        </p:spPr>
        <p:txBody>
          <a:bodyPr>
            <a:spAutoFit/>
          </a:bodyPr>
          <a:lstStyle/>
          <a:p>
            <a:pPr algn="r">
              <a:defRPr/>
            </a:pPr>
            <a:r>
              <a:rPr lang="en-US" sz="4000" b="1" i="1" kern="10" dirty="0" err="1">
                <a:ln w="9525">
                  <a:noFill/>
                  <a:round/>
                  <a:headEnd/>
                  <a:tailEnd/>
                </a:ln>
                <a:latin typeface="Book Antiqua" pitchFamily="18" charset="0"/>
                <a:cs typeface="Microsoft Sans Serif" pitchFamily="34" charset="0"/>
              </a:rPr>
              <a:t>Penilaian</a:t>
            </a:r>
            <a:endParaRPr lang="en-US" sz="4000" b="1" i="1" kern="10" dirty="0">
              <a:ln w="9525">
                <a:noFill/>
                <a:round/>
                <a:headEnd/>
                <a:tailEnd/>
              </a:ln>
              <a:latin typeface="Book Antiqua" pitchFamily="18" charset="0"/>
              <a:cs typeface="Microsoft Sans Serif" pitchFamily="34" charset="0"/>
            </a:endParaRPr>
          </a:p>
        </p:txBody>
      </p:sp>
      <p:sp>
        <p:nvSpPr>
          <p:cNvPr id="12" name="Rectangle 11"/>
          <p:cNvSpPr/>
          <p:nvPr/>
        </p:nvSpPr>
        <p:spPr>
          <a:xfrm>
            <a:off x="3595678" y="5243468"/>
            <a:ext cx="5897563" cy="400110"/>
          </a:xfrm>
          <a:prstGeom prst="rect">
            <a:avLst/>
          </a:prstGeom>
        </p:spPr>
        <p:txBody>
          <a:bodyPr>
            <a:spAutoFit/>
          </a:bodyPr>
          <a:lstStyle/>
          <a:p>
            <a:pPr algn="r">
              <a:defRPr/>
            </a:pPr>
            <a:r>
              <a:rPr lang="en-US" kern="10" dirty="0">
                <a:ln w="9525">
                  <a:noFill/>
                  <a:round/>
                  <a:headEnd/>
                  <a:tailEnd/>
                </a:ln>
                <a:solidFill>
                  <a:srgbClr val="00B050"/>
                </a:solidFill>
                <a:effectLst>
                  <a:outerShdw blurRad="38100" dist="38100" dir="2700000" algn="tl">
                    <a:srgbClr val="000000">
                      <a:alpha val="43137"/>
                    </a:srgbClr>
                  </a:outerShdw>
                </a:effectLst>
                <a:latin typeface="Arial Black"/>
              </a:rPr>
              <a:t>KESELAMATAN &amp; KESEHATAN KERJA</a:t>
            </a:r>
          </a:p>
        </p:txBody>
      </p:sp>
      <p:sp>
        <p:nvSpPr>
          <p:cNvPr id="2" name="Footer Placeholder 1"/>
          <p:cNvSpPr>
            <a:spLocks noGrp="1"/>
          </p:cNvSpPr>
          <p:nvPr>
            <p:ph type="ftr" sz="quarter" idx="11"/>
          </p:nvPr>
        </p:nvSpPr>
        <p:spPr/>
        <p:txBody>
          <a:bodyPr/>
          <a:lstStyle/>
          <a:p>
            <a:r>
              <a:rPr lang="en-US"/>
              <a:t>HIRADC 2/Rev.0© Copyright, Sentral-Sistem  April 2019</a:t>
            </a:r>
          </a:p>
        </p:txBody>
      </p:sp>
      <p:sp>
        <p:nvSpPr>
          <p:cNvPr id="3" name="Slide Number Placeholder 2"/>
          <p:cNvSpPr>
            <a:spLocks noGrp="1"/>
          </p:cNvSpPr>
          <p:nvPr>
            <p:ph type="sldNum" sz="quarter" idx="12"/>
          </p:nvPr>
        </p:nvSpPr>
        <p:spPr/>
        <p:txBody>
          <a:bodyPr/>
          <a:lstStyle/>
          <a:p>
            <a:fld id="{AF2541DC-305F-4949-A632-DD930B0BE76F}"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http://cdn.klimg.com/merdeka.com/resized/670x670/i/w/news/2013/02/12/150688/996x498/kecelakaan-kerja-di-tb-simatupang-dilaporkan-ada-korban-tewas.jpg"/>
          <p:cNvPicPr>
            <a:picLocks noChangeAspect="1" noChangeArrowheads="1"/>
          </p:cNvPicPr>
          <p:nvPr/>
        </p:nvPicPr>
        <p:blipFill>
          <a:blip r:embed="rId3" cstate="print"/>
          <a:srcRect/>
          <a:stretch>
            <a:fillRect/>
          </a:stretch>
        </p:blipFill>
        <p:spPr bwMode="auto">
          <a:xfrm>
            <a:off x="-1" y="2071678"/>
            <a:ext cx="9906001" cy="4786322"/>
          </a:xfrm>
          <a:prstGeom prst="rect">
            <a:avLst/>
          </a:prstGeom>
          <a:noFill/>
        </p:spPr>
      </p:pic>
      <p:sp>
        <p:nvSpPr>
          <p:cNvPr id="6" name="Rectangle 5"/>
          <p:cNvSpPr/>
          <p:nvPr/>
        </p:nvSpPr>
        <p:spPr bwMode="auto">
          <a:xfrm>
            <a:off x="0" y="0"/>
            <a:ext cx="9906000" cy="4929198"/>
          </a:xfrm>
          <a:prstGeom prst="rect">
            <a:avLst/>
          </a:prstGeom>
          <a:solidFill>
            <a:schemeClr val="tx1">
              <a:alpha val="61000"/>
            </a:schemeClr>
          </a:solidFill>
          <a:ln w="9525" cap="flat" cmpd="sng" algn="ctr">
            <a:noFill/>
            <a:prstDash val="solid"/>
            <a:miter lim="800000"/>
            <a:headEnd type="none" w="med" len="med"/>
            <a:tailEnd type="none" w="med" len="med"/>
          </a:ln>
          <a:effectLst/>
        </p:spPr>
        <p:txBody>
          <a:bodyPr wrap="none"/>
          <a:lstStyle/>
          <a:p>
            <a:pPr eaLnBrk="1" hangingPunct="1">
              <a:defRPr/>
            </a:pPr>
            <a:endParaRPr lang="en-US"/>
          </a:p>
        </p:txBody>
      </p:sp>
      <p:sp>
        <p:nvSpPr>
          <p:cNvPr id="7" name="Text Box 4"/>
          <p:cNvSpPr txBox="1">
            <a:spLocks noChangeArrowheads="1"/>
          </p:cNvSpPr>
          <p:nvPr/>
        </p:nvSpPr>
        <p:spPr bwMode="auto">
          <a:xfrm>
            <a:off x="5138702" y="71390"/>
            <a:ext cx="4719638" cy="400110"/>
          </a:xfrm>
          <a:prstGeom prst="rect">
            <a:avLst/>
          </a:prstGeom>
          <a:noFill/>
          <a:ln w="9525">
            <a:noFill/>
            <a:miter lim="800000"/>
            <a:headEnd/>
            <a:tailEnd/>
          </a:ln>
          <a:effectLst/>
        </p:spPr>
        <p:txBody>
          <a:bodyPr>
            <a:spAutoFit/>
          </a:bodyPr>
          <a:lstStyle/>
          <a:p>
            <a:pPr algn="r">
              <a:spcBef>
                <a:spcPct val="50000"/>
              </a:spcBef>
            </a:pPr>
            <a:r>
              <a:rPr lang="en-US" b="1" i="1" dirty="0" err="1">
                <a:solidFill>
                  <a:schemeClr val="bg1"/>
                </a:solidFill>
                <a:latin typeface="Brush Script MT" pitchFamily="66" charset="0"/>
              </a:rPr>
              <a:t>Istilah</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dan</a:t>
            </a:r>
            <a:r>
              <a:rPr lang="en-US" b="1" i="1" dirty="0">
                <a:solidFill>
                  <a:schemeClr val="bg1"/>
                </a:solidFill>
                <a:latin typeface="Brush Script MT" pitchFamily="66" charset="0"/>
              </a:rPr>
              <a:t> </a:t>
            </a:r>
            <a:r>
              <a:rPr lang="en-US" b="1" i="1" dirty="0" err="1">
                <a:solidFill>
                  <a:schemeClr val="bg1"/>
                </a:solidFill>
                <a:latin typeface="Brush Script MT" pitchFamily="66" charset="0"/>
              </a:rPr>
              <a:t>Definisi</a:t>
            </a:r>
            <a:endParaRPr lang="en-US" b="1" i="1" dirty="0">
              <a:solidFill>
                <a:schemeClr val="bg1"/>
              </a:solidFill>
              <a:latin typeface="Brush Script MT" pitchFamily="66" charset="0"/>
            </a:endParaRPr>
          </a:p>
        </p:txBody>
      </p:sp>
      <p:sp>
        <p:nvSpPr>
          <p:cNvPr id="8" name="Rectangle 7"/>
          <p:cNvSpPr/>
          <p:nvPr/>
        </p:nvSpPr>
        <p:spPr>
          <a:xfrm>
            <a:off x="26497" y="465671"/>
            <a:ext cx="9906002" cy="2215991"/>
          </a:xfrm>
          <a:prstGeom prst="rect">
            <a:avLst/>
          </a:prstGeom>
          <a:solidFill>
            <a:schemeClr val="tx1">
              <a:alpha val="38000"/>
            </a:schemeClr>
          </a:solidFill>
        </p:spPr>
        <p:txBody>
          <a:bodyPr wrap="square">
            <a:spAutoFit/>
          </a:bodyPr>
          <a:lstStyle/>
          <a:p>
            <a:pPr algn="ctr">
              <a:spcBef>
                <a:spcPct val="50000"/>
              </a:spcBef>
            </a:pPr>
            <a:r>
              <a:rPr lang="en-US" b="1" dirty="0">
                <a:solidFill>
                  <a:srgbClr val="92D050"/>
                </a:solidFill>
                <a:effectLst>
                  <a:outerShdw blurRad="38100" dist="38100" dir="2700000" algn="tl">
                    <a:srgbClr val="000000">
                      <a:alpha val="43137"/>
                    </a:srgbClr>
                  </a:outerShdw>
                </a:effectLst>
                <a:latin typeface="Century Schoolbook" pitchFamily="18" charset="0"/>
              </a:rPr>
              <a:t>Occupational Health &amp; Safety (OHS):</a:t>
            </a:r>
          </a:p>
          <a:p>
            <a:pPr algn="ctr">
              <a:spcBef>
                <a:spcPct val="50000"/>
              </a:spcBef>
            </a:pPr>
            <a:r>
              <a:rPr lang="en-US" sz="3200" b="1" dirty="0">
                <a:solidFill>
                  <a:srgbClr val="FFFF99"/>
                </a:solidFill>
                <a:latin typeface="Rockwell" pitchFamily="18" charset="0"/>
              </a:rPr>
              <a:t>Risk (</a:t>
            </a:r>
            <a:r>
              <a:rPr lang="en-US" sz="3200" b="1" dirty="0" err="1">
                <a:solidFill>
                  <a:srgbClr val="FFFF99"/>
                </a:solidFill>
                <a:latin typeface="Rockwell" pitchFamily="18" charset="0"/>
              </a:rPr>
              <a:t>Resiko</a:t>
            </a:r>
            <a:r>
              <a:rPr lang="en-US" sz="3200" b="1" dirty="0">
                <a:solidFill>
                  <a:srgbClr val="FFFF99"/>
                </a:solidFill>
                <a:latin typeface="Rockwell" pitchFamily="18" charset="0"/>
              </a:rPr>
              <a:t>):</a:t>
            </a:r>
          </a:p>
          <a:p>
            <a:pPr algn="ctr"/>
            <a:endParaRPr lang="en-US" b="1" dirty="0">
              <a:solidFill>
                <a:schemeClr val="bg1"/>
              </a:solidFill>
              <a:latin typeface="Rockwell" pitchFamily="18" charset="0"/>
            </a:endParaRPr>
          </a:p>
          <a:p>
            <a:pPr algn="ctr"/>
            <a:r>
              <a:rPr lang="en-US" b="1" dirty="0">
                <a:solidFill>
                  <a:schemeClr val="bg1"/>
                </a:solidFill>
                <a:latin typeface="Rockwell" pitchFamily="18" charset="0"/>
              </a:rPr>
              <a:t>“</a:t>
            </a:r>
            <a:r>
              <a:rPr lang="en-US" b="1" dirty="0" err="1">
                <a:solidFill>
                  <a:schemeClr val="bg1"/>
                </a:solidFill>
                <a:latin typeface="Rockwell" pitchFamily="18" charset="0"/>
              </a:rPr>
              <a:t>Efek</a:t>
            </a:r>
            <a:r>
              <a:rPr lang="en-US" b="1" dirty="0">
                <a:solidFill>
                  <a:schemeClr val="bg1"/>
                </a:solidFill>
                <a:latin typeface="Rockwell" pitchFamily="18" charset="0"/>
              </a:rPr>
              <a:t> </a:t>
            </a:r>
            <a:r>
              <a:rPr lang="en-US" b="1" dirty="0" err="1">
                <a:solidFill>
                  <a:schemeClr val="bg1"/>
                </a:solidFill>
                <a:latin typeface="Rockwell" pitchFamily="18" charset="0"/>
              </a:rPr>
              <a:t>dari</a:t>
            </a:r>
            <a:r>
              <a:rPr lang="en-US" b="1" dirty="0">
                <a:solidFill>
                  <a:schemeClr val="bg1"/>
                </a:solidFill>
                <a:latin typeface="Rockwell" pitchFamily="18" charset="0"/>
              </a:rPr>
              <a:t> </a:t>
            </a:r>
            <a:r>
              <a:rPr lang="en-US" b="1" dirty="0" err="1">
                <a:solidFill>
                  <a:schemeClr val="bg1"/>
                </a:solidFill>
                <a:latin typeface="Rockwell" pitchFamily="18" charset="0"/>
              </a:rPr>
              <a:t>ketidakpastian</a:t>
            </a:r>
            <a:r>
              <a:rPr lang="en-US" dirty="0">
                <a:solidFill>
                  <a:schemeClr val="bg1"/>
                </a:solidFill>
                <a:latin typeface="Rockwell" pitchFamily="18" charset="0"/>
              </a:rPr>
              <a:t>”</a:t>
            </a:r>
          </a:p>
          <a:p>
            <a:pPr algn="ctr">
              <a:spcBef>
                <a:spcPct val="50000"/>
              </a:spcBef>
            </a:pPr>
            <a:endParaRPr lang="en-US" b="1" i="1" dirty="0">
              <a:solidFill>
                <a:schemeClr val="bg1"/>
              </a:solidFill>
              <a:latin typeface="Rockwell" pitchFamily="18" charset="0"/>
            </a:endParaRPr>
          </a:p>
        </p:txBody>
      </p:sp>
      <p:sp>
        <p:nvSpPr>
          <p:cNvPr id="84994" name="AutoShape 2"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4996" name="AutoShape 4"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4998" name="AutoShape 6" descr="Unsafe Act and Unsafe Condition at Safety Portal.info"/>
          <p:cNvSpPr>
            <a:spLocks noChangeAspect="1" noChangeArrowheads="1"/>
          </p:cNvSpPr>
          <p:nvPr/>
        </p:nvSpPr>
        <p:spPr bwMode="auto">
          <a:xfrm>
            <a:off x="155575" y="-1165225"/>
            <a:ext cx="3609975" cy="24384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5000" name="AutoShape 8" descr="http://www.isplonline.com/photos/IS-IT-UNSAFE-ACT-OR-UNSAFE-CONDITION/I%20%283%29.jpg"/>
          <p:cNvSpPr>
            <a:spLocks noChangeAspect="1" noChangeArrowheads="1"/>
          </p:cNvSpPr>
          <p:nvPr/>
        </p:nvSpPr>
        <p:spPr bwMode="auto">
          <a:xfrm>
            <a:off x="155575" y="-2324100"/>
            <a:ext cx="7153275" cy="4848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68" name="AutoShape 4" descr="https://encrypted-tbn3.gstatic.com/images?q=tbn:ANd9GcSMnnXk1Fpmm8CfMJsV8mgC3CNIGPYJzWUAcpDqVGIZGJvfM2Cc"/>
          <p:cNvSpPr>
            <a:spLocks noChangeAspect="1" noChangeArrowheads="1"/>
          </p:cNvSpPr>
          <p:nvPr/>
        </p:nvSpPr>
        <p:spPr bwMode="auto">
          <a:xfrm>
            <a:off x="155575" y="-1279525"/>
            <a:ext cx="5400675" cy="2667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Footer Placeholder 1"/>
          <p:cNvSpPr>
            <a:spLocks noGrp="1"/>
          </p:cNvSpPr>
          <p:nvPr>
            <p:ph type="ftr" sz="quarter" idx="11"/>
          </p:nvPr>
        </p:nvSpPr>
        <p:spPr/>
        <p:txBody>
          <a:bodyPr/>
          <a:lstStyle/>
          <a:p>
            <a:r>
              <a:rPr lang="en-US"/>
              <a:t>HIRADC 2/Rev.0© Copyright, Sentral-Sistem  April 2019</a:t>
            </a:r>
          </a:p>
        </p:txBody>
      </p:sp>
      <p:sp>
        <p:nvSpPr>
          <p:cNvPr id="3" name="Slide Number Placeholder 2"/>
          <p:cNvSpPr>
            <a:spLocks noGrp="1"/>
          </p:cNvSpPr>
          <p:nvPr>
            <p:ph type="sldNum" sz="quarter" idx="12"/>
          </p:nvPr>
        </p:nvSpPr>
        <p:spPr/>
        <p:txBody>
          <a:bodyPr/>
          <a:lstStyle/>
          <a:p>
            <a:fld id="{AF2541DC-305F-4949-A632-DD930B0BE76F}" type="slidenum">
              <a:rPr lang="en-US" smtClean="0"/>
              <a:pPr/>
              <a:t>35</a:t>
            </a:fld>
            <a:endParaRPr lang="en-US"/>
          </a:p>
        </p:txBody>
      </p:sp>
      <p:sp>
        <p:nvSpPr>
          <p:cNvPr id="4" name="Rectangle 1">
            <a:extLst>
              <a:ext uri="{FF2B5EF4-FFF2-40B4-BE49-F238E27FC236}">
                <a16:creationId xmlns:a16="http://schemas.microsoft.com/office/drawing/2014/main" id="{E44AD7D2-44CB-4A21-B5EF-96112373A2BD}"/>
              </a:ext>
            </a:extLst>
          </p:cNvPr>
          <p:cNvSpPr>
            <a:spLocks noChangeArrowheads="1"/>
          </p:cNvSpPr>
          <p:nvPr/>
        </p:nvSpPr>
        <p:spPr bwMode="auto">
          <a:xfrm>
            <a:off x="133804" y="2188185"/>
            <a:ext cx="9750425" cy="492442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Efeknya</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adalah</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penyimpangan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dari</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yang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diharapkan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positif</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atau</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negatif</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solidFill>
              <a:latin typeface="Angsana New" panose="02020603050405020304" pitchFamily="18" charset="-34"/>
              <a:cs typeface="Angsana New" panose="02020603050405020304"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Ketidakpastian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adalah</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keadaan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bahkan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sebagian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dari</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kekurangan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informasi</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terkait</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dengan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pemahaman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atau</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pengetahuan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tentang</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suatu</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peristiwa</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konsekuensinya</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atau</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r>
              <a:rPr kumimoji="0" lang="en-US" altLang="en-US" sz="3200" b="0" i="0" u="none" strike="noStrike" cap="none" normalizeH="0" baseline="0" dirty="0" err="1">
                <a:ln>
                  <a:noFill/>
                </a:ln>
                <a:solidFill>
                  <a:schemeClr val="bg1"/>
                </a:solidFill>
                <a:effectLst/>
                <a:latin typeface="Angsana New" panose="02020603050405020304" pitchFamily="18" charset="-34"/>
                <a:cs typeface="Angsana New" panose="02020603050405020304" pitchFamily="18" charset="-34"/>
              </a:rPr>
              <a:t>kemungkinan</a:t>
            </a: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solidFill>
              <a:latin typeface="Angsana New" panose="02020603050405020304" pitchFamily="18" charset="-34"/>
              <a:cs typeface="Angsana New" panose="02020603050405020304" pitchFamily="18" charset="-34"/>
            </a:endParaRPr>
          </a:p>
          <a:p>
            <a:pPr lvl="0" eaLnBrk="0" hangingPunct="0"/>
            <a:r>
              <a:rPr lang="en-US" altLang="en-US" sz="3200" dirty="0" err="1">
                <a:solidFill>
                  <a:schemeClr val="bg1"/>
                </a:solidFill>
                <a:latin typeface="Angsana New" panose="02020603050405020304" pitchFamily="18" charset="-34"/>
                <a:cs typeface="Angsana New" panose="02020603050405020304" pitchFamily="18" charset="-34"/>
              </a:rPr>
              <a:t>Risiko</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sering</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dinyatakan</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dalam</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kombinasi</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konsekuensi</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dari</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suatu</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peristiwa</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dalam</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perubahan</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keadaan</a:t>
            </a:r>
            <a:r>
              <a:rPr lang="en-US" altLang="en-US" sz="3200" dirty="0">
                <a:solidFill>
                  <a:schemeClr val="bg1"/>
                </a:solidFill>
                <a:latin typeface="Angsana New" panose="02020603050405020304" pitchFamily="18" charset="-34"/>
                <a:cs typeface="Angsana New" panose="02020603050405020304" pitchFamily="18" charset="-34"/>
              </a:rPr>
              <a:t>) dan "</a:t>
            </a:r>
            <a:r>
              <a:rPr lang="en-US" altLang="en-US" sz="3200" dirty="0" err="1">
                <a:solidFill>
                  <a:schemeClr val="bg1"/>
                </a:solidFill>
                <a:latin typeface="Angsana New" panose="02020603050405020304" pitchFamily="18" charset="-34"/>
                <a:cs typeface="Angsana New" panose="02020603050405020304" pitchFamily="18" charset="-34"/>
              </a:rPr>
              <a:t>kemungkinan</a:t>
            </a:r>
            <a:r>
              <a:rPr lang="en-US" altLang="en-US" sz="3200" dirty="0">
                <a:solidFill>
                  <a:schemeClr val="bg1"/>
                </a:solidFill>
                <a:latin typeface="Angsana New" panose="02020603050405020304" pitchFamily="18" charset="-34"/>
                <a:cs typeface="Angsana New" panose="02020603050405020304" pitchFamily="18" charset="-34"/>
              </a:rPr>
              <a:t>" </a:t>
            </a:r>
            <a:r>
              <a:rPr lang="en-US" altLang="en-US" sz="3200" dirty="0" err="1">
                <a:solidFill>
                  <a:schemeClr val="bg1"/>
                </a:solidFill>
                <a:latin typeface="Angsana New" panose="02020603050405020304" pitchFamily="18" charset="-34"/>
                <a:cs typeface="Angsana New" panose="02020603050405020304" pitchFamily="18" charset="-34"/>
              </a:rPr>
              <a:t>kejadian</a:t>
            </a:r>
            <a:r>
              <a:rPr lang="en-US" altLang="en-US" sz="3200" dirty="0">
                <a:solidFill>
                  <a:schemeClr val="bg1"/>
                </a:solidFill>
                <a:latin typeface="Angsana New" panose="02020603050405020304" pitchFamily="18" charset="-34"/>
                <a:cs typeface="Angsana New" panose="02020603050405020304" pitchFamily="18" charset="-34"/>
              </a:rPr>
              <a:t> yang </a:t>
            </a:r>
            <a:r>
              <a:rPr lang="en-US" altLang="en-US" sz="3200" dirty="0" err="1">
                <a:solidFill>
                  <a:schemeClr val="bg1"/>
                </a:solidFill>
                <a:latin typeface="Angsana New" panose="02020603050405020304" pitchFamily="18" charset="-34"/>
                <a:cs typeface="Angsana New" panose="02020603050405020304" pitchFamily="18" charset="-34"/>
              </a:rPr>
              <a:t>terkait</a:t>
            </a:r>
            <a:endParaRPr lang="en-US" altLang="en-US" sz="3200" dirty="0">
              <a:solidFill>
                <a:schemeClr val="bg1"/>
              </a:solidFill>
              <a:latin typeface="Angsana New" panose="02020603050405020304" pitchFamily="18" charset="-34"/>
              <a:cs typeface="Angsana New" panose="02020603050405020304"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solidFill>
              <a:latin typeface="Angsana New" panose="02020603050405020304" pitchFamily="18" charset="-34"/>
              <a:cs typeface="Angsana New" panose="02020603050405020304"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Angsana New" panose="02020603050405020304" pitchFamily="18" charset="-34"/>
                <a:cs typeface="Angsana New" panose="02020603050405020304" pitchFamily="18" charset="-34"/>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a:spLocks noChangeArrowheads="1"/>
          </p:cNvSpPr>
          <p:nvPr/>
        </p:nvSpPr>
        <p:spPr bwMode="auto">
          <a:xfrm>
            <a:off x="0" y="-24"/>
            <a:ext cx="9906000" cy="1125538"/>
          </a:xfrm>
          <a:prstGeom prst="rect">
            <a:avLst/>
          </a:prstGeom>
          <a:solidFill>
            <a:schemeClr val="bg1">
              <a:lumMod val="50000"/>
            </a:schemeClr>
          </a:solidFill>
          <a:ln w="9525">
            <a:solidFill>
              <a:schemeClr val="tx1"/>
            </a:solidFill>
            <a:miter lim="800000"/>
            <a:headEnd/>
            <a:tailEnd/>
          </a:ln>
          <a:effectLst/>
        </p:spPr>
        <p:txBody>
          <a:bodyPr wrap="none" anchor="ctr"/>
          <a:lstStyle/>
          <a:p>
            <a:endParaRPr lang="en-US" sz="2400" b="1" i="1" dirty="0">
              <a:solidFill>
                <a:schemeClr val="bg1"/>
              </a:solidFill>
              <a:latin typeface="Rockwell" pitchFamily="18" charset="0"/>
            </a:endParaRPr>
          </a:p>
        </p:txBody>
      </p:sp>
      <p:sp>
        <p:nvSpPr>
          <p:cNvPr id="6" name="Slide Number Placeholder 4"/>
          <p:cNvSpPr>
            <a:spLocks noGrp="1"/>
          </p:cNvSpPr>
          <p:nvPr>
            <p:ph type="sldNum" sz="quarter" idx="12"/>
          </p:nvPr>
        </p:nvSpPr>
        <p:spPr>
          <a:xfrm>
            <a:off x="7816892" y="6286500"/>
            <a:ext cx="3136900" cy="457200"/>
          </a:xfrm>
        </p:spPr>
        <p:txBody>
          <a:bodyPr/>
          <a:lstStyle/>
          <a:p>
            <a:fld id="{F5CA0DDD-D0B3-4F53-AAC1-2F9BB9A4A2B8}" type="slidenum">
              <a:rPr lang="en-US"/>
              <a:pPr/>
              <a:t>36</a:t>
            </a:fld>
            <a:endParaRPr lang="en-US"/>
          </a:p>
        </p:txBody>
      </p:sp>
      <p:sp>
        <p:nvSpPr>
          <p:cNvPr id="473090" name="Text Box 2"/>
          <p:cNvSpPr txBox="1">
            <a:spLocks noChangeArrowheads="1"/>
          </p:cNvSpPr>
          <p:nvPr/>
        </p:nvSpPr>
        <p:spPr bwMode="auto">
          <a:xfrm>
            <a:off x="1881166" y="1142984"/>
            <a:ext cx="3206750" cy="307777"/>
          </a:xfrm>
          <a:prstGeom prst="rect">
            <a:avLst/>
          </a:prstGeom>
          <a:noFill/>
          <a:ln w="9525">
            <a:noFill/>
            <a:miter lim="800000"/>
            <a:headEnd/>
            <a:tailEnd/>
          </a:ln>
          <a:effectLst/>
        </p:spPr>
        <p:txBody>
          <a:bodyPr>
            <a:spAutoFit/>
          </a:bodyPr>
          <a:lstStyle/>
          <a:p>
            <a:pPr algn="r">
              <a:spcBef>
                <a:spcPct val="50000"/>
              </a:spcBef>
            </a:pPr>
            <a:r>
              <a:rPr lang="en-US" sz="1400" i="1" dirty="0" err="1">
                <a:latin typeface="Britannic Bold" pitchFamily="34" charset="0"/>
              </a:rPr>
              <a:t>Istilah</a:t>
            </a:r>
            <a:r>
              <a:rPr lang="en-US" sz="1400" i="1" dirty="0">
                <a:latin typeface="Britannic Bold" pitchFamily="34" charset="0"/>
              </a:rPr>
              <a:t> </a:t>
            </a:r>
            <a:r>
              <a:rPr lang="en-US" sz="1400" i="1" dirty="0" err="1">
                <a:latin typeface="Britannic Bold" pitchFamily="34" charset="0"/>
              </a:rPr>
              <a:t>dan</a:t>
            </a:r>
            <a:r>
              <a:rPr lang="en-US" sz="1400" i="1" dirty="0">
                <a:latin typeface="Britannic Bold" pitchFamily="34" charset="0"/>
              </a:rPr>
              <a:t> </a:t>
            </a:r>
            <a:r>
              <a:rPr lang="en-US" sz="1400" i="1" dirty="0" err="1">
                <a:latin typeface="Britannic Bold" pitchFamily="34" charset="0"/>
              </a:rPr>
              <a:t>Definisi</a:t>
            </a:r>
            <a:endParaRPr lang="en-US" sz="1400" i="1" dirty="0">
              <a:latin typeface="Britannic Bold" pitchFamily="34" charset="0"/>
            </a:endParaRPr>
          </a:p>
        </p:txBody>
      </p:sp>
      <p:sp>
        <p:nvSpPr>
          <p:cNvPr id="473091" name="Text Box 3"/>
          <p:cNvSpPr txBox="1">
            <a:spLocks noChangeArrowheads="1"/>
          </p:cNvSpPr>
          <p:nvPr/>
        </p:nvSpPr>
        <p:spPr bwMode="auto">
          <a:xfrm>
            <a:off x="881034" y="285728"/>
            <a:ext cx="8001056" cy="584775"/>
          </a:xfrm>
          <a:prstGeom prst="rect">
            <a:avLst/>
          </a:prstGeom>
          <a:noFill/>
          <a:ln w="9525">
            <a:noFill/>
            <a:miter lim="800000"/>
            <a:headEnd/>
            <a:tailEnd/>
          </a:ln>
          <a:effectLst/>
        </p:spPr>
        <p:txBody>
          <a:bodyPr wrap="square">
            <a:spAutoFit/>
          </a:bodyPr>
          <a:lstStyle/>
          <a:p>
            <a:pPr marL="342900" indent="-342900" algn="ctr" eaLnBrk="1" hangingPunct="1">
              <a:spcBef>
                <a:spcPct val="20000"/>
              </a:spcBef>
              <a:buClr>
                <a:schemeClr val="folHlink"/>
              </a:buClr>
              <a:buSzPct val="75000"/>
              <a:defRPr/>
            </a:pPr>
            <a:r>
              <a:rPr lang="en-US" sz="3200" b="1" kern="0" dirty="0">
                <a:solidFill>
                  <a:schemeClr val="bg1"/>
                </a:solidFill>
                <a:latin typeface="Arial Black" pitchFamily="34" charset="0"/>
              </a:rPr>
              <a:t>PENILAIAN RISIKO  K3</a:t>
            </a:r>
          </a:p>
        </p:txBody>
      </p:sp>
      <p:sp>
        <p:nvSpPr>
          <p:cNvPr id="9" name="Rectangle 8"/>
          <p:cNvSpPr/>
          <p:nvPr/>
        </p:nvSpPr>
        <p:spPr>
          <a:xfrm>
            <a:off x="666720" y="5857892"/>
            <a:ext cx="1903085" cy="307777"/>
          </a:xfrm>
          <a:prstGeom prst="rect">
            <a:avLst/>
          </a:prstGeom>
        </p:spPr>
        <p:txBody>
          <a:bodyPr wrap="none">
            <a:spAutoFit/>
          </a:bodyPr>
          <a:lstStyle/>
          <a:p>
            <a:pPr algn="r">
              <a:spcBef>
                <a:spcPct val="50000"/>
              </a:spcBef>
            </a:pPr>
            <a:r>
              <a:rPr lang="en-US" sz="1400" b="1" i="1" dirty="0">
                <a:latin typeface="Arial Narrow" pitchFamily="34" charset="0"/>
              </a:rPr>
              <a:t>Ref : OHSAS 18001:2007</a:t>
            </a:r>
          </a:p>
        </p:txBody>
      </p:sp>
      <p:sp>
        <p:nvSpPr>
          <p:cNvPr id="3" name="Rectangle 2"/>
          <p:cNvSpPr/>
          <p:nvPr/>
        </p:nvSpPr>
        <p:spPr>
          <a:xfrm>
            <a:off x="166654" y="1857926"/>
            <a:ext cx="4953000" cy="4401205"/>
          </a:xfrm>
          <a:prstGeom prst="rect">
            <a:avLst/>
          </a:prstGeom>
        </p:spPr>
        <p:txBody>
          <a:bodyPr>
            <a:spAutoFit/>
          </a:bodyPr>
          <a:lstStyle/>
          <a:p>
            <a:r>
              <a:rPr lang="en-US" b="1" dirty="0"/>
              <a:t>Likelihood</a:t>
            </a:r>
            <a:r>
              <a:rPr lang="id-ID" b="1" dirty="0"/>
              <a:t>/ Occurence</a:t>
            </a:r>
            <a:r>
              <a:rPr lang="en-US" b="1" dirty="0"/>
              <a:t> (</a:t>
            </a:r>
            <a:r>
              <a:rPr lang="en-US" b="1" dirty="0" err="1"/>
              <a:t>kecenderungan</a:t>
            </a:r>
            <a:r>
              <a:rPr lang="id-ID" b="1" dirty="0"/>
              <a:t> terjadi</a:t>
            </a:r>
            <a:r>
              <a:rPr lang="en-US" b="1" dirty="0"/>
              <a:t>)</a:t>
            </a:r>
            <a:r>
              <a:rPr lang="en-US" dirty="0"/>
              <a:t> </a:t>
            </a:r>
          </a:p>
          <a:p>
            <a:pPr marL="342900" indent="-342900">
              <a:buFont typeface="Arial" pitchFamily="34" charset="0"/>
              <a:buChar char="•"/>
            </a:pPr>
            <a:r>
              <a:rPr lang="en-US" dirty="0" err="1"/>
              <a:t>Seberapa</a:t>
            </a:r>
            <a:r>
              <a:rPr lang="en-US" dirty="0"/>
              <a:t> </a:t>
            </a:r>
            <a:r>
              <a:rPr lang="en-US" dirty="0" err="1"/>
              <a:t>kerap</a:t>
            </a:r>
            <a:r>
              <a:rPr lang="en-US" dirty="0"/>
              <a:t> </a:t>
            </a:r>
            <a:r>
              <a:rPr lang="en-US" dirty="0" err="1"/>
              <a:t>terjadinya</a:t>
            </a:r>
            <a:r>
              <a:rPr lang="en-US" dirty="0"/>
              <a:t> </a:t>
            </a:r>
            <a:r>
              <a:rPr lang="en-US" dirty="0" err="1"/>
              <a:t>kecelakaan</a:t>
            </a:r>
            <a:endParaRPr lang="en-US" dirty="0"/>
          </a:p>
          <a:p>
            <a:pPr marL="342900" indent="-342900">
              <a:buFont typeface="Arial" pitchFamily="34" charset="0"/>
              <a:buChar char="•"/>
            </a:pPr>
            <a:r>
              <a:rPr lang="en-US" dirty="0" err="1"/>
              <a:t>Frekuensi</a:t>
            </a:r>
            <a:r>
              <a:rPr lang="en-US" dirty="0"/>
              <a:t> </a:t>
            </a:r>
            <a:r>
              <a:rPr lang="en-US" dirty="0" err="1"/>
              <a:t>dan</a:t>
            </a:r>
            <a:r>
              <a:rPr lang="en-US" dirty="0"/>
              <a:t> </a:t>
            </a:r>
            <a:r>
              <a:rPr lang="en-US" dirty="0" err="1"/>
              <a:t>kemungkinan</a:t>
            </a:r>
            <a:r>
              <a:rPr lang="en-US" dirty="0"/>
              <a:t> </a:t>
            </a:r>
            <a:r>
              <a:rPr lang="en-US" dirty="0" err="1"/>
              <a:t>terjadinya</a:t>
            </a:r>
            <a:r>
              <a:rPr lang="en-US" dirty="0"/>
              <a:t> </a:t>
            </a:r>
            <a:r>
              <a:rPr lang="en-US" dirty="0" err="1"/>
              <a:t>kecelakaan</a:t>
            </a:r>
            <a:endParaRPr lang="en-US" dirty="0"/>
          </a:p>
          <a:p>
            <a:pPr marL="342900" indent="-342900"/>
            <a:endParaRPr lang="en-US" dirty="0"/>
          </a:p>
          <a:p>
            <a:r>
              <a:rPr lang="en-US" b="1" dirty="0"/>
              <a:t>Severity (</a:t>
            </a:r>
            <a:r>
              <a:rPr lang="en-US" b="1" dirty="0" err="1"/>
              <a:t>Keparahan</a:t>
            </a:r>
            <a:r>
              <a:rPr lang="en-US" b="1" dirty="0"/>
              <a:t>)</a:t>
            </a:r>
          </a:p>
          <a:p>
            <a:pPr marL="342900" indent="-342900">
              <a:buFont typeface="Arial" pitchFamily="34" charset="0"/>
              <a:buChar char="•"/>
            </a:pPr>
            <a:r>
              <a:rPr lang="en-US" dirty="0" err="1"/>
              <a:t>Akibat</a:t>
            </a:r>
            <a:r>
              <a:rPr lang="en-US" dirty="0"/>
              <a:t> </a:t>
            </a:r>
            <a:r>
              <a:rPr lang="en-US" dirty="0" err="1"/>
              <a:t>dari</a:t>
            </a:r>
            <a:r>
              <a:rPr lang="en-US" dirty="0"/>
              <a:t> </a:t>
            </a:r>
            <a:r>
              <a:rPr lang="en-US" dirty="0" err="1"/>
              <a:t>suatu</a:t>
            </a:r>
            <a:r>
              <a:rPr lang="en-US" dirty="0"/>
              <a:t> </a:t>
            </a:r>
            <a:r>
              <a:rPr lang="en-US" dirty="0" err="1"/>
              <a:t>kecelakaan</a:t>
            </a:r>
            <a:r>
              <a:rPr lang="en-US" dirty="0"/>
              <a:t> yang</a:t>
            </a:r>
          </a:p>
          <a:p>
            <a:pPr marL="357188"/>
            <a:r>
              <a:rPr lang="it-IT" dirty="0"/>
              <a:t>menimpa manusia, harta benda dan </a:t>
            </a:r>
            <a:r>
              <a:rPr lang="en-US" dirty="0" err="1"/>
              <a:t>lingkungan</a:t>
            </a:r>
            <a:endParaRPr lang="en-US" dirty="0"/>
          </a:p>
          <a:p>
            <a:pPr marL="342900" indent="-342900"/>
            <a:endParaRPr lang="en-US" dirty="0"/>
          </a:p>
          <a:p>
            <a:pPr marL="342900" indent="-342900"/>
            <a:endParaRPr lang="en-US" dirty="0"/>
          </a:p>
          <a:p>
            <a:pPr marL="342900" indent="-342900"/>
            <a:endParaRPr lang="en-US" dirty="0"/>
          </a:p>
        </p:txBody>
      </p:sp>
      <p:sp>
        <p:nvSpPr>
          <p:cNvPr id="11" name="Footer Placeholder 10"/>
          <p:cNvSpPr>
            <a:spLocks noGrp="1"/>
          </p:cNvSpPr>
          <p:nvPr>
            <p:ph type="ftr" sz="quarter" idx="11"/>
          </p:nvPr>
        </p:nvSpPr>
        <p:spPr/>
        <p:txBody>
          <a:bodyPr/>
          <a:lstStyle/>
          <a:p>
            <a:r>
              <a:rPr lang="en-US"/>
              <a:t>HIRADC 2/Rev.0© Copyright, Sentral-Sistem  April 2019</a:t>
            </a:r>
          </a:p>
        </p:txBody>
      </p:sp>
      <p:pic>
        <p:nvPicPr>
          <p:cNvPr id="10" name="Picture 6" descr="https://encrypted-tbn3.gstatic.com/images?q=tbn:ANd9GcSMnnXk1Fpmm8CfMJsV8mgC3CNIGPYJzWUAcpDqVGIZGJvfM2Cc"/>
          <p:cNvPicPr>
            <a:picLocks noChangeAspect="1" noChangeArrowheads="1"/>
          </p:cNvPicPr>
          <p:nvPr/>
        </p:nvPicPr>
        <p:blipFill>
          <a:blip r:embed="rId3" cstate="print"/>
          <a:srcRect/>
          <a:stretch>
            <a:fillRect/>
          </a:stretch>
        </p:blipFill>
        <p:spPr bwMode="auto">
          <a:xfrm>
            <a:off x="5167314" y="1142984"/>
            <a:ext cx="4738686" cy="4071966"/>
          </a:xfrm>
          <a:prstGeom prst="rect">
            <a:avLst/>
          </a:prstGeom>
          <a:noFill/>
        </p:spPr>
      </p:pic>
      <p:pic>
        <p:nvPicPr>
          <p:cNvPr id="20482" name="Picture 2" descr="http://www.sejutablog.com/sb-content/uploads/2011/12/kecelakaan-kerja.jpg"/>
          <p:cNvPicPr>
            <a:picLocks noChangeAspect="1" noChangeArrowheads="1"/>
          </p:cNvPicPr>
          <p:nvPr/>
        </p:nvPicPr>
        <p:blipFill>
          <a:blip r:embed="rId4" cstate="print"/>
          <a:srcRect/>
          <a:stretch>
            <a:fillRect/>
          </a:stretch>
        </p:blipFill>
        <p:spPr bwMode="auto">
          <a:xfrm>
            <a:off x="5167314" y="5238749"/>
            <a:ext cx="4738686" cy="1619251"/>
          </a:xfrm>
          <a:prstGeom prst="rect">
            <a:avLst/>
          </a:prstGeom>
          <a:noFill/>
        </p:spPr>
      </p:pic>
    </p:spTree>
    <p:extLst>
      <p:ext uri="{BB962C8B-B14F-4D97-AF65-F5344CB8AC3E}">
        <p14:creationId xmlns:p14="http://schemas.microsoft.com/office/powerpoint/2010/main" val="3576849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666984" y="1"/>
            <a:ext cx="7239016" cy="1414642"/>
          </a:xfrm>
          <a:solidFill>
            <a:schemeClr val="accent1"/>
          </a:solidFill>
        </p:spPr>
        <p:txBody>
          <a:bodyPr>
            <a:normAutofit/>
          </a:bodyPr>
          <a:lstStyle/>
          <a:p>
            <a:pPr eaLnBrk="1" hangingPunct="1"/>
            <a:r>
              <a:rPr lang="en-US" sz="3600" b="1" dirty="0" err="1">
                <a:solidFill>
                  <a:schemeClr val="bg1"/>
                </a:solidFill>
                <a:latin typeface="Britannic Bold" pitchFamily="34" charset="0"/>
              </a:rPr>
              <a:t>Penilaian</a:t>
            </a:r>
            <a:r>
              <a:rPr lang="en-US" sz="3600" b="1" dirty="0">
                <a:solidFill>
                  <a:schemeClr val="bg1"/>
                </a:solidFill>
                <a:latin typeface="Britannic Bold" pitchFamily="34" charset="0"/>
              </a:rPr>
              <a:t> </a:t>
            </a:r>
            <a:r>
              <a:rPr lang="id-ID" sz="3600" b="1" dirty="0">
                <a:solidFill>
                  <a:schemeClr val="bg1"/>
                </a:solidFill>
                <a:latin typeface="Britannic Bold" pitchFamily="34" charset="0"/>
              </a:rPr>
              <a:t>Frekuensi </a:t>
            </a:r>
            <a:br>
              <a:rPr lang="en-US" sz="3600" b="1" dirty="0">
                <a:solidFill>
                  <a:schemeClr val="bg1"/>
                </a:solidFill>
                <a:latin typeface="Britannic Bold" pitchFamily="34" charset="0"/>
              </a:rPr>
            </a:br>
            <a:r>
              <a:rPr lang="en-US" sz="3600" b="1" dirty="0" err="1">
                <a:solidFill>
                  <a:schemeClr val="bg1"/>
                </a:solidFill>
                <a:latin typeface="Britannic Bold" pitchFamily="34" charset="0"/>
              </a:rPr>
              <a:t>Kemungkinan</a:t>
            </a:r>
            <a:r>
              <a:rPr lang="en-US" sz="3600" b="1" dirty="0">
                <a:solidFill>
                  <a:schemeClr val="bg1"/>
                </a:solidFill>
                <a:latin typeface="Britannic Bold" pitchFamily="34" charset="0"/>
              </a:rPr>
              <a:t> </a:t>
            </a:r>
            <a:r>
              <a:rPr lang="en-US" sz="3600" b="1" dirty="0" err="1">
                <a:solidFill>
                  <a:schemeClr val="bg1"/>
                </a:solidFill>
                <a:latin typeface="Britannic Bold" pitchFamily="34" charset="0"/>
              </a:rPr>
              <a:t>Terjadinya</a:t>
            </a:r>
            <a:r>
              <a:rPr lang="id-ID" sz="3600" b="1" dirty="0">
                <a:solidFill>
                  <a:schemeClr val="bg1"/>
                </a:solidFill>
                <a:latin typeface="Britannic Bold" pitchFamily="34" charset="0"/>
              </a:rPr>
              <a:t> BAHAYA</a:t>
            </a:r>
          </a:p>
        </p:txBody>
      </p:sp>
      <p:sp>
        <p:nvSpPr>
          <p:cNvPr id="39939" name="Content Placeholder 2"/>
          <p:cNvSpPr>
            <a:spLocks noGrp="1"/>
          </p:cNvSpPr>
          <p:nvPr>
            <p:ph idx="1"/>
          </p:nvPr>
        </p:nvSpPr>
        <p:spPr>
          <a:xfrm>
            <a:off x="2809861" y="1857395"/>
            <a:ext cx="6858014" cy="4786315"/>
          </a:xfrm>
        </p:spPr>
        <p:txBody>
          <a:bodyPr>
            <a:normAutofit/>
          </a:bodyPr>
          <a:lstStyle/>
          <a:p>
            <a:pPr indent="107950" eaLnBrk="1" hangingPunct="1">
              <a:buFont typeface="Wingdings" pitchFamily="2" charset="2"/>
              <a:buNone/>
            </a:pPr>
            <a:r>
              <a:rPr lang="id-ID" sz="2400" b="1" i="1" u="sng" dirty="0">
                <a:latin typeface="Arial Narrow" pitchFamily="34" charset="0"/>
              </a:rPr>
              <a:t>Occur</a:t>
            </a:r>
            <a:r>
              <a:rPr lang="en-US" sz="2400" b="1" i="1" u="sng" dirty="0">
                <a:latin typeface="Arial Narrow" pitchFamily="34" charset="0"/>
              </a:rPr>
              <a:t>r</a:t>
            </a:r>
            <a:r>
              <a:rPr lang="id-ID" sz="2400" b="1" i="1" u="sng" dirty="0">
                <a:latin typeface="Arial Narrow" pitchFamily="34" charset="0"/>
              </a:rPr>
              <a:t>ence </a:t>
            </a:r>
          </a:p>
          <a:p>
            <a:pPr lvl="1" eaLnBrk="1" hangingPunct="1"/>
            <a:r>
              <a:rPr lang="id-ID" sz="2400" b="1" dirty="0">
                <a:latin typeface="Arial Narrow" pitchFamily="34" charset="0"/>
              </a:rPr>
              <a:t>Seberapa sering BAHAYA</a:t>
            </a:r>
            <a:r>
              <a:rPr lang="en-US" sz="2400" b="1" dirty="0">
                <a:latin typeface="Arial Narrow" pitchFamily="34" charset="0"/>
              </a:rPr>
              <a:t> </a:t>
            </a:r>
            <a:r>
              <a:rPr lang="id-ID" sz="2400" b="1" dirty="0">
                <a:latin typeface="Arial Narrow" pitchFamily="34" charset="0"/>
              </a:rPr>
              <a:t>terjadi</a:t>
            </a:r>
          </a:p>
          <a:p>
            <a:pPr lvl="1" eaLnBrk="1" hangingPunct="1"/>
            <a:r>
              <a:rPr lang="id-ID" sz="2400" b="1" dirty="0">
                <a:latin typeface="Arial Narrow" pitchFamily="34" charset="0"/>
              </a:rPr>
              <a:t>Contoh : </a:t>
            </a:r>
          </a:p>
          <a:p>
            <a:pPr lvl="2" eaLnBrk="1" hangingPunct="1"/>
            <a:r>
              <a:rPr lang="id-ID" b="1" dirty="0">
                <a:latin typeface="Arial Narrow" pitchFamily="34" charset="0"/>
              </a:rPr>
              <a:t>Seberapa sering kejadian operator terluka terkena pisau potong </a:t>
            </a:r>
          </a:p>
          <a:p>
            <a:pPr lvl="2" eaLnBrk="1" hangingPunct="1"/>
            <a:r>
              <a:rPr lang="id-ID" b="1" dirty="0">
                <a:latin typeface="Arial Narrow" pitchFamily="34" charset="0"/>
              </a:rPr>
              <a:t>Seberapa sering </a:t>
            </a:r>
            <a:r>
              <a:rPr lang="en-US" b="1" dirty="0" err="1">
                <a:latin typeface="Arial Narrow" pitchFamily="34" charset="0"/>
              </a:rPr>
              <a:t>mesin</a:t>
            </a:r>
            <a:r>
              <a:rPr lang="en-US" b="1" dirty="0">
                <a:latin typeface="Arial Narrow" pitchFamily="34" charset="0"/>
              </a:rPr>
              <a:t> </a:t>
            </a:r>
            <a:r>
              <a:rPr lang="en-US" b="1" dirty="0" err="1">
                <a:latin typeface="Arial Narrow" pitchFamily="34" charset="0"/>
              </a:rPr>
              <a:t>menimbulkan</a:t>
            </a:r>
            <a:r>
              <a:rPr lang="en-US" b="1" dirty="0">
                <a:latin typeface="Arial Narrow" pitchFamily="34" charset="0"/>
              </a:rPr>
              <a:t> </a:t>
            </a:r>
            <a:r>
              <a:rPr lang="en-US" b="1" dirty="0" err="1">
                <a:latin typeface="Arial Narrow" pitchFamily="34" charset="0"/>
              </a:rPr>
              <a:t>bising</a:t>
            </a:r>
            <a:endParaRPr lang="id-ID" b="1" dirty="0">
              <a:latin typeface="Arial Narrow" pitchFamily="34" charset="0"/>
            </a:endParaRPr>
          </a:p>
          <a:p>
            <a:pPr lvl="2" eaLnBrk="1" hangingPunct="1"/>
            <a:r>
              <a:rPr lang="id-ID" b="1" dirty="0">
                <a:latin typeface="Arial Narrow" pitchFamily="34" charset="0"/>
              </a:rPr>
              <a:t>Seberapa sering kejadian arus pendek terjadi</a:t>
            </a:r>
          </a:p>
          <a:p>
            <a:pPr lvl="2" eaLnBrk="1" hangingPunct="1"/>
            <a:r>
              <a:rPr lang="id-ID" b="1" dirty="0">
                <a:latin typeface="Arial Narrow" pitchFamily="34" charset="0"/>
              </a:rPr>
              <a:t>Seberapa banyak karyawan yang sakit/ ke</a:t>
            </a:r>
            <a:r>
              <a:rPr lang="en-US" b="1" dirty="0">
                <a:latin typeface="Arial Narrow" pitchFamily="34" charset="0"/>
              </a:rPr>
              <a:t> </a:t>
            </a:r>
            <a:r>
              <a:rPr lang="id-ID" b="1" dirty="0">
                <a:latin typeface="Arial Narrow" pitchFamily="34" charset="0"/>
              </a:rPr>
              <a:t>dokter akibat gangguan pernafasan</a:t>
            </a:r>
            <a:r>
              <a:rPr lang="en-US" b="1" dirty="0">
                <a:latin typeface="Arial Narrow" pitchFamily="34" charset="0"/>
              </a:rPr>
              <a:t> (</a:t>
            </a:r>
            <a:r>
              <a:rPr lang="en-US" b="1" dirty="0" err="1">
                <a:latin typeface="Arial Narrow" pitchFamily="34" charset="0"/>
              </a:rPr>
              <a:t>Penyakit</a:t>
            </a:r>
            <a:r>
              <a:rPr lang="en-US" b="1" dirty="0">
                <a:latin typeface="Arial Narrow" pitchFamily="34" charset="0"/>
              </a:rPr>
              <a:t> </a:t>
            </a:r>
            <a:r>
              <a:rPr lang="en-US" b="1" dirty="0" err="1">
                <a:latin typeface="Arial Narrow" pitchFamily="34" charset="0"/>
              </a:rPr>
              <a:t>Akibat</a:t>
            </a:r>
            <a:r>
              <a:rPr lang="en-US" b="1" dirty="0">
                <a:latin typeface="Arial Narrow" pitchFamily="34" charset="0"/>
              </a:rPr>
              <a:t> </a:t>
            </a:r>
            <a:r>
              <a:rPr lang="en-US" b="1" dirty="0" err="1">
                <a:latin typeface="Arial Narrow" pitchFamily="34" charset="0"/>
              </a:rPr>
              <a:t>Kerja</a:t>
            </a:r>
            <a:r>
              <a:rPr lang="en-US" b="1" dirty="0">
                <a:latin typeface="Arial Narrow" pitchFamily="34" charset="0"/>
              </a:rPr>
              <a:t>)</a:t>
            </a:r>
            <a:endParaRPr lang="id-ID" b="1" dirty="0">
              <a:latin typeface="Arial Narrow" pitchFamily="34" charset="0"/>
            </a:endParaRPr>
          </a:p>
        </p:txBody>
      </p:sp>
      <p:sp>
        <p:nvSpPr>
          <p:cNvPr id="5" name="Slide Number Placeholder 4"/>
          <p:cNvSpPr>
            <a:spLocks noGrp="1"/>
          </p:cNvSpPr>
          <p:nvPr>
            <p:ph type="sldNum" sz="quarter" idx="12"/>
          </p:nvPr>
        </p:nvSpPr>
        <p:spPr/>
        <p:txBody>
          <a:bodyPr/>
          <a:lstStyle/>
          <a:p>
            <a:fld id="{C8DCA711-EB2E-40D4-BF44-ECC7896E1D54}" type="slidenum">
              <a:rPr lang="en-US" smtClean="0"/>
              <a:pPr/>
              <a:t>37</a:t>
            </a:fld>
            <a:endParaRPr lang="en-US"/>
          </a:p>
        </p:txBody>
      </p:sp>
      <p:sp>
        <p:nvSpPr>
          <p:cNvPr id="7" name="Footer Placeholder 6"/>
          <p:cNvSpPr>
            <a:spLocks noGrp="1"/>
          </p:cNvSpPr>
          <p:nvPr>
            <p:ph type="ftr" sz="quarter" idx="11"/>
          </p:nvPr>
        </p:nvSpPr>
        <p:spPr>
          <a:xfrm>
            <a:off x="238092" y="6492899"/>
            <a:ext cx="5572164" cy="365125"/>
          </a:xfrm>
        </p:spPr>
        <p:txBody>
          <a:bodyPr/>
          <a:lstStyle/>
          <a:p>
            <a:r>
              <a:rPr lang="en-US"/>
              <a:t>HIRADC 2/Rev.0© Copyright, Sentral-Sistem  April 2019</a:t>
            </a:r>
            <a:endParaRPr lang="en-US" dirty="0"/>
          </a:p>
        </p:txBody>
      </p:sp>
      <p:pic>
        <p:nvPicPr>
          <p:cNvPr id="18434" name="Picture 2" descr="http://intisari-online.com/media/images/2103_hati-hati_asma_kerja.jpg"/>
          <p:cNvPicPr>
            <a:picLocks noChangeAspect="1" noChangeArrowheads="1"/>
          </p:cNvPicPr>
          <p:nvPr/>
        </p:nvPicPr>
        <p:blipFill>
          <a:blip r:embed="rId2" cstate="print"/>
          <a:srcRect/>
          <a:stretch>
            <a:fillRect/>
          </a:stretch>
        </p:blipFill>
        <p:spPr bwMode="auto">
          <a:xfrm>
            <a:off x="238092" y="4311394"/>
            <a:ext cx="2143140" cy="2143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436" name="Picture 4" descr="https://encrypted-tbn3.gstatic.com/images?q=tbn:ANd9GcSC9QXo109L2mHKZfekEYeLDeeyt4eZh24amsF7Krao5DNg5-Rd"/>
          <p:cNvPicPr>
            <a:picLocks noChangeAspect="1" noChangeArrowheads="1"/>
          </p:cNvPicPr>
          <p:nvPr/>
        </p:nvPicPr>
        <p:blipFill>
          <a:blip r:embed="rId3" cstate="print"/>
          <a:srcRect/>
          <a:stretch>
            <a:fillRect/>
          </a:stretch>
        </p:blipFill>
        <p:spPr bwMode="auto">
          <a:xfrm>
            <a:off x="238092" y="142852"/>
            <a:ext cx="2143140" cy="2004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438" name="AutoShape 6" descr="data:image/jpeg;base64,/9j/4AAQSkZJRgABAQAAAQABAAD/2wCEAAkGBxQTEhUUExQWFhUXGBwbFxcXFxgYFhcZGB0WHRcXGBgYHiggHBolHBgXITEiJSkrMC8uFx8zODMsNygtLiwBCgoKDg0OGxAQGiwlICQtLCwsLSw0LywsLCwsLywsLywsLCwsLCwsLCwsLCwsLCwsLCwsLCwsLCwsLCwsLCwsLP/AABEIAKAA8AMBIgACEQEDEQH/xAAcAAACAwEBAQEAAAAAAAAAAAADBQIEBgcBAAj/xABDEAABAwIDBAcGBAQEBQUAAAABAgMRACEEEjEFQVFhBhMicYGRsTJyocHR8BRCUoIHIyThM0NishVTc4PCNJKi0vH/xAAaAQADAQEBAQAAAAAAAAAAAAABAgMABAUG/8QALhEAAgIBBAEDAwIGAwAAAAAAAAECEQMEEiExQVFhgRMycSLxFEKhsdHhBSMk/9oADAMBAAIRAxEAPwATGEbsgpBIGaQCE33ij4lnKE5bRMeSqCylRVEmJ3hMetXsQ2LRGsWvuP1p5CIU/ilOPKaYypDYGdxZURJjspSCPXdR8Bix1i2XhlWhOYKSpWRaN5AJtHCke3OjjgcLiEFaFgK7IkpUIMFO8fWrnRvo44VKW4lSElsoSCIUcwuYG4a6766Xjht3WIpO+iOK2+4Eh1LX8lRhJU4rMqJ3AdnTnrTVnbDSmA8Cu6gnJmGbOfyz8+FJMQ0ptlGFewzqshJS42JBJmFJ3aEiDVnDdGXk4Syf5gdDqW1DcBGU84vWePHSv9zWy6ja5SAtzL1Z/M26FlPMpKRI5imaHDCxM5SQDy7PgbGsUMK66VNpYAUq09WUFIiDmMch92ra4ZjIladcpjvgNikz4YxqhscmxXtHbwQspQCsBWVSitKBI1A7Jnhu0phs/Hh1IUkmc2VSFRIJBOo176zG3dlrb7GVaYcWpLycxSUOG6VZbhYgb9x4072FgyFKe6tTaXFNhCFe1CAoZlcJn1o5MMFjtGjKV0x6pFvA1LL6j5URSbeBqWX1FcFFgAT86G0n5VaT9aAiAO/Lwo0E+KedeJE1HGYkITmIMTVPE7ZbaJSsLBTEwJHHcaBi+U17l+dKFdKsNvUod6FfSr52q1YyqFDMOyq6TobCtwzNUGCfl6V8B8vnQP8AibW9RGmqVD1FSOPaESsCbibSAdRNagBCPvxryPnUDjGtOsRPvAb+dT65B0Unf+YUKMeKFRUKMYO8edRUmtQQMUJQqyU0NSa1AK6k/flUCmrCk/flUVIrUApqTQFpq2+pKRKiEjmQPWkmM6QYdH583uifjpWoxpmtmZlKAySSBOX9cSTfnRUbLAIIiM0WG4XvfnV1ggrIn86N/u/GiOrFrj/EjXknnzq9sFIrtbOblPYHtq3d9u6vE7MbhPZGivEiKtNrBULj/EVH/wAqMg2QIP5vkKUIsOzkDT/lzqdYue+iq2aiSI0Kd50JvvqwlMgGP8szPwq06m6v2eta2YpfgE6dr2o9pXC2+vEYNIEAWOaZvwHyFMFASffHpUQkW711rYRavACxlQ7A0UredTfWijBJBm57QiVExbnVvIMv/bHqaIpAv3j0Fa2YqKR/5/CKklHqn1o6kXHeqvEJt4JoBKOJcyQQnN2iDeIEEk6HcNKBs9zMlUjRQHlV3GNC+tif9pqpsloZF6+0d9K+x0uGVNup/kq76QdKUJLzgKwk9kwd9hoPMeVaDpBstOVbsnMJHG0f2FVOk2PCMyArKSApSv0IgCeZOgFCauNBxQcpUjF4vDjq/a0mSOHGtSyv+QyQYlluL5Z/xN88qLsda1BK1yJ0RM2i2aRMnU9+6r2OwQWkWuE2iJ9pwW86EVSGyK2ZnHJkKVmAIAN1GY4jjupoGyWMMogg5NTAI5G1SeYS0MxREwL300HrV7EoLjTShF+JgRItpvp48OyD9BBj8E4uAkpKTcmZjWeEm9B6QtpSpkKyEhoDtC2pFr8qe41jfItcxB8N1Jukb6oYjLKmRZQme0bd16afMaDj/TPdQk6klKlhMAaq0TJukDgPrW92Y3BeA0Dhjl2U1z3F4xzIVTuBgtiB410fZw7T/vj/AGIqcY0UyzUnwGKfvxqGX786k++AYkefOhOYgAEyNOPfTUSMRienCiYbYjgVEqJ5wAB8d9eOrxzntOhsf6d3l9aWdHsGFLKyLJ4/qOnpPlWlULjn9KZ0gJeojTsJJ7Tji3Dx0+Mk/GrjWyWk3CAeZv61bUPvlXo0pRqM0NpP5Z65zX9VGRjXv+c5/wC476W5uye+rTarVNyYEaPoriXFYhsKcWRMwTXSwn/D/d6n6Vy3okr+pRXVUj2PeV6qqsOUZgGh2R/0z8qO6Lq91FDaTYe4r1FGd3+4n50wDxYufeHoK8AuPeVRVi594fKqe1MehhHWLMAKMcSTMAeMUG6VhsPHY/7fz/vRFC594fKsQ70oeKZbU3pACo07hcHxp50e6SJxKlNqHVvJIJRMgi0qSfK3rSQmpBa9R1luO9VRQm37U0UC47zUUi37U05gGMTr7yv9ppdslwQsSJk28qbYtEzr7R/20q2SpPUulRASCokmwAASZoeR19rCbbQS2UJEqWrKhO9SiLDlaTPAToKyDmx3XisyFJbVKlbsQ4JHYj8idB3nia0zgWtzq5KXFpOY6Kw7Cr5eTzoTfgE1fcw4SgJQIASAANAAbUWgwySgnXk5m64J1HO8ff8AamzaXDhsyHBCbqGc5/dgi3Hxp3jMOqTwJNIsdstKlqaSSAoJvqRqTHlUcmRxfRTDjjNNN0+xcGkwVqWVEg9mRGYeydZM1rtnYJ1LKEZUnLqc+sza6eNBwmyktJClwlCQBKo8L8TerLPSrCg5QsyNTkMa3NUUvU5ZTjHtnmN2c6tJSEAE7ysf/WoObIUpCErZSrIgJupJ0knUW1rQYLFNvIztqCk8R6HgasKRr40weGY53o6k64ZN7fl+tOdnYRQ6wrEZyCBM/lSDMcxTZY+dehN6xjNbRw2UrKGwpWbQJ03ybbpoTOwMQ8hX85DcDfCZkHTfu+NE226UvEAkDUweNAefV1a5J9lW/kayR5ebWqOXY1x0ZfYaIaHn6VeJqpsQfyU91XctZ9nqx6BLFRSb1Jw3r4C9KE56X/a1g6VawWLBAF5ilam531JhoZhJoOKEs1/RPGoOKbAN7/CuzJ/L7yvnXBujCAMYyUmZKh45TXeG7ZffPxH96aCpBPWU6dyvUV8sWP8A0x86Lhx7P7vWvCLf9v0pzHqhdXvJ+VYP+IJeK0pCf5SUqVI/MbZ+8gZe4HnXQFC5701jf4nKScMlCpH84KKx/lgA9o9/s+NLJXxdAcHJOjHI2k11ZTEc4v50qTiyh5C21GUqBGWUk8QCNDEjQ617sxjOjMTmkAJuAc06m3hfjRW2EB0JcJDZIzr/ADBJMEjUWF4ip9PsOVTcVWNJ+qOvbJ2wjENpdQlYSSbECQd4N9xov40REK0jdqNRrzrO4TpFhWUhlghSAYCgVGAdVKlOomTrV5vbKSCesFuSpOunZqiFV0jRYRrrpsQCSRxOgtfnSPGhDZhlOYZyGmySQ88m6lHg01AJ4q7qY4vaIQ2UZimEy84nVts7k7+sX7KR3ndRdlbPKUl1aAl1aQlDY0YaHstJ4HQqO891DxbKoqYXZaMgSolZKw4pZJBW4IOYweO7haruSdeA9a9wrqVEpSQS2soUR+oAEjwmihNvD50wH2VMRhxw41mXmcuMR3J/8q2Lo9T6VlMeYxrfuj/yqWXr5R0ab7n+GZ7pvtDO4hkaN+1ulRkW8B8af9B8Dh0tS4w046SSMxmBaBlNuPhWF6W7SQvEqWgFMEhRKVJHZgZwSIvwHnurxg4hSU9UnKNy1ZhGpsB61VSin+v4PJWLJLPajY5VtVWExrxbQnK44AptCTFzoka5rm3G1dLcTc+Ncf6INLG0ktupDwUkxIgI3544gj4612B96JJ+5sK1p8o6MeOUE1L9iCxUkpv98aWYt3GddDSGSz+pROfnaap7W2nisO2p1xbISnf1RNzoLOTrajRWhb0hV/UK7h6VQxr8Mue4r0NZrEdLHn3kqWltJUQCADpbSTTDa+KhlfNMedqCZ4Or08oZ1flnuxxDaRyq5xqns49kbqtujSN/386Wz310BWKiNamrjUN8UrDRzgKFCUoV8FRUFrpqJD3okoficPyWfElJmv0Ezok8VD4gV+cOi7n9WwN3WD42r9HYRUoQeJQfMJ+tMgroKwNPeV868CbfsV8IozSb/uPoa+SnTuWPiKITxwe1+351m+kSkpccDpABMQd9tAN9t1Ptp4wMsuPKEhDYURoTE2ndw8awQxi3nC67d1dyYskfpTwSB51KeB5mldJHVptT/D3KrsVOdFGXVH8Kotun8sGD3oVeOY0qtgujToddbxaYyIzCFSFpVYuJUbGDHmZrQYtoKg6FJkK0KTuIVYg91fO4l5af5qgpSZCTuIVFiN0wAeMA1yarFlxqoStf1RfFKOqyJUo+vuZLD4TIcitUkA+cenrT5LKnv5LV1OQlN4sfaJO4RMndFeYDZKsWoONKQltKR1mdRTlKZAmATYAg91M3cJ+HQpllROIeRLi1WLTJ0TA9lThvG4AV2YZXFM59TiWLLKK+BlhPw2JUW3MahtLKwQSpKVvuiJdIVHYTASkd/i36W9NsMwyv8O6l182TlOYIJ/MoiwjUDea5DjUt5CHAEqSQAO+fh9agzgwUpJsDE2tHA33/ACqkYynwiUlGPNj7o/0mxGGbAGVxJMlKheTqcwvfnNa7ZvTVDsoU31bhENyqUKUYygmBlvWAEqgXMff1qzs/Zjz6D1TZXGsQImQLk12vTxqjn+o7Or7KxZeZQ4oZSqZA0BEggTes/tMf1zXuj1VTvZDykMN9ckpXcEG5JvJtqCJNZx/FBzFsrHskQkzOYAkZuUmfKvOzxaj8o7tL93wyfSfCKdQQkBRTByneIVMTvi47qy52ohIQALxYVvFKhROkAd2+sV0jwL2Mx/4VhR/kJlxQuEFcZgBoToBx8KTUbF26DgybeBO/tk4fEIdaPbTZel0EgqbJIOsa7q6tjcSleHDifZV1ahIgwVJIkcaymB6PssWDfaGql3VzN9PCrmE2y26Cyl1CzmSYChIhQJI5WOlQx6qDajFcep1ZtDLa57lfoa1rQVn/AOIDC14J1KASolMAa6ifnT5l0TlHCRz4xU3xYd9dy6PL6ZwLD7LeDqMyYykG50FONsKlpXh61oulZ/qV+HpWb2p/hnvHqKyjR4uozSy6hJ+GXtmJsJq2vWl2zV3SOUD4SabO8akme9RWUdBxvQjrRnEzp96UF3U1majlymRxr3q+dGIjh9KiKYgWti2xDJn/ADUf7hNfpLZkdSj3Wz8BX5rwSocQeC0nyIr9HbMUfwszcNi/cVR6U3SGXQ0QL/v+VetouP3ilmCwKlpClOuySJgkaxz1oyNkIkZlLPaIus7qRTbVpBrkltfBdbh3W1WC2Ynhz84rn+zlTKVWWmxG8TB8Rzrcv7MaSiQO1kJBneI+prnu2NpBGIGRHWFKcrgFiJPZhRtIGYxwVFq0Mk/qfTa7R0LFB4HO+mN0sp1iTzvQ8ZeExY/cUHDbSS5GVQvuIg+R18DRHXoEzebC2/x0qj44OdJvlHxeDSHXSkFCSBkAjrXD7Dcb+0Mx5AcaVJUtsrW8oFwytap9pSolR7hPcKpbY2+ArNEtsZgiBIW4r23CfIDlWaxGKcxCFlYgSkp1568Z+VCNPobJcfuGLRRiHlOzpGQRIgb+QMUzaAyCYsbT46+VI9lsqSnLIkTraeffPypzh1GCCmTxExz3V346jE53y7PVNdjS99d3hRujG3lYUqSf8NRvG5QtIHw8BrQQ2ogA2076BiW0hM27vWq1fQttM3D21VLA7ZjUKSYItqD4mkScSnDuIWoKIQqV5RPZNhlTy4a/CRdFUKRh3ln2FEBocCAoqUkxvOUcJmlmGxxSuXSFEiQoQkG2/nXm6uSfa5R6Wmnw4sfY/pMh18obJLSG87ioIzEXCACNL+JjhRug20vw6euMFeKXmUVTKozFIB1ESfOsltTaoLktJAgQr/VwE8BFPej+0mVhtsdlaEjKFAbhBKTXn6zFKcG2uGeho44Zf9UmrXqWP4ndLOuKcO2CkAS6fzEmMqJ/TFzxnlXO3BP3od0HdV/arwcxLqxoVW8ABPwqisa13aTTxxYVFI8jO6yNR6V0dd/hvtVWJYl3tLZOTORcggEKn9UWPGBWtcNY3+GWELWEJIguKz+aQE/ACtYV6UYtVwacHF8nPekqQnELAmBAEkncONZ7ah7HiPUVoek5/qXO8elZ3ansfuFM+j55q9T8lzAT2TyHy+/GmcSPvypfgEzutFMHFR8fhUYo+jkiqtcaczQ4m5r1wafe6vEg76IDAJw9FGFq1FSCxUXJk6QFvCAX4fKv0FscThu9s+qvrXBC9aI1ruvRd7NhmuJaM/fnVI3TsPHgNgsDmSFZ1DS269vl8at/gU2SSTC4m06Te3OhbPdhtXcD8TR3Xu0ocFj4ithr6aFlFWV04RDYzJBnKo3P6dPhNcs6bNl7GrLJ6tKimUxAum6oHdXTtqKWplYQYPbAi3f8JrmW0dnLfUFB3KoDKFjsnKLwUpPaV9xVIYm8qyezXY/6FicfPj0J9HcIUYpKluFQCFi4gCAJVqYq3tXGpdcRCHUtEAKWls5v9ZSN82Avaap4XAPMqUoKU9KFJAVAy5st9bzGlWmcY71gUEHtKCcvIzMmSMojh85XNgcsrk764Nk1Tx6dRj72PNqbPaxLKW2mAy1Fs/tq7xNhyms/tPo91YTEBEgEjcJ9og6Aa7/hWoccdCVKISI0Snf4qI8oqG0052ikxmIkQNSLyBy4VXFjWONRPEevzymnLownVZigBJXmcWhspH+IUZZKUntZZIE841p3h8ehtkzEad9tI4xu5ikHSRCUuIdRYLTJgkAKH6eRmbcKTOYtS1SSTwkkxRy/qSbfwexgzqKdLsavYw27SY9699N0ajjVvCZQUqVCk65dU30PP+1LcQxmbT1eU/qQowT3K8/PlQVvOqACklC0quDaJHZPNMcOdGWebVBjCK5Z0VW0g4mCBHKw00jdWZGyUoWFjIpKbuBZgKzFQAkgx/agYHHgJ7RIPAnsnmI8aXbTxClr7RlrcARwsJgzEzHM1DZKfRbHPHF3JWie1+j62rt9resDdzA1I1FJUme+R/etZ0e2uhLiEqSsoXlR2TJKhbsEiCBPs8zpW5xv8N2cWhLrDqYWAUrCYkHjeD4ip/XnhlsyK14ZfLHT5Fuxva/R/wCTjyYTb41c2O22p9AdPYJ7VpHIHgCYE076R9Dl4VLhU6lQRqIueABpJsrBF5nFuBSQW2xCJ7RTMqUkHUCAPGrz1EJY3tfsRjhePLHfXr7HZtnkBu3E0R10ASSABxpc9tNlkdWt5sFJgjONRrzpftHpM11S1MrClJg6EiCQOU1PEqgjaiankkxH0hcJfWVAA2kAyNNxIE+QpBtRfZHvfI0LHbVzOlRVOYyoARHCOVVdpYlKkwkk6m/capuR5C0k1m38V2aTApgAVbf0PdSrYL+ZsEzMwJ1tTVwelTR6l2V3F38flVdLk1N3U1DJNwY9a1oJjG0knjRQgjWr0BsZUiVcef3uorGH6vtLEncOdQ+p7f7JbSt+CUEyqw56nwrq3QLazZwrSVKCSMw8jY38L1zvC4ZTxDjhhI0Bt3xy4mn+Hx4LZKAbGABbNHDgKlLUyh0rfkeMDV4zpPh8MMrmclaJTlTO8gankaXv/wAQMNmJS06bgiSlOk63Os1lelaypOFMSS2oHfor+9JmcG4rRtZ7kk1XT5axpP3/ALmlHk3a/wCIv6cMIv7Tp37oCOdc22ptFZdWoQEqUVBNlBOa8AqExNaBOyXCkAYdwqP6uzPcN9Kdv7FfZSlxxspSox4mSB6+VVjmjdJoWSddFAbWcAtl8BHoab7D2lizkIKVNpVKUqEiRPs7x51mFCt70d2nnaGUpRlGRaUmD2YKVDfeVTHAcau37kJVXKH3W4dQKn1uoP8Ar7IHIGCIq62rCdX1YfTlOhzpzDuUdKyXS2GHgAgEFPZJ7zPxpDiMU6ttRyAI0KssCeR41k25bUjm/h3OKkp8Gl2nsdpUp60uCZbyOIN4vnESkwO6k21tnDDplEwbHOEk3tFjfjPKkRZQRmMa8OOvdpRUpi6Skec0vBaMZRrkKcV2sxQeXHdR2VuOElUJHAnjz+5oiXCQCRA8+/wqLypjLWoqnTPHmdTn3eHPfVUtrvwJ03HhbxPnRG0gGTfvM1ZdTnFvvwrJ0L2AkkFJSIT7SrkX/LBMbrRr4V0Pox0lVhcOlsukQO8CSTEX41i9lZFpyFSgSZyhJIXGl5gRfcdTRseO0ABEDjM8KXPFZIpPwdemyLG22r/I66X7UOKTlTlXKgpSicoMTAjvM+FIdgJ/C9bnbbe6xIACkyEkEnMJ01vxFAUCLg1Nl1fE1OONRx7C2XLvyb2vjwExOGStxxxQVK1qUbjVRJO7nUUtLShxKQFBYFzYpgz4+Yq2HDx+tGS0pWl/CmSISSbM+cMCe2IPf8qh1IzJEa+lq0hwSlWPxqu5sMkpUlQBG46GY+lNXJKi9g0wBuEWqwpVVhKYCrelTzb61FLIFUV6ND318Fak8POvEm2tA1ibCvJRfJJ4lX9q+LgJkp8yTVcCp1Parsi5Muu4xShBAjkIq/hEAIG6fnSllEkDjWhZbBETUJ0pRivyUg27Z4jbjjaSlAbGVOpTJN7kk770rc6WYtVku5R/pQkeVqs7QwoJjUEVVThANPhTrBh8xQ2+QFzHYhd14h0/uiO6Iqm4SoHMVGRJzHN69wpm9h4STGgqghQnwqijD+VAt+TY7G2vsJDDaMQwkvJQOsJZWqVb7jWq229t7NfUlvZ7RbUErzEN9WlQOWNbkgj4mua409o0HDPlC0qGoUPG+lCGBRe62Sbvg6pi9qsvtJS60VWnUSCdY3g0hxey5ScnWEA9nNJAB3DdX3/EnCB2jHfHoKrO4tRN5PequrcTxYdnCKAw4UL24/e+grwpGl/WmITO/wAKhI3TSF2kwmFcSEAd8zuvagrbSdAfrUs3Cpx3CjYNqAIQB+WaKlRmQIiiFEb6GpVazKKIsogRVlOWhJ0v9KIhBOgJ7hPpQobcl2MGgzF0qnjNqsI6oCQkH4/OqTOAeVo0vxEetXGNhYg3yhPer6UUvYlLUY49yBrx4TokDyFR/wCK7o8qZI6NOnVaB4E/SrLfRU/meP7Uges021kZa3CvIkOLPCo9ed5A7zNaRHRpoaqWr90elEZ2GylR7AI/1XrKDJv/AJDH4RlXsTa6hVcYnXLJ8LVHabaQ+4AAAFaeVEYgDxHzpWdsZWrD4c5va3afKiBQgffCq+eLjlRGXBHKlCKECigVBNESd9KQCYZ0BQJm3KmCdpRon4/QVQQLTXoEXpHjTlY6m0qLruOM2A8b1D8crl4Cq6uVeAUfpxDvZLF4hZQQVG+tAXATA1486O+iGirisJHgCT8qjmMWFFRS6BvEu1NnENtODRQM94n5UowiJdQOc+V66E1s4YjZsC6k5iOSkkmPTzrn+DMLPIVVrgnjnub/ACaBgjMZ3jeYFu+1FUrKJIVHGCKWlR3z3aVp9qMSwPd+VCJsuZ469wOF2W64kKSgkazYD4mj4bYjyyRlAjW/Hhan/RZ3+nQNOzUBtxtpxaVzJgiBPHlVHFI4lqs85uMEUG+irn60jjYn6VZR0V/U5PcmPnRHemDUwlDio7k/EmqTnTNU9lgfvd+iaVyxoP8A7H2MWejDQ1Kld8D0q010dw4/ywe8k+tZpzpg6dzSO6VT8aoudK8UZhaQL6JHhrNNCUZOkB4NQ+2b1nZrSTKW0jTdVpLYF4jnuHjXL3NtYlQ7T6/AxfwqokqXdalHvJMedWULdCvSTfcjq7mObTq4gfuH1oCdrNKMJWFHlJrm8ZNN+tP+iKAorJGka+NTnujk2gyaSOPHvvkdYvpO2gkZVkjuHz+VL3umv6W0j3lE+gFZvbwP4hccfkKXKX/+VzylO+zqxaTFtTas0L/TB8z7Ke5PzNajo68pbQUsyTqa5plrpXRj/wBOnuFUxW3bZDW4444pRVGH2s5/UO++a+Q7bx+tV9pKl9331R51DPSPs9LF9q/CL6XDRgvlVFKqIhy3CgUZ/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8440" name="Picture 8" descr="http://jurnalk3.com/wp-content/uploads/2014/02/Penilaian-Kebisingan.jpg"/>
          <p:cNvPicPr>
            <a:picLocks noChangeAspect="1" noChangeArrowheads="1"/>
          </p:cNvPicPr>
          <p:nvPr/>
        </p:nvPicPr>
        <p:blipFill>
          <a:blip r:embed="rId4" cstate="print"/>
          <a:srcRect l="5000" r="22499"/>
          <a:stretch>
            <a:fillRect/>
          </a:stretch>
        </p:blipFill>
        <p:spPr bwMode="auto">
          <a:xfrm>
            <a:off x="238092" y="2285992"/>
            <a:ext cx="214314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Straight Connector 10"/>
          <p:cNvCxnSpPr/>
          <p:nvPr/>
        </p:nvCxnSpPr>
        <p:spPr>
          <a:xfrm rot="5400000">
            <a:off x="238092" y="4000504"/>
            <a:ext cx="48577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738422" y="0"/>
            <a:ext cx="7167578" cy="1220093"/>
          </a:xfrm>
          <a:solidFill>
            <a:srgbClr val="CC9900"/>
          </a:solidFill>
        </p:spPr>
        <p:txBody>
          <a:bodyPr/>
          <a:lstStyle/>
          <a:p>
            <a:pPr algn="ctr" eaLnBrk="1" hangingPunct="1"/>
            <a:r>
              <a:rPr lang="id-ID" sz="3200" b="1" dirty="0">
                <a:solidFill>
                  <a:schemeClr val="bg1"/>
                </a:solidFill>
                <a:latin typeface="Baskerville Old Face" pitchFamily="18" charset="0"/>
              </a:rPr>
              <a:t>Penilaian Tingkat </a:t>
            </a:r>
            <a:r>
              <a:rPr lang="en-US" sz="3200" b="1" dirty="0" err="1">
                <a:solidFill>
                  <a:schemeClr val="bg1"/>
                </a:solidFill>
                <a:latin typeface="Baskerville Old Face" pitchFamily="18" charset="0"/>
              </a:rPr>
              <a:t>Keparahan</a:t>
            </a:r>
            <a:r>
              <a:rPr lang="en-US" sz="3200" b="1" dirty="0">
                <a:solidFill>
                  <a:schemeClr val="bg1"/>
                </a:solidFill>
                <a:latin typeface="Baskerville Old Face" pitchFamily="18" charset="0"/>
              </a:rPr>
              <a:t>/</a:t>
            </a:r>
            <a:r>
              <a:rPr lang="id-ID" sz="3200" b="1" dirty="0">
                <a:solidFill>
                  <a:schemeClr val="bg1"/>
                </a:solidFill>
                <a:latin typeface="Baskerville Old Face" pitchFamily="18" charset="0"/>
              </a:rPr>
              <a:t>Keseriusan </a:t>
            </a:r>
            <a:br>
              <a:rPr lang="id-ID" sz="3200" b="1" dirty="0">
                <a:solidFill>
                  <a:schemeClr val="bg1"/>
                </a:solidFill>
                <a:latin typeface="Baskerville Old Face" pitchFamily="18" charset="0"/>
              </a:rPr>
            </a:br>
            <a:r>
              <a:rPr lang="id-ID" sz="3200" b="1" dirty="0">
                <a:solidFill>
                  <a:schemeClr val="bg1"/>
                </a:solidFill>
                <a:latin typeface="Baskerville Old Face" pitchFamily="18" charset="0"/>
              </a:rPr>
              <a:t>dari suatu BAHAYA</a:t>
            </a:r>
          </a:p>
        </p:txBody>
      </p:sp>
      <p:sp>
        <p:nvSpPr>
          <p:cNvPr id="40963" name="Content Placeholder 2"/>
          <p:cNvSpPr>
            <a:spLocks noGrp="1"/>
          </p:cNvSpPr>
          <p:nvPr>
            <p:ph idx="1"/>
          </p:nvPr>
        </p:nvSpPr>
        <p:spPr>
          <a:xfrm>
            <a:off x="2667017" y="1643085"/>
            <a:ext cx="6786577" cy="5000625"/>
          </a:xfrm>
        </p:spPr>
        <p:txBody>
          <a:bodyPr>
            <a:normAutofit lnSpcReduction="10000"/>
          </a:bodyPr>
          <a:lstStyle/>
          <a:p>
            <a:pPr indent="15875" eaLnBrk="1" hangingPunct="1">
              <a:buFont typeface="Wingdings" pitchFamily="2" charset="2"/>
              <a:buNone/>
            </a:pPr>
            <a:r>
              <a:rPr lang="id-ID" sz="2000" b="1" i="1" u="sng" dirty="0"/>
              <a:t>Severity</a:t>
            </a:r>
          </a:p>
          <a:p>
            <a:pPr lvl="1" eaLnBrk="1" hangingPunct="1"/>
            <a:r>
              <a:rPr lang="id-ID" sz="2000" dirty="0"/>
              <a:t>Seberapa besar RESIKO yang ditimbulkan  </a:t>
            </a:r>
          </a:p>
          <a:p>
            <a:pPr lvl="1" eaLnBrk="1" hangingPunct="1"/>
            <a:r>
              <a:rPr lang="id-ID" sz="2000" dirty="0"/>
              <a:t>Ketika kita bicara RESIKO, asumsikan BAHAYA K3</a:t>
            </a:r>
            <a:r>
              <a:rPr lang="en-US" sz="2000" dirty="0"/>
              <a:t> </a:t>
            </a:r>
            <a:r>
              <a:rPr lang="id-ID" sz="2000" dirty="0"/>
              <a:t>terjadi </a:t>
            </a:r>
            <a:r>
              <a:rPr lang="en-US" sz="2000" dirty="0" err="1"/>
              <a:t>kemudian</a:t>
            </a:r>
            <a:r>
              <a:rPr lang="en-US" sz="2000" dirty="0"/>
              <a:t> </a:t>
            </a:r>
            <a:r>
              <a:rPr lang="en-US" sz="2000" dirty="0" err="1"/>
              <a:t>nilai</a:t>
            </a:r>
            <a:r>
              <a:rPr lang="en-US" sz="2000" dirty="0"/>
              <a:t> </a:t>
            </a:r>
            <a:r>
              <a:rPr lang="id-ID" sz="2000" dirty="0"/>
              <a:t>tingkat keparahannya</a:t>
            </a:r>
            <a:r>
              <a:rPr lang="en-US" sz="2000" dirty="0"/>
              <a:t>.</a:t>
            </a:r>
            <a:endParaRPr lang="id-ID" sz="2000" dirty="0"/>
          </a:p>
          <a:p>
            <a:pPr lvl="2" eaLnBrk="1" hangingPunct="1"/>
            <a:r>
              <a:rPr lang="id-ID" sz="2000" dirty="0"/>
              <a:t>Operator tergores pisau potong, asumsikan kecelakaan tersebut terjadi, dan nilai </a:t>
            </a:r>
            <a:r>
              <a:rPr lang="id-ID" sz="2000" b="1" u="sng" dirty="0"/>
              <a:t>keparahan yang ditimbulkan </a:t>
            </a:r>
          </a:p>
          <a:p>
            <a:pPr lvl="2" eaLnBrk="1" hangingPunct="1"/>
            <a:r>
              <a:rPr lang="id-ID" sz="2000" dirty="0"/>
              <a:t>Kebocoran nuklir, asumsikan terjadi kebocoran dan nilai </a:t>
            </a:r>
            <a:r>
              <a:rPr lang="id-ID" sz="2000" b="1" u="sng" dirty="0"/>
              <a:t>keparahan yang ditimbulkan</a:t>
            </a:r>
          </a:p>
          <a:p>
            <a:pPr lvl="1" eaLnBrk="1" hangingPunct="1"/>
            <a:r>
              <a:rPr lang="id-ID" sz="2000" dirty="0"/>
              <a:t>Ketika kita tidak bisa mengurangi KEPARAHAN, </a:t>
            </a:r>
            <a:r>
              <a:rPr lang="en-US" sz="2000" dirty="0" err="1"/>
              <a:t>maka</a:t>
            </a:r>
            <a:r>
              <a:rPr lang="en-US" sz="2000" dirty="0"/>
              <a:t> </a:t>
            </a:r>
            <a:r>
              <a:rPr lang="id-ID" sz="2000" dirty="0"/>
              <a:t>kita harus fokus menekan tingkat terjadi bahaya (occur</a:t>
            </a:r>
            <a:r>
              <a:rPr lang="en-US" sz="2000" dirty="0"/>
              <a:t>r</a:t>
            </a:r>
            <a:r>
              <a:rPr lang="id-ID" sz="2000" dirty="0"/>
              <a:t>ence) serendah mungkin. </a:t>
            </a:r>
          </a:p>
          <a:p>
            <a:pPr lvl="2" eaLnBrk="1" hangingPunct="1"/>
            <a:r>
              <a:rPr lang="id-ID" sz="2000" dirty="0"/>
              <a:t>Dampak kebocoran nuklir tidak bisa kita kurangi, maka kita harus menekan tingkat occur</a:t>
            </a:r>
            <a:r>
              <a:rPr lang="en-US" sz="2000" dirty="0"/>
              <a:t>r</a:t>
            </a:r>
            <a:r>
              <a:rPr lang="id-ID" sz="2000" dirty="0"/>
              <a:t>ence hingga ke titik nol (jangan sampai terjadi)</a:t>
            </a:r>
            <a:r>
              <a:rPr lang="en-US" sz="2000" dirty="0"/>
              <a:t>.</a:t>
            </a:r>
          </a:p>
        </p:txBody>
      </p:sp>
      <p:sp>
        <p:nvSpPr>
          <p:cNvPr id="5" name="Slide Number Placeholder 4"/>
          <p:cNvSpPr>
            <a:spLocks noGrp="1"/>
          </p:cNvSpPr>
          <p:nvPr>
            <p:ph type="sldNum" sz="quarter" idx="12"/>
          </p:nvPr>
        </p:nvSpPr>
        <p:spPr/>
        <p:txBody>
          <a:bodyPr/>
          <a:lstStyle/>
          <a:p>
            <a:fld id="{C8DCA711-EB2E-40D4-BF44-ECC7896E1D54}" type="slidenum">
              <a:rPr lang="en-US" smtClean="0"/>
              <a:pPr/>
              <a:t>38</a:t>
            </a:fld>
            <a:endParaRPr lang="en-US"/>
          </a:p>
        </p:txBody>
      </p:sp>
      <p:cxnSp>
        <p:nvCxnSpPr>
          <p:cNvPr id="8" name="Straight Connector 7"/>
          <p:cNvCxnSpPr/>
          <p:nvPr/>
        </p:nvCxnSpPr>
        <p:spPr>
          <a:xfrm rot="5400000">
            <a:off x="59497" y="3964785"/>
            <a:ext cx="5357850" cy="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pic>
        <p:nvPicPr>
          <p:cNvPr id="17410" name="Picture 2" descr="http://www.indonesian-publichealth.com/wp-content/uploads/2013/07/resiko-kecelakaan-kerja.jpg"/>
          <p:cNvPicPr>
            <a:picLocks noChangeAspect="1" noChangeArrowheads="1"/>
          </p:cNvPicPr>
          <p:nvPr/>
        </p:nvPicPr>
        <p:blipFill>
          <a:blip r:embed="rId2" cstate="print"/>
          <a:srcRect/>
          <a:stretch>
            <a:fillRect/>
          </a:stretch>
        </p:blipFill>
        <p:spPr bwMode="auto">
          <a:xfrm>
            <a:off x="166654" y="142852"/>
            <a:ext cx="2357454" cy="2357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412" name="Picture 4" descr="http://www.jandtfirstaid.ca/assets/images/industrial%20accident.jpg"/>
          <p:cNvPicPr>
            <a:picLocks noChangeAspect="1" noChangeArrowheads="1"/>
          </p:cNvPicPr>
          <p:nvPr/>
        </p:nvPicPr>
        <p:blipFill>
          <a:blip r:embed="rId3" cstate="print"/>
          <a:srcRect/>
          <a:stretch>
            <a:fillRect/>
          </a:stretch>
        </p:blipFill>
        <p:spPr bwMode="auto">
          <a:xfrm>
            <a:off x="166654" y="2643181"/>
            <a:ext cx="2357454" cy="2286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414" name="Picture 6" descr="http://9triliun.com/artikel/wp-content/uploads/2013/07/antarafoto-1281411301-.jpg"/>
          <p:cNvPicPr>
            <a:picLocks noChangeAspect="1" noChangeArrowheads="1"/>
          </p:cNvPicPr>
          <p:nvPr/>
        </p:nvPicPr>
        <p:blipFill>
          <a:blip r:embed="rId4" cstate="print"/>
          <a:srcRect/>
          <a:stretch>
            <a:fillRect/>
          </a:stretch>
        </p:blipFill>
        <p:spPr bwMode="auto">
          <a:xfrm>
            <a:off x="166653" y="5072074"/>
            <a:ext cx="2357455" cy="1603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BDA43A0E-C5AF-402D-9CC0-D94AC2CA47C1}"/>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2"/>
          <p:cNvSpPr>
            <a:spLocks noGrp="1"/>
          </p:cNvSpPr>
          <p:nvPr>
            <p:ph type="sldNum" sz="quarter" idx="12"/>
          </p:nvPr>
        </p:nvSpPr>
        <p:spPr>
          <a:noFill/>
        </p:spPr>
        <p:txBody>
          <a:bodyPr/>
          <a:lstStyle/>
          <a:p>
            <a:fld id="{B2665B91-E065-4071-AA86-C73E162238E6}" type="slidenum">
              <a:rPr lang="en-US" smtClean="0"/>
              <a:pPr/>
              <a:t>39</a:t>
            </a:fld>
            <a:endParaRPr lang="en-US"/>
          </a:p>
        </p:txBody>
      </p:sp>
      <p:graphicFrame>
        <p:nvGraphicFramePr>
          <p:cNvPr id="4" name="Table 3"/>
          <p:cNvGraphicFramePr>
            <a:graphicFrameLocks noGrp="1"/>
          </p:cNvGraphicFramePr>
          <p:nvPr/>
        </p:nvGraphicFramePr>
        <p:xfrm>
          <a:off x="304800" y="93137"/>
          <a:ext cx="9296401" cy="6549251"/>
        </p:xfrm>
        <a:graphic>
          <a:graphicData uri="http://schemas.openxmlformats.org/drawingml/2006/table">
            <a:tbl>
              <a:tblPr/>
              <a:tblGrid>
                <a:gridCol w="786618">
                  <a:extLst>
                    <a:ext uri="{9D8B030D-6E8A-4147-A177-3AD203B41FA5}">
                      <a16:colId xmlns:a16="http://schemas.microsoft.com/office/drawing/2014/main" val="20000"/>
                    </a:ext>
                  </a:extLst>
                </a:gridCol>
                <a:gridCol w="1644747">
                  <a:extLst>
                    <a:ext uri="{9D8B030D-6E8A-4147-A177-3AD203B41FA5}">
                      <a16:colId xmlns:a16="http://schemas.microsoft.com/office/drawing/2014/main" val="20001"/>
                    </a:ext>
                  </a:extLst>
                </a:gridCol>
                <a:gridCol w="6865036">
                  <a:extLst>
                    <a:ext uri="{9D8B030D-6E8A-4147-A177-3AD203B41FA5}">
                      <a16:colId xmlns:a16="http://schemas.microsoft.com/office/drawing/2014/main" val="20002"/>
                    </a:ext>
                  </a:extLst>
                </a:gridCol>
              </a:tblGrid>
              <a:tr h="284185">
                <a:tc>
                  <a:txBody>
                    <a:bodyPr/>
                    <a:lstStyle/>
                    <a:p>
                      <a:pPr algn="ctr" fontAlgn="ctr"/>
                      <a:r>
                        <a:rPr lang="en-US" sz="1100" b="1" i="0" u="none" strike="noStrike" dirty="0">
                          <a:latin typeface="Tahoma"/>
                        </a:rPr>
                        <a:t>No </a:t>
                      </a:r>
                      <a:r>
                        <a:rPr lang="en-US" sz="1100" b="1" i="0" u="none" strike="noStrike" dirty="0" err="1">
                          <a:latin typeface="Tahoma"/>
                        </a:rPr>
                        <a:t>Kolom</a:t>
                      </a:r>
                      <a:endParaRPr lang="en-US" sz="1100" b="1"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100" b="1" i="0" u="none" strike="noStrike">
                          <a:latin typeface="Tahoma"/>
                        </a:rPr>
                        <a:t>Title</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100" b="1" i="0" u="none" strike="noStrike" dirty="0" err="1">
                          <a:latin typeface="Arial"/>
                        </a:rPr>
                        <a:t>Keselamatan</a:t>
                      </a:r>
                      <a:r>
                        <a:rPr lang="en-US" sz="1100" b="1" i="0" u="none" strike="noStrike" dirty="0">
                          <a:latin typeface="Arial"/>
                        </a:rPr>
                        <a:t> </a:t>
                      </a:r>
                      <a:r>
                        <a:rPr lang="en-US" sz="1100" b="1" i="0" u="none" strike="noStrike" dirty="0" err="1">
                          <a:latin typeface="Arial"/>
                        </a:rPr>
                        <a:t>dan</a:t>
                      </a:r>
                      <a:r>
                        <a:rPr lang="en-US" sz="1100" b="1" i="0" u="none" strike="noStrike" dirty="0">
                          <a:latin typeface="Arial"/>
                        </a:rPr>
                        <a:t> </a:t>
                      </a:r>
                      <a:r>
                        <a:rPr lang="en-US" sz="1100" b="1" i="0" u="none" strike="noStrike" dirty="0" err="1">
                          <a:latin typeface="Arial"/>
                        </a:rPr>
                        <a:t>Kesehatan</a:t>
                      </a:r>
                      <a:r>
                        <a:rPr lang="en-US" sz="1100" b="1" i="0" u="none" strike="noStrike" dirty="0">
                          <a:latin typeface="Arial"/>
                        </a:rPr>
                        <a:t> </a:t>
                      </a:r>
                      <a:r>
                        <a:rPr lang="en-US" sz="1100" b="1" i="0" u="none" strike="noStrike" dirty="0" err="1">
                          <a:latin typeface="Arial"/>
                        </a:rPr>
                        <a:t>Kerja</a:t>
                      </a:r>
                      <a:endParaRPr lang="en-US" sz="1100" b="1" i="0" u="none" strike="noStrike" dirty="0">
                        <a:latin typeface="Arial"/>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170511">
                <a:tc>
                  <a:txBody>
                    <a:bodyPr/>
                    <a:lstStyle/>
                    <a:p>
                      <a:pPr algn="ctr" fontAlgn="ctr"/>
                      <a:r>
                        <a:rPr lang="en-US" sz="1100" b="0" i="0" u="none" strike="noStrike">
                          <a:latin typeface="Tahoma"/>
                        </a:rPr>
                        <a:t>1</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No</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No </a:t>
                      </a:r>
                      <a:r>
                        <a:rPr lang="en-US" sz="1100" b="0" i="0" u="none" strike="noStrike" dirty="0" err="1">
                          <a:latin typeface="Tahoma"/>
                        </a:rPr>
                        <a:t>urut</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7773">
                <a:tc rowSpan="2">
                  <a:txBody>
                    <a:bodyPr/>
                    <a:lstStyle/>
                    <a:p>
                      <a:pPr algn="ctr" fontAlgn="ctr"/>
                      <a:r>
                        <a:rPr lang="en-US" sz="1100" b="0" i="0" u="none" strike="noStrike">
                          <a:latin typeface="Tahoma"/>
                        </a:rPr>
                        <a:t>2</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a:t>
                      </a:r>
                      <a:r>
                        <a:rPr lang="en-US" sz="1100" b="0" i="0" u="none" strike="noStrike" dirty="0" err="1">
                          <a:latin typeface="Tahoma"/>
                        </a:rPr>
                        <a:t>Obyek</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a:t>
                      </a:r>
                      <a:r>
                        <a:rPr lang="en-US" sz="1100" b="0" i="0" u="none" strike="noStrike" dirty="0" err="1">
                          <a:latin typeface="Tahoma"/>
                        </a:rPr>
                        <a:t>dan</a:t>
                      </a:r>
                      <a:r>
                        <a:rPr lang="en-US" sz="1100" b="0" i="0" u="none" strike="noStrike" dirty="0">
                          <a:latin typeface="Tahoma"/>
                        </a:rPr>
                        <a:t> </a:t>
                      </a:r>
                      <a:r>
                        <a:rPr lang="en-US" sz="1100" b="0" i="0" u="none" strike="noStrike" dirty="0" err="1">
                          <a:latin typeface="Tahoma"/>
                        </a:rPr>
                        <a:t>atau</a:t>
                      </a:r>
                      <a:r>
                        <a:rPr lang="en-US" sz="1100" b="0" i="0" u="none" strike="noStrike" dirty="0">
                          <a:latin typeface="Tahoma"/>
                        </a:rPr>
                        <a:t> </a:t>
                      </a:r>
                      <a:r>
                        <a:rPr lang="en-US" sz="1100" b="0" i="0" u="none" strike="noStrike" dirty="0" err="1">
                          <a:latin typeface="Tahoma"/>
                        </a:rPr>
                        <a:t>obyek</a:t>
                      </a:r>
                      <a:r>
                        <a:rPr lang="en-US" sz="1100" b="0" i="0" u="none" strike="noStrike" dirty="0">
                          <a:latin typeface="Tahoma"/>
                        </a:rPr>
                        <a:t> </a:t>
                      </a:r>
                      <a:r>
                        <a:rPr lang="en-US" sz="1100" b="0" i="0" u="none" strike="noStrike" dirty="0" err="1">
                          <a:latin typeface="Tahoma"/>
                        </a:rPr>
                        <a:t>dari</a:t>
                      </a:r>
                      <a:r>
                        <a:rPr lang="en-US" sz="1100" b="0" i="0" u="none" strike="noStrike" dirty="0">
                          <a:latin typeface="Tahoma"/>
                        </a:rPr>
                        <a:t> </a:t>
                      </a:r>
                      <a:r>
                        <a:rPr lang="en-US" sz="1100" b="0" i="0" u="none" strike="noStrike" dirty="0" err="1">
                          <a:latin typeface="Tahoma"/>
                        </a:rPr>
                        <a:t>proses</a:t>
                      </a:r>
                      <a:r>
                        <a:rPr lang="en-US" sz="1100" b="0" i="0" u="none" strike="noStrike" dirty="0">
                          <a:latin typeface="Tahoma"/>
                        </a:rPr>
                        <a:t> yang </a:t>
                      </a:r>
                      <a:r>
                        <a:rPr lang="en-US" sz="1100" b="0" i="0" u="none" strike="noStrike" dirty="0" err="1">
                          <a:latin typeface="Tahoma"/>
                        </a:rPr>
                        <a:t>harus</a:t>
                      </a:r>
                      <a:r>
                        <a:rPr lang="en-US" sz="1100" b="0" i="0" u="none" strike="noStrike" dirty="0">
                          <a:latin typeface="Tahoma"/>
                        </a:rPr>
                        <a:t> </a:t>
                      </a:r>
                      <a:r>
                        <a:rPr lang="en-US" sz="1100" b="0" i="0" u="none" strike="noStrike" dirty="0" err="1">
                          <a:latin typeface="Tahoma"/>
                        </a:rPr>
                        <a:t>dimasukkan</a:t>
                      </a:r>
                      <a:r>
                        <a:rPr lang="en-US" sz="1100" b="0" i="0" u="none" strike="noStrike" dirty="0">
                          <a:latin typeface="Tahoma"/>
                        </a:rPr>
                        <a:t> </a:t>
                      </a:r>
                      <a:r>
                        <a:rPr lang="en-US" sz="1100" b="0" i="0" u="none" strike="noStrike" dirty="0" err="1">
                          <a:latin typeface="Tahoma"/>
                        </a:rPr>
                        <a:t>dalam</a:t>
                      </a:r>
                      <a:r>
                        <a:rPr lang="en-US" sz="1100" b="0" i="0" u="none" strike="noStrike" dirty="0">
                          <a:latin typeface="Tahoma"/>
                        </a:rPr>
                        <a:t> </a:t>
                      </a:r>
                      <a:r>
                        <a:rPr lang="en-US" sz="1100" b="0" i="0" u="none" strike="noStrike" dirty="0" err="1">
                          <a:latin typeface="Tahoma"/>
                        </a:rPr>
                        <a:t>identifikasi</a:t>
                      </a:r>
                      <a:r>
                        <a:rPr lang="en-US" sz="1100" b="0" i="0" u="none" strike="noStrike" dirty="0">
                          <a:latin typeface="Tahoma"/>
                        </a:rPr>
                        <a:t>, </a:t>
                      </a:r>
                      <a:r>
                        <a:rPr lang="en-US" sz="1100" b="0" i="0" u="none" strike="noStrike" dirty="0" err="1">
                          <a:latin typeface="Tahoma"/>
                        </a:rPr>
                        <a:t>terdiri</a:t>
                      </a:r>
                      <a:r>
                        <a:rPr lang="en-US" sz="1100" b="0" i="0" u="none" strike="noStrike" dirty="0">
                          <a:latin typeface="Tahoma"/>
                        </a:rPr>
                        <a:t> </a:t>
                      </a:r>
                      <a:r>
                        <a:rPr lang="en-US" sz="1100" b="0" i="0" u="none" strike="noStrike" dirty="0" err="1">
                          <a:latin typeface="Tahoma"/>
                        </a:rPr>
                        <a:t>atas</a:t>
                      </a:r>
                      <a:r>
                        <a:rPr lang="en-US" sz="1100" b="0" i="0" u="none" strike="noStrike" dirty="0">
                          <a:latin typeface="Tahoma"/>
                        </a:rPr>
                        <a:t> ; </a:t>
                      </a:r>
                      <a:r>
                        <a:rPr lang="en-US" sz="1100" b="0" i="0" u="none" strike="noStrike" dirty="0" err="1">
                          <a:latin typeface="Tahoma"/>
                        </a:rPr>
                        <a:t>aktifitas</a:t>
                      </a:r>
                      <a:r>
                        <a:rPr lang="en-US" sz="1100" b="0" i="0" u="none" strike="noStrike" dirty="0">
                          <a:latin typeface="Tahoma"/>
                        </a:rPr>
                        <a:t>, </a:t>
                      </a:r>
                      <a:r>
                        <a:rPr lang="en-US" sz="1100" b="0" i="0" u="none" strike="noStrike" dirty="0" err="1">
                          <a:latin typeface="Tahoma"/>
                        </a:rPr>
                        <a:t>personil</a:t>
                      </a:r>
                      <a:r>
                        <a:rPr lang="en-US" sz="1100" b="0" i="0" u="none" strike="noStrike" dirty="0">
                          <a:latin typeface="Tahoma"/>
                        </a:rPr>
                        <a:t>, </a:t>
                      </a:r>
                      <a:r>
                        <a:rPr lang="en-US" sz="1100" b="0" i="0" u="none" strike="noStrike" dirty="0" err="1">
                          <a:latin typeface="Tahoma"/>
                        </a:rPr>
                        <a:t>mesin</a:t>
                      </a:r>
                      <a:r>
                        <a:rPr lang="en-US" sz="1100" b="0" i="0" u="none" strike="noStrike" dirty="0">
                          <a:latin typeface="Tahoma"/>
                        </a:rPr>
                        <a:t>/</a:t>
                      </a:r>
                      <a:r>
                        <a:rPr lang="en-US" sz="1100" b="0" i="0" u="none" strike="noStrike" dirty="0" err="1">
                          <a:latin typeface="Tahoma"/>
                        </a:rPr>
                        <a:t>peralatan</a:t>
                      </a:r>
                      <a:r>
                        <a:rPr lang="en-US" sz="1100" b="0" i="0" u="none" strike="noStrike" dirty="0">
                          <a:latin typeface="Tahoma"/>
                        </a:rPr>
                        <a:t>, </a:t>
                      </a:r>
                      <a:r>
                        <a:rPr lang="en-US" sz="1100" b="0" i="0" u="none" strike="noStrike" dirty="0" err="1">
                          <a:latin typeface="Tahoma"/>
                        </a:rPr>
                        <a:t>bahan</a:t>
                      </a:r>
                      <a:r>
                        <a:rPr lang="en-US" sz="1100" b="0" i="0" u="none" strike="noStrike" dirty="0">
                          <a:latin typeface="Tahoma"/>
                        </a:rPr>
                        <a:t> </a:t>
                      </a:r>
                      <a:r>
                        <a:rPr lang="en-US" sz="1100" b="0" i="0" u="none" strike="noStrike" dirty="0" err="1">
                          <a:latin typeface="Tahoma"/>
                        </a:rPr>
                        <a:t>baku</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dan</a:t>
                      </a:r>
                      <a:r>
                        <a:rPr lang="en-US" sz="1100" b="0" i="0" u="none" strike="noStrike" dirty="0">
                          <a:latin typeface="Tahoma"/>
                        </a:rPr>
                        <a:t> </a:t>
                      </a:r>
                      <a:r>
                        <a:rPr lang="en-US" sz="1100" b="0" i="0" u="none" strike="noStrike" dirty="0" err="1">
                          <a:latin typeface="Tahoma"/>
                        </a:rPr>
                        <a:t>sistem</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7947">
                <a:tc vMerge="1">
                  <a:txBody>
                    <a:bodyPr/>
                    <a:lstStyle/>
                    <a:p>
                      <a:endParaRPr lang="en-US"/>
                    </a:p>
                  </a:txBody>
                  <a:tcPr/>
                </a:tc>
                <a:tc>
                  <a:txBody>
                    <a:bodyPr/>
                    <a:lstStyle/>
                    <a:p>
                      <a:pPr algn="l" fontAlgn="ctr"/>
                      <a:r>
                        <a:rPr lang="en-US" sz="1100" b="0" i="0" u="none" strike="noStrike" dirty="0">
                          <a:latin typeface="Tahoma"/>
                        </a:rPr>
                        <a:t> </a:t>
                      </a:r>
                      <a:r>
                        <a:rPr lang="en-US" sz="1100" b="0" i="0" u="none" strike="noStrike" dirty="0" err="1">
                          <a:latin typeface="Tahoma"/>
                        </a:rPr>
                        <a:t>Proses</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nn-NO" sz="1100" b="0" i="0" u="none" strike="noStrike" dirty="0">
                          <a:latin typeface="Tahoma"/>
                        </a:rPr>
                        <a:t> Proses/aktifitas utama di masing - masing departemen</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0511">
                <a:tc rowSpan="3">
                  <a:txBody>
                    <a:bodyPr/>
                    <a:lstStyle/>
                    <a:p>
                      <a:pPr algn="ctr" fontAlgn="ctr"/>
                      <a:r>
                        <a:rPr lang="en-US" sz="1100" b="0" i="0" u="none" strike="noStrike">
                          <a:latin typeface="Tahoma"/>
                        </a:rPr>
                        <a:t>3</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a:t>
                      </a:r>
                    </a:p>
                  </a:txBody>
                  <a:tcPr marL="5469" marR="5469" marT="546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p>
                  </a:txBody>
                  <a:tcPr marL="5469" marR="5469" marT="546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7947">
                <a:tc vMerge="1">
                  <a:txBody>
                    <a:bodyPr/>
                    <a:lstStyle/>
                    <a:p>
                      <a:endParaRPr lang="en-US"/>
                    </a:p>
                  </a:txBody>
                  <a:tcPr/>
                </a:tc>
                <a:tc>
                  <a:txBody>
                    <a:bodyPr/>
                    <a:lstStyle/>
                    <a:p>
                      <a:pPr algn="l" fontAlgn="ctr"/>
                      <a:r>
                        <a:rPr lang="en-US" sz="1100" b="0" i="0" u="none" strike="noStrike" dirty="0">
                          <a:latin typeface="Tahoma"/>
                        </a:rPr>
                        <a:t> R</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100" b="0" i="0" u="none" strike="noStrike" dirty="0">
                          <a:latin typeface="Tahoma"/>
                        </a:rPr>
                        <a:t> Rutin artinya aktifitas yang dilakukan secara periodik/berkala</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97859">
                <a:tc vMerge="1">
                  <a:txBody>
                    <a:bodyPr/>
                    <a:lstStyle/>
                    <a:p>
                      <a:endParaRPr lang="en-US"/>
                    </a:p>
                  </a:txBody>
                  <a:tcPr/>
                </a:tc>
                <a:tc>
                  <a:txBody>
                    <a:bodyPr/>
                    <a:lstStyle/>
                    <a:p>
                      <a:pPr algn="l" fontAlgn="ctr"/>
                      <a:r>
                        <a:rPr lang="en-US" sz="1100" b="0" i="0" u="none" strike="noStrike" dirty="0">
                          <a:latin typeface="Tahoma"/>
                        </a:rPr>
                        <a:t> NR</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Non </a:t>
                      </a:r>
                      <a:r>
                        <a:rPr lang="en-US" sz="1100" b="0" i="0" u="none" strike="noStrike" dirty="0" err="1">
                          <a:latin typeface="Tahoma"/>
                        </a:rPr>
                        <a:t>Rutin</a:t>
                      </a:r>
                      <a:r>
                        <a:rPr lang="en-US" sz="1100" b="0" i="0" u="none" strike="noStrike" dirty="0">
                          <a:latin typeface="Tahoma"/>
                        </a:rPr>
                        <a:t> </a:t>
                      </a:r>
                      <a:r>
                        <a:rPr lang="en-US" sz="1100" b="0" i="0" u="none" strike="noStrike" dirty="0" err="1">
                          <a:latin typeface="Tahoma"/>
                        </a:rPr>
                        <a:t>artinya</a:t>
                      </a: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yang </a:t>
                      </a:r>
                      <a:r>
                        <a:rPr lang="en-US" sz="1100" b="0" i="0" u="none" strike="noStrike" dirty="0" err="1">
                          <a:latin typeface="Tahoma"/>
                        </a:rPr>
                        <a:t>dilakukan</a:t>
                      </a:r>
                      <a:r>
                        <a:rPr lang="en-US" sz="1100" b="0" i="0" u="none" strike="noStrike" dirty="0">
                          <a:latin typeface="Tahoma"/>
                        </a:rPr>
                        <a:t> </a:t>
                      </a:r>
                      <a:r>
                        <a:rPr lang="en-US" sz="1100" b="0" i="0" u="none" strike="noStrike" dirty="0" err="1">
                          <a:latin typeface="Tahoma"/>
                        </a:rPr>
                        <a:t>secara</a:t>
                      </a:r>
                      <a:r>
                        <a:rPr lang="en-US" sz="1100" b="0" i="0" u="none" strike="noStrike" dirty="0">
                          <a:latin typeface="Tahoma"/>
                        </a:rPr>
                        <a:t> </a:t>
                      </a:r>
                      <a:r>
                        <a:rPr lang="en-US" sz="1100" b="0" i="0" u="none" strike="noStrike" dirty="0" err="1">
                          <a:latin typeface="Tahoma"/>
                        </a:rPr>
                        <a:t>tidak</a:t>
                      </a:r>
                      <a:r>
                        <a:rPr lang="en-US" sz="1100" b="0" i="0" u="none" strike="noStrike" dirty="0">
                          <a:latin typeface="Tahoma"/>
                        </a:rPr>
                        <a:t> </a:t>
                      </a:r>
                      <a:r>
                        <a:rPr lang="en-US" sz="1100" b="0" i="0" u="none" strike="noStrike" dirty="0" err="1">
                          <a:latin typeface="Tahoma"/>
                        </a:rPr>
                        <a:t>periodik</a:t>
                      </a:r>
                      <a:r>
                        <a:rPr lang="en-US" sz="1100" b="0" i="0" u="none" strike="noStrike" dirty="0">
                          <a:latin typeface="Tahoma"/>
                        </a:rPr>
                        <a:t>/</a:t>
                      </a:r>
                      <a:r>
                        <a:rPr lang="en-US" sz="1100" b="0" i="0" u="none" strike="noStrike" dirty="0" err="1">
                          <a:latin typeface="Tahoma"/>
                        </a:rPr>
                        <a:t>berkala</a:t>
                      </a:r>
                      <a:r>
                        <a:rPr lang="en-US" sz="1100" b="0" i="0" u="none" strike="noStrike" dirty="0">
                          <a:latin typeface="Tahoma"/>
                        </a:rPr>
                        <a:t>, </a:t>
                      </a:r>
                      <a:r>
                        <a:rPr lang="en-US" sz="1100" b="0" i="0" u="none" strike="noStrike" dirty="0" err="1">
                          <a:latin typeface="Tahoma"/>
                        </a:rPr>
                        <a:t>seperti</a:t>
                      </a: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project, corrective </a:t>
                      </a:r>
                      <a:r>
                        <a:rPr lang="en-US" sz="1100" b="0" i="0" u="none" strike="noStrike" dirty="0" err="1">
                          <a:latin typeface="Tahoma"/>
                        </a:rPr>
                        <a:t>acction</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0511">
                <a:tc>
                  <a:txBody>
                    <a:bodyPr/>
                    <a:lstStyle/>
                    <a:p>
                      <a:pPr algn="ctr" fontAlgn="ctr"/>
                      <a:r>
                        <a:rPr lang="en-US" sz="1100" b="0" i="0" u="none" strike="noStrike">
                          <a:latin typeface="Tahoma"/>
                        </a:rPr>
                        <a:t>4</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No. </a:t>
                      </a:r>
                      <a:r>
                        <a:rPr lang="en-US" sz="1100" b="0" i="0" u="none" strike="noStrike" dirty="0" err="1">
                          <a:latin typeface="Tahoma"/>
                        </a:rPr>
                        <a:t>Aspek</a:t>
                      </a:r>
                      <a:r>
                        <a:rPr lang="en-US" sz="1100" b="0" i="0" u="none" strike="noStrike" dirty="0">
                          <a:latin typeface="Tahoma"/>
                        </a:rPr>
                        <a:t>/</a:t>
                      </a:r>
                      <a:r>
                        <a:rPr lang="en-US" sz="1100" b="0" i="0" u="none" strike="noStrike" dirty="0" err="1">
                          <a:latin typeface="Tahoma"/>
                        </a:rPr>
                        <a:t>Bahaya</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Nomor</a:t>
                      </a:r>
                      <a:r>
                        <a:rPr lang="en-US" sz="1100" b="0" i="0" u="none" strike="noStrike" dirty="0">
                          <a:latin typeface="Tahoma"/>
                        </a:rPr>
                        <a:t> </a:t>
                      </a:r>
                      <a:r>
                        <a:rPr lang="en-US" sz="1100" b="0" i="0" u="none" strike="noStrike" dirty="0" err="1">
                          <a:latin typeface="Tahoma"/>
                        </a:rPr>
                        <a:t>urut</a:t>
                      </a:r>
                      <a:r>
                        <a:rPr lang="en-US" sz="1100" b="0" i="0" u="none" strike="noStrike" dirty="0">
                          <a:latin typeface="Tahoma"/>
                        </a:rPr>
                        <a:t> </a:t>
                      </a:r>
                      <a:r>
                        <a:rPr lang="en-US" sz="1100" b="0" i="0" u="none" strike="noStrike" dirty="0" err="1">
                          <a:latin typeface="Tahoma"/>
                        </a:rPr>
                        <a:t>dari</a:t>
                      </a:r>
                      <a:r>
                        <a:rPr lang="en-US" sz="1100" b="0" i="0" u="none" strike="noStrike" dirty="0">
                          <a:latin typeface="Tahoma"/>
                        </a:rPr>
                        <a:t> </a:t>
                      </a:r>
                      <a:r>
                        <a:rPr lang="en-US" sz="1100" b="0" i="0" u="none" strike="noStrike" dirty="0" err="1">
                          <a:latin typeface="Tahoma"/>
                        </a:rPr>
                        <a:t>aspek</a:t>
                      </a:r>
                      <a:r>
                        <a:rPr lang="en-US" sz="1100" b="0" i="0" u="none" strike="noStrike" dirty="0">
                          <a:latin typeface="Tahoma"/>
                        </a:rPr>
                        <a:t>/</a:t>
                      </a:r>
                      <a:r>
                        <a:rPr lang="en-US" sz="1100" b="0" i="0" u="none" strike="noStrike" dirty="0" err="1">
                          <a:latin typeface="Tahoma"/>
                        </a:rPr>
                        <a:t>bahaya</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33328">
                <a:tc>
                  <a:txBody>
                    <a:bodyPr/>
                    <a:lstStyle/>
                    <a:p>
                      <a:pPr algn="ctr" fontAlgn="ctr"/>
                      <a:r>
                        <a:rPr lang="en-US" sz="1100" b="0" i="0" u="none" strike="noStrike">
                          <a:latin typeface="Tahoma"/>
                        </a:rPr>
                        <a:t>5</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Aspek</a:t>
                      </a:r>
                      <a:r>
                        <a:rPr lang="en-US" sz="1100" b="0" i="0" u="none" strike="noStrike" dirty="0">
                          <a:latin typeface="Tahoma"/>
                        </a:rPr>
                        <a:t>/</a:t>
                      </a:r>
                      <a:r>
                        <a:rPr lang="en-US" sz="1100" b="0" i="0" u="none" strike="noStrike" dirty="0" err="1">
                          <a:latin typeface="Tahoma"/>
                        </a:rPr>
                        <a:t>Bahaya</a:t>
                      </a:r>
                      <a:r>
                        <a:rPr lang="en-US" sz="1100" b="0" i="0" u="none" strike="noStrike" dirty="0">
                          <a:latin typeface="Tahoma"/>
                        </a:rPr>
                        <a:t>  </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Arial"/>
                        </a:rPr>
                        <a:t> </a:t>
                      </a:r>
                      <a:r>
                        <a:rPr lang="en-US" sz="1100" b="0" i="0" u="none" strike="noStrike" dirty="0" err="1">
                          <a:latin typeface="Arial"/>
                        </a:rPr>
                        <a:t>Bahaya</a:t>
                      </a:r>
                      <a:r>
                        <a:rPr lang="en-US" sz="1100" b="0" i="0" u="none" strike="noStrike" dirty="0">
                          <a:latin typeface="Arial"/>
                        </a:rPr>
                        <a:t> yang </a:t>
                      </a:r>
                      <a:r>
                        <a:rPr lang="en-US" sz="1100" b="0" i="0" u="none" strike="noStrike" dirty="0" err="1">
                          <a:latin typeface="Arial"/>
                        </a:rPr>
                        <a:t>dapat</a:t>
                      </a:r>
                      <a:r>
                        <a:rPr lang="en-US" sz="1100" b="0" i="0" u="none" strike="noStrike" dirty="0">
                          <a:latin typeface="Arial"/>
                        </a:rPr>
                        <a:t> </a:t>
                      </a:r>
                      <a:r>
                        <a:rPr lang="en-US" sz="1100" b="0" i="0" u="none" strike="noStrike" dirty="0" err="1">
                          <a:latin typeface="Arial"/>
                        </a:rPr>
                        <a:t>timbul</a:t>
                      </a:r>
                      <a:r>
                        <a:rPr lang="en-US" sz="1100" b="0" i="0" u="none" strike="noStrike" dirty="0">
                          <a:latin typeface="Arial"/>
                        </a:rPr>
                        <a:t> </a:t>
                      </a:r>
                      <a:r>
                        <a:rPr lang="en-US" sz="1100" b="0" i="0" u="none" strike="noStrike" dirty="0" err="1">
                          <a:latin typeface="Arial"/>
                        </a:rPr>
                        <a:t>dari</a:t>
                      </a:r>
                      <a:r>
                        <a:rPr lang="en-US" sz="1100" b="0" i="0" u="none" strike="noStrike" dirty="0">
                          <a:latin typeface="Arial"/>
                        </a:rPr>
                        <a:t> </a:t>
                      </a:r>
                      <a:r>
                        <a:rPr lang="en-US" sz="1100" b="0" i="0" u="none" strike="noStrike" dirty="0" err="1">
                          <a:latin typeface="Arial"/>
                        </a:rPr>
                        <a:t>aktivitas</a:t>
                      </a:r>
                      <a:r>
                        <a:rPr lang="en-US" sz="1100" b="0" i="0" u="none" strike="noStrike" dirty="0">
                          <a:latin typeface="Arial"/>
                        </a:rPr>
                        <a:t> / </a:t>
                      </a:r>
                      <a:r>
                        <a:rPr lang="en-US" sz="1100" b="0" i="0" u="none" strike="noStrike" dirty="0" err="1">
                          <a:latin typeface="Arial"/>
                        </a:rPr>
                        <a:t>personil</a:t>
                      </a:r>
                      <a:r>
                        <a:rPr lang="en-US" sz="1100" b="0" i="0" u="none" strike="noStrike" dirty="0">
                          <a:latin typeface="Arial"/>
                        </a:rPr>
                        <a:t> / </a:t>
                      </a:r>
                      <a:r>
                        <a:rPr lang="en-US" sz="1100" b="0" i="0" u="none" strike="noStrike" dirty="0" err="1">
                          <a:latin typeface="Arial"/>
                        </a:rPr>
                        <a:t>mesin</a:t>
                      </a:r>
                      <a:r>
                        <a:rPr lang="en-US" sz="1100" b="0" i="0" u="none" strike="noStrike" dirty="0">
                          <a:latin typeface="Arial"/>
                        </a:rPr>
                        <a:t> / </a:t>
                      </a:r>
                      <a:r>
                        <a:rPr lang="en-US" sz="1100" b="0" i="0" u="none" strike="noStrike" dirty="0" err="1">
                          <a:latin typeface="Arial"/>
                        </a:rPr>
                        <a:t>peralatan</a:t>
                      </a:r>
                      <a:r>
                        <a:rPr lang="en-US" sz="1100" b="0" i="0" u="none" strike="noStrike" dirty="0">
                          <a:latin typeface="Arial"/>
                        </a:rPr>
                        <a:t> / </a:t>
                      </a:r>
                      <a:r>
                        <a:rPr lang="en-US" sz="1100" b="0" i="0" u="none" strike="noStrike" dirty="0" err="1">
                          <a:latin typeface="Arial"/>
                        </a:rPr>
                        <a:t>bahan</a:t>
                      </a:r>
                      <a:r>
                        <a:rPr lang="en-US" sz="1100" b="0" i="0" u="none" strike="noStrike" dirty="0">
                          <a:latin typeface="Arial"/>
                        </a:rPr>
                        <a:t> </a:t>
                      </a:r>
                      <a:r>
                        <a:rPr lang="en-US" sz="1100" b="0" i="0" u="none" strike="noStrike" dirty="0" err="1">
                          <a:latin typeface="Arial"/>
                        </a:rPr>
                        <a:t>baku</a:t>
                      </a:r>
                      <a:r>
                        <a:rPr lang="en-US" sz="1100" b="0" i="0" u="none" strike="noStrike" dirty="0">
                          <a:latin typeface="Arial"/>
                        </a:rPr>
                        <a:t> /</a:t>
                      </a:r>
                      <a:r>
                        <a:rPr lang="en-US" sz="1100" b="0" i="0" u="none" strike="noStrike" dirty="0" err="1">
                          <a:latin typeface="Arial"/>
                        </a:rPr>
                        <a:t>lingkungan</a:t>
                      </a:r>
                      <a:r>
                        <a:rPr lang="en-US" sz="1100" b="0" i="0" u="none" strike="noStrike" dirty="0">
                          <a:latin typeface="Arial"/>
                        </a:rPr>
                        <a:t> / </a:t>
                      </a:r>
                      <a:r>
                        <a:rPr lang="en-US" sz="1100" b="0" i="0" u="none" strike="noStrike" dirty="0" err="1">
                          <a:latin typeface="Arial"/>
                        </a:rPr>
                        <a:t>sistem</a:t>
                      </a:r>
                      <a:r>
                        <a:rPr lang="en-US" sz="1100" b="0" i="0" u="none" strike="noStrike" dirty="0">
                          <a:latin typeface="Arial"/>
                        </a:rPr>
                        <a:t> yang  </a:t>
                      </a:r>
                      <a:r>
                        <a:rPr lang="en-US" sz="1100" b="0" i="0" u="none" strike="noStrike" dirty="0" err="1">
                          <a:latin typeface="Arial"/>
                        </a:rPr>
                        <a:t>sedang</a:t>
                      </a:r>
                      <a:r>
                        <a:rPr lang="en-US" sz="1100" b="0" i="0" u="none" strike="noStrike" dirty="0">
                          <a:latin typeface="Arial"/>
                        </a:rPr>
                        <a:t> </a:t>
                      </a:r>
                      <a:r>
                        <a:rPr lang="en-US" sz="1100" b="0" i="0" u="none" strike="noStrike" dirty="0" err="1">
                          <a:latin typeface="Arial"/>
                        </a:rPr>
                        <a:t>diidentifikasi</a:t>
                      </a:r>
                      <a:r>
                        <a:rPr lang="en-US" sz="1100" b="0" i="0" u="none" strike="noStrike" dirty="0">
                          <a:latin typeface="Arial"/>
                        </a:rPr>
                        <a:t> </a:t>
                      </a:r>
                      <a:r>
                        <a:rPr lang="en-US" sz="1100" b="0" i="0" u="none" strike="noStrike" dirty="0" err="1">
                          <a:latin typeface="Arial"/>
                        </a:rPr>
                        <a:t>baik</a:t>
                      </a:r>
                      <a:r>
                        <a:rPr lang="en-US" sz="1100" b="0" i="0" u="none" strike="noStrike" dirty="0">
                          <a:latin typeface="Arial"/>
                        </a:rPr>
                        <a:t> </a:t>
                      </a:r>
                      <a:r>
                        <a:rPr lang="en-US" sz="1100" b="0" i="0" u="none" strike="noStrike" dirty="0" err="1">
                          <a:latin typeface="Arial"/>
                        </a:rPr>
                        <a:t>terhadap</a:t>
                      </a:r>
                      <a:r>
                        <a:rPr lang="en-US" sz="1100" b="0" i="0" u="none" strike="noStrike" dirty="0">
                          <a:latin typeface="Arial"/>
                        </a:rPr>
                        <a:t> </a:t>
                      </a:r>
                      <a:r>
                        <a:rPr lang="en-US" sz="1100" b="0" i="0" u="none" strike="noStrike" dirty="0" err="1">
                          <a:latin typeface="Arial"/>
                        </a:rPr>
                        <a:t>keselamatan</a:t>
                      </a:r>
                      <a:r>
                        <a:rPr lang="en-US" sz="1100" b="0" i="0" u="none" strike="noStrike" dirty="0">
                          <a:latin typeface="Arial"/>
                        </a:rPr>
                        <a:t> </a:t>
                      </a:r>
                      <a:r>
                        <a:rPr lang="en-US" sz="1100" b="0" i="0" u="none" strike="noStrike" dirty="0" err="1">
                          <a:latin typeface="Arial"/>
                        </a:rPr>
                        <a:t>maupun</a:t>
                      </a:r>
                      <a:r>
                        <a:rPr lang="en-US" sz="1100" b="0" i="0" u="none" strike="noStrike" dirty="0">
                          <a:latin typeface="Arial"/>
                        </a:rPr>
                        <a:t> </a:t>
                      </a:r>
                      <a:r>
                        <a:rPr lang="en-US" sz="1100" b="0" i="0" u="none" strike="noStrike" dirty="0" err="1">
                          <a:latin typeface="Arial"/>
                        </a:rPr>
                        <a:t>kesehatan</a:t>
                      </a:r>
                      <a:r>
                        <a:rPr lang="en-US" sz="1100" b="0" i="0" u="none" strike="noStrike" dirty="0">
                          <a:latin typeface="Arial"/>
                        </a:rPr>
                        <a:t> </a:t>
                      </a:r>
                      <a:r>
                        <a:rPr lang="en-US" sz="1100" b="0" i="0" u="none" strike="noStrike" dirty="0" err="1">
                          <a:latin typeface="Arial"/>
                        </a:rPr>
                        <a:t>karyawan</a:t>
                      </a:r>
                      <a:endParaRPr lang="en-US" sz="1100" b="0" i="0" u="none" strike="noStrike" dirty="0">
                        <a:latin typeface="Arial"/>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57686">
                <a:tc>
                  <a:txBody>
                    <a:bodyPr/>
                    <a:lstStyle/>
                    <a:p>
                      <a:pPr algn="ctr" fontAlgn="ctr"/>
                      <a:r>
                        <a:rPr lang="en-US" sz="1100" b="0" i="0" u="none" strike="noStrike">
                          <a:latin typeface="Tahoma"/>
                        </a:rPr>
                        <a:t>6</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Dampak</a:t>
                      </a:r>
                      <a:r>
                        <a:rPr lang="en-US" sz="1100" b="0" i="0" u="none" strike="noStrike" dirty="0">
                          <a:latin typeface="Tahoma"/>
                        </a:rPr>
                        <a:t>/</a:t>
                      </a:r>
                      <a:r>
                        <a:rPr lang="en-US" sz="1100" b="0" i="0" u="none" strike="noStrike" dirty="0" err="1">
                          <a:latin typeface="Tahoma"/>
                        </a:rPr>
                        <a:t>Risiko</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Arial"/>
                        </a:rPr>
                        <a:t> </a:t>
                      </a:r>
                      <a:r>
                        <a:rPr lang="en-US" sz="1100" b="0" i="0" u="none" strike="noStrike" dirty="0" err="1">
                          <a:latin typeface="Arial"/>
                        </a:rPr>
                        <a:t>Akibat</a:t>
                      </a:r>
                      <a:r>
                        <a:rPr lang="en-US" sz="1100" b="0" i="0" u="none" strike="noStrike" dirty="0">
                          <a:latin typeface="Arial"/>
                        </a:rPr>
                        <a:t> yang </a:t>
                      </a:r>
                      <a:r>
                        <a:rPr lang="en-US" sz="1100" b="0" i="0" u="none" strike="noStrike" dirty="0" err="1">
                          <a:latin typeface="Arial"/>
                        </a:rPr>
                        <a:t>timbul</a:t>
                      </a:r>
                      <a:r>
                        <a:rPr lang="en-US" sz="1100" b="0" i="0" u="none" strike="noStrike" dirty="0">
                          <a:latin typeface="Arial"/>
                        </a:rPr>
                        <a:t> </a:t>
                      </a:r>
                      <a:r>
                        <a:rPr lang="en-US" sz="1100" b="0" i="0" u="none" strike="noStrike" dirty="0" err="1">
                          <a:latin typeface="Arial"/>
                        </a:rPr>
                        <a:t>dari</a:t>
                      </a:r>
                      <a:r>
                        <a:rPr lang="en-US" sz="1100" b="0" i="0" u="none" strike="noStrike" dirty="0">
                          <a:latin typeface="Arial"/>
                        </a:rPr>
                        <a:t> </a:t>
                      </a:r>
                      <a:r>
                        <a:rPr lang="en-US" sz="1100" b="0" i="0" u="none" strike="noStrike" dirty="0" err="1">
                          <a:latin typeface="Arial"/>
                        </a:rPr>
                        <a:t>bahaya</a:t>
                      </a:r>
                      <a:r>
                        <a:rPr lang="en-US" sz="1100" b="0" i="0" u="none" strike="noStrike" dirty="0">
                          <a:latin typeface="Arial"/>
                        </a:rPr>
                        <a:t> yang </a:t>
                      </a:r>
                      <a:r>
                        <a:rPr lang="en-US" sz="1100" b="0" i="0" u="none" strike="noStrike" dirty="0" err="1">
                          <a:latin typeface="Arial"/>
                        </a:rPr>
                        <a:t>berasal</a:t>
                      </a:r>
                      <a:r>
                        <a:rPr lang="en-US" sz="1100" b="0" i="0" u="none" strike="noStrike" dirty="0">
                          <a:latin typeface="Arial"/>
                        </a:rPr>
                        <a:t> </a:t>
                      </a:r>
                      <a:r>
                        <a:rPr lang="en-US" sz="1100" b="0" i="0" u="none" strike="noStrike" dirty="0" err="1">
                          <a:latin typeface="Arial"/>
                        </a:rPr>
                        <a:t>dari</a:t>
                      </a:r>
                      <a:r>
                        <a:rPr lang="en-US" sz="1100" b="0" i="0" u="none" strike="noStrike" dirty="0">
                          <a:latin typeface="Arial"/>
                        </a:rPr>
                        <a:t> </a:t>
                      </a:r>
                      <a:r>
                        <a:rPr lang="en-US" sz="1100" b="0" i="0" u="none" strike="noStrike" dirty="0" err="1">
                          <a:latin typeface="Arial"/>
                        </a:rPr>
                        <a:t>aktivitas</a:t>
                      </a:r>
                      <a:r>
                        <a:rPr lang="en-US" sz="1100" b="0" i="0" u="none" strike="noStrike" dirty="0">
                          <a:latin typeface="Arial"/>
                        </a:rPr>
                        <a:t> / </a:t>
                      </a:r>
                      <a:r>
                        <a:rPr lang="en-US" sz="1100" b="0" i="0" u="none" strike="noStrike" dirty="0" err="1">
                          <a:latin typeface="Arial"/>
                        </a:rPr>
                        <a:t>personil</a:t>
                      </a:r>
                      <a:r>
                        <a:rPr lang="en-US" sz="1100" b="0" i="0" u="none" strike="noStrike" dirty="0">
                          <a:latin typeface="Arial"/>
                        </a:rPr>
                        <a:t> / </a:t>
                      </a:r>
                      <a:r>
                        <a:rPr lang="en-US" sz="1100" b="0" i="0" u="none" strike="noStrike" dirty="0" err="1">
                          <a:latin typeface="Arial"/>
                        </a:rPr>
                        <a:t>mesin</a:t>
                      </a:r>
                      <a:r>
                        <a:rPr lang="en-US" sz="1100" b="0" i="0" u="none" strike="noStrike" dirty="0">
                          <a:latin typeface="Arial"/>
                        </a:rPr>
                        <a:t> / </a:t>
                      </a:r>
                      <a:r>
                        <a:rPr lang="en-US" sz="1100" b="0" i="0" u="none" strike="noStrike" dirty="0" err="1">
                          <a:latin typeface="Arial"/>
                        </a:rPr>
                        <a:t>peralatan</a:t>
                      </a:r>
                      <a:r>
                        <a:rPr lang="en-US" sz="1100" b="0" i="0" u="none" strike="noStrike" dirty="0">
                          <a:latin typeface="Arial"/>
                        </a:rPr>
                        <a:t> / </a:t>
                      </a:r>
                      <a:r>
                        <a:rPr lang="en-US" sz="1100" b="0" i="0" u="none" strike="noStrike" dirty="0" err="1">
                          <a:latin typeface="Arial"/>
                        </a:rPr>
                        <a:t>bahan</a:t>
                      </a:r>
                      <a:r>
                        <a:rPr lang="en-US" sz="1100" b="0" i="0" u="none" strike="noStrike" dirty="0">
                          <a:latin typeface="Arial"/>
                        </a:rPr>
                        <a:t> </a:t>
                      </a:r>
                      <a:r>
                        <a:rPr lang="en-US" sz="1100" b="0" i="0" u="none" strike="noStrike" dirty="0" err="1">
                          <a:latin typeface="Arial"/>
                        </a:rPr>
                        <a:t>baku</a:t>
                      </a:r>
                      <a:r>
                        <a:rPr lang="en-US" sz="1100" b="0" i="0" u="none" strike="noStrike" dirty="0">
                          <a:latin typeface="Arial"/>
                        </a:rPr>
                        <a:t> /</a:t>
                      </a:r>
                      <a:r>
                        <a:rPr lang="en-US" sz="1100" b="0" i="0" u="none" strike="noStrike" dirty="0" err="1">
                          <a:latin typeface="Arial"/>
                        </a:rPr>
                        <a:t>lingkungan</a:t>
                      </a:r>
                      <a:r>
                        <a:rPr lang="en-US" sz="1100" b="0" i="0" u="none" strike="noStrike" dirty="0">
                          <a:latin typeface="Arial"/>
                        </a:rPr>
                        <a:t> / </a:t>
                      </a:r>
                      <a:r>
                        <a:rPr lang="en-US" sz="1100" b="0" i="0" u="none" strike="noStrike" dirty="0" err="1">
                          <a:latin typeface="Arial"/>
                        </a:rPr>
                        <a:t>sistem</a:t>
                      </a:r>
                      <a:r>
                        <a:rPr lang="en-US" sz="1100" b="0" i="0" u="none" strike="noStrike" dirty="0">
                          <a:latin typeface="Arial"/>
                        </a:rPr>
                        <a:t> yang </a:t>
                      </a:r>
                      <a:r>
                        <a:rPr lang="en-US" sz="1100" b="0" i="0" u="none" strike="noStrike" dirty="0" err="1">
                          <a:latin typeface="Arial"/>
                        </a:rPr>
                        <a:t>sedang</a:t>
                      </a:r>
                      <a:r>
                        <a:rPr lang="en-US" sz="1100" b="0" i="0" u="none" strike="noStrike" dirty="0">
                          <a:latin typeface="Arial"/>
                        </a:rPr>
                        <a:t> </a:t>
                      </a:r>
                      <a:r>
                        <a:rPr lang="en-US" sz="1100" b="0" i="0" u="none" strike="noStrike" dirty="0" err="1">
                          <a:latin typeface="Arial"/>
                        </a:rPr>
                        <a:t>diidentifikasi</a:t>
                      </a:r>
                      <a:r>
                        <a:rPr lang="en-US" sz="1100" b="0" i="0" u="none" strike="noStrike" dirty="0">
                          <a:latin typeface="Arial"/>
                        </a:rPr>
                        <a:t> </a:t>
                      </a:r>
                      <a:r>
                        <a:rPr lang="en-US" sz="1100" b="0" i="0" u="none" strike="noStrike" dirty="0" err="1">
                          <a:latin typeface="Arial"/>
                        </a:rPr>
                        <a:t>baik</a:t>
                      </a:r>
                      <a:r>
                        <a:rPr lang="en-US" sz="1100" b="0" i="0" u="none" strike="noStrike" dirty="0">
                          <a:latin typeface="Arial"/>
                        </a:rPr>
                        <a:t> </a:t>
                      </a:r>
                      <a:r>
                        <a:rPr lang="en-US" sz="1100" b="0" i="0" u="none" strike="noStrike" dirty="0" err="1">
                          <a:latin typeface="Arial"/>
                        </a:rPr>
                        <a:t>terhadap</a:t>
                      </a:r>
                      <a:r>
                        <a:rPr lang="en-US" sz="1100" b="0" i="0" u="none" strike="noStrike" dirty="0">
                          <a:latin typeface="Arial"/>
                        </a:rPr>
                        <a:t> </a:t>
                      </a:r>
                      <a:r>
                        <a:rPr lang="en-US" sz="1100" b="0" i="0" u="none" strike="noStrike" dirty="0" err="1">
                          <a:latin typeface="Arial"/>
                        </a:rPr>
                        <a:t>keselamatan</a:t>
                      </a:r>
                      <a:r>
                        <a:rPr lang="en-US" sz="1100" b="0" i="0" u="none" strike="noStrike" dirty="0">
                          <a:latin typeface="Arial"/>
                        </a:rPr>
                        <a:t> </a:t>
                      </a:r>
                      <a:r>
                        <a:rPr lang="en-US" sz="1100" b="0" i="0" u="none" strike="noStrike" dirty="0" err="1">
                          <a:latin typeface="Arial"/>
                        </a:rPr>
                        <a:t>maupun</a:t>
                      </a:r>
                      <a:r>
                        <a:rPr lang="en-US" sz="1100" b="0" i="0" u="none" strike="noStrike" dirty="0">
                          <a:latin typeface="Arial"/>
                        </a:rPr>
                        <a:t> </a:t>
                      </a:r>
                      <a:r>
                        <a:rPr lang="en-US" sz="1100" b="0" i="0" u="none" strike="noStrike" dirty="0" err="1">
                          <a:latin typeface="Arial"/>
                        </a:rPr>
                        <a:t>kesehatan</a:t>
                      </a:r>
                      <a:r>
                        <a:rPr lang="en-US" sz="1100" b="0" i="0" u="none" strike="noStrike" dirty="0">
                          <a:latin typeface="Arial"/>
                        </a:rPr>
                        <a:t> </a:t>
                      </a:r>
                      <a:r>
                        <a:rPr lang="en-US" sz="1100" b="0" i="0" u="none" strike="noStrike" dirty="0" err="1">
                          <a:latin typeface="Arial"/>
                        </a:rPr>
                        <a:t>karyawan</a:t>
                      </a:r>
                      <a:endParaRPr lang="en-US" sz="1100" b="0" i="0" u="none" strike="noStrike" dirty="0">
                        <a:latin typeface="Arial"/>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0511">
                <a:tc rowSpan="4">
                  <a:txBody>
                    <a:bodyPr/>
                    <a:lstStyle/>
                    <a:p>
                      <a:pPr algn="ctr" fontAlgn="ctr"/>
                      <a:r>
                        <a:rPr lang="en-US" sz="1100" b="0" i="0" u="none" strike="noStrike">
                          <a:latin typeface="Tahoma"/>
                        </a:rPr>
                        <a:t>7</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Operasional</a:t>
                      </a:r>
                      <a:r>
                        <a:rPr lang="en-US" sz="1100" b="0" i="0" u="none" strike="noStrike" dirty="0">
                          <a:latin typeface="Tahoma"/>
                        </a:rPr>
                        <a:t> :</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5469" marR="5469" marT="54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97859">
                <a:tc vMerge="1">
                  <a:txBody>
                    <a:bodyPr/>
                    <a:lstStyle/>
                    <a:p>
                      <a:endParaRPr lang="en-US"/>
                    </a:p>
                  </a:txBody>
                  <a:tcPr/>
                </a:tc>
                <a:tc>
                  <a:txBody>
                    <a:bodyPr/>
                    <a:lstStyle/>
                    <a:p>
                      <a:pPr algn="ctr" fontAlgn="ctr"/>
                      <a:r>
                        <a:rPr lang="en-US" sz="1100" b="1" i="0" u="none" strike="noStrike" dirty="0">
                          <a:latin typeface="Tahoma"/>
                        </a:rPr>
                        <a:t>N</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Aspek</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ataupun</a:t>
                      </a:r>
                      <a:r>
                        <a:rPr lang="en-US" sz="1100" b="0" i="0" u="none" strike="noStrike" dirty="0">
                          <a:latin typeface="Tahoma"/>
                        </a:rPr>
                        <a:t> </a:t>
                      </a:r>
                      <a:r>
                        <a:rPr lang="en-US" sz="1100" b="0" i="0" u="none" strike="noStrike" dirty="0" err="1">
                          <a:latin typeface="Tahoma"/>
                        </a:rPr>
                        <a:t>bahaya</a:t>
                      </a:r>
                      <a:r>
                        <a:rPr lang="en-US" sz="1100" b="0" i="0" u="none" strike="noStrike" dirty="0">
                          <a:latin typeface="Tahoma"/>
                        </a:rPr>
                        <a:t> </a:t>
                      </a:r>
                      <a:r>
                        <a:rPr lang="en-US" sz="1100" b="0" i="0" u="none" strike="noStrike" dirty="0" err="1">
                          <a:latin typeface="Tahoma"/>
                        </a:rPr>
                        <a:t>terhadap</a:t>
                      </a:r>
                      <a:r>
                        <a:rPr lang="en-US" sz="1100" b="0" i="0" u="none" strike="noStrike" dirty="0">
                          <a:latin typeface="Tahoma"/>
                        </a:rPr>
                        <a:t> K3 yang </a:t>
                      </a:r>
                      <a:r>
                        <a:rPr lang="en-US" sz="1100" b="0" i="0" u="none" strike="noStrike" dirty="0" err="1">
                          <a:latin typeface="Tahoma"/>
                        </a:rPr>
                        <a:t>timbul</a:t>
                      </a:r>
                      <a:r>
                        <a:rPr lang="en-US" sz="1100" b="0" i="0" u="none" strike="noStrike" dirty="0">
                          <a:latin typeface="Tahoma"/>
                        </a:rPr>
                        <a:t> </a:t>
                      </a:r>
                      <a:r>
                        <a:rPr lang="en-US" sz="1100" b="0" i="0" u="none" strike="noStrike" dirty="0" err="1">
                          <a:latin typeface="Tahoma"/>
                        </a:rPr>
                        <a:t>dalam</a:t>
                      </a:r>
                      <a:r>
                        <a:rPr lang="en-US" sz="1100" b="0" i="0" u="none" strike="noStrike" dirty="0">
                          <a:latin typeface="Tahoma"/>
                        </a:rPr>
                        <a:t> </a:t>
                      </a:r>
                      <a:r>
                        <a:rPr lang="en-US" sz="1100" b="0" i="0" u="none" strike="noStrike" dirty="0" err="1">
                          <a:latin typeface="Tahoma"/>
                        </a:rPr>
                        <a:t>suatu</a:t>
                      </a:r>
                      <a:r>
                        <a:rPr lang="en-US" sz="1100" b="0" i="0" u="none" strike="noStrike" dirty="0">
                          <a:latin typeface="Tahoma"/>
                        </a:rPr>
                        <a:t> </a:t>
                      </a:r>
                      <a:r>
                        <a:rPr lang="en-US" sz="1100" b="0" i="0" u="none" strike="noStrike" dirty="0" err="1">
                          <a:latin typeface="Tahoma"/>
                        </a:rPr>
                        <a:t>kondisi</a:t>
                      </a:r>
                      <a:r>
                        <a:rPr lang="en-US" sz="1100" b="0" i="0" u="none" strike="noStrike" dirty="0">
                          <a:latin typeface="Tahoma"/>
                        </a:rPr>
                        <a:t> </a:t>
                      </a:r>
                      <a:r>
                        <a:rPr lang="en-US" sz="1100" b="0" i="0" u="none" strike="noStrike" dirty="0" err="1">
                          <a:latin typeface="Tahoma"/>
                        </a:rPr>
                        <a:t>pengoperasian</a:t>
                      </a:r>
                      <a:r>
                        <a:rPr lang="en-US" sz="1100" b="0" i="0" u="none" strike="noStrike" dirty="0">
                          <a:latin typeface="Tahoma"/>
                        </a:rPr>
                        <a:t> yang normal</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657686">
                <a:tc vMerge="1">
                  <a:txBody>
                    <a:bodyPr/>
                    <a:lstStyle/>
                    <a:p>
                      <a:endParaRPr lang="en-US"/>
                    </a:p>
                  </a:txBody>
                  <a:tcPr/>
                </a:tc>
                <a:tc>
                  <a:txBody>
                    <a:bodyPr/>
                    <a:lstStyle/>
                    <a:p>
                      <a:pPr algn="ctr" fontAlgn="ctr"/>
                      <a:r>
                        <a:rPr lang="en-US" sz="1100" b="1" i="0" u="none" strike="noStrike" dirty="0" err="1">
                          <a:latin typeface="Tahoma"/>
                        </a:rPr>
                        <a:t>Ab</a:t>
                      </a:r>
                      <a:endParaRPr lang="en-US" sz="1100" b="1"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Terjadi</a:t>
                      </a:r>
                      <a:r>
                        <a:rPr lang="en-US" sz="1100" b="0" i="0" u="none" strike="noStrike" dirty="0">
                          <a:latin typeface="Tahoma"/>
                        </a:rPr>
                        <a:t> </a:t>
                      </a:r>
                      <a:r>
                        <a:rPr lang="en-US" sz="1100" b="0" i="0" u="none" strike="noStrike" dirty="0" err="1">
                          <a:latin typeface="Tahoma"/>
                        </a:rPr>
                        <a:t>suatu</a:t>
                      </a:r>
                      <a:r>
                        <a:rPr lang="en-US" sz="1100" b="0" i="0" u="none" strike="noStrike" dirty="0">
                          <a:latin typeface="Tahoma"/>
                        </a:rPr>
                        <a:t> </a:t>
                      </a:r>
                      <a:r>
                        <a:rPr lang="en-US" sz="1100" b="0" i="0" u="none" strike="noStrike" dirty="0" err="1">
                          <a:latin typeface="Tahoma"/>
                        </a:rPr>
                        <a:t>aspek</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atau</a:t>
                      </a:r>
                      <a:r>
                        <a:rPr lang="en-US" sz="1100" b="0" i="0" u="none" strike="noStrike" dirty="0">
                          <a:latin typeface="Tahoma"/>
                        </a:rPr>
                        <a:t> </a:t>
                      </a:r>
                      <a:r>
                        <a:rPr lang="en-US" sz="1100" b="0" i="0" u="none" strike="noStrike" dirty="0" err="1">
                          <a:latin typeface="Tahoma"/>
                        </a:rPr>
                        <a:t>bahaya</a:t>
                      </a:r>
                      <a:r>
                        <a:rPr lang="en-US" sz="1100" b="0" i="0" u="none" strike="noStrike" dirty="0">
                          <a:latin typeface="Tahoma"/>
                        </a:rPr>
                        <a:t> K3 </a:t>
                      </a:r>
                      <a:r>
                        <a:rPr lang="en-US" sz="1100" b="0" i="0" u="none" strike="noStrike" dirty="0" err="1">
                          <a:latin typeface="Tahoma"/>
                        </a:rPr>
                        <a:t>dari</a:t>
                      </a:r>
                      <a:r>
                        <a:rPr lang="en-US" sz="1100" b="0" i="0" u="none" strike="noStrike" dirty="0">
                          <a:latin typeface="Tahoma"/>
                        </a:rPr>
                        <a:t> </a:t>
                      </a:r>
                      <a:r>
                        <a:rPr lang="en-US" sz="1100" b="0" i="0" u="none" strike="noStrike" dirty="0" err="1">
                          <a:latin typeface="Tahoma"/>
                        </a:rPr>
                        <a:t>kondisi</a:t>
                      </a:r>
                      <a:r>
                        <a:rPr lang="en-US" sz="1100" b="0" i="0" u="none" strike="noStrike" dirty="0">
                          <a:latin typeface="Tahoma"/>
                        </a:rPr>
                        <a:t> yang </a:t>
                      </a:r>
                      <a:r>
                        <a:rPr lang="en-US" sz="1100" b="0" i="0" u="none" strike="noStrike" dirty="0" err="1">
                          <a:latin typeface="Tahoma"/>
                        </a:rPr>
                        <a:t>tidak</a:t>
                      </a:r>
                      <a:r>
                        <a:rPr lang="en-US" sz="1100" b="0" i="0" u="none" strike="noStrike" dirty="0">
                          <a:latin typeface="Tahoma"/>
                        </a:rPr>
                        <a:t> </a:t>
                      </a:r>
                      <a:r>
                        <a:rPr lang="en-US" sz="1100" b="0" i="0" u="none" strike="noStrike" dirty="0" err="1">
                          <a:latin typeface="Tahoma"/>
                        </a:rPr>
                        <a:t>semestinya</a:t>
                      </a:r>
                      <a:r>
                        <a:rPr lang="en-US" sz="1100" b="0" i="0" u="none" strike="noStrike" dirty="0">
                          <a:latin typeface="Tahoma"/>
                        </a:rPr>
                        <a:t> </a:t>
                      </a:r>
                      <a:r>
                        <a:rPr lang="en-US" sz="1100" b="0" i="0" u="none" strike="noStrike" dirty="0" err="1">
                          <a:latin typeface="Tahoma"/>
                        </a:rPr>
                        <a:t>dari</a:t>
                      </a:r>
                      <a:r>
                        <a:rPr lang="en-US" sz="1100" b="0" i="0" u="none" strike="noStrike" dirty="0">
                          <a:latin typeface="Tahoma"/>
                        </a:rPr>
                        <a:t> </a:t>
                      </a:r>
                      <a:r>
                        <a:rPr lang="en-US" sz="1100" b="0" i="0" u="none" strike="noStrike" dirty="0" err="1">
                          <a:latin typeface="Tahoma"/>
                        </a:rPr>
                        <a:t>suatu</a:t>
                      </a: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a:t>
                      </a:r>
                      <a:r>
                        <a:rPr lang="en-US" sz="1100" b="0" i="0" u="none" strike="noStrike" dirty="0" err="1">
                          <a:latin typeface="Tahoma"/>
                        </a:rPr>
                        <a:t>produk</a:t>
                      </a:r>
                      <a:r>
                        <a:rPr lang="en-US" sz="1100" b="0" i="0" u="none" strike="noStrike" dirty="0">
                          <a:latin typeface="Tahoma"/>
                        </a:rPr>
                        <a:t>, </a:t>
                      </a:r>
                      <a:r>
                        <a:rPr lang="en-US" sz="1100" b="0" i="0" u="none" strike="noStrike" dirty="0" err="1">
                          <a:latin typeface="Tahoma"/>
                        </a:rPr>
                        <a:t>jasa</a:t>
                      </a:r>
                      <a:r>
                        <a:rPr lang="en-US" sz="1100" b="0" i="0" u="none" strike="noStrike" dirty="0">
                          <a:latin typeface="Tahoma"/>
                        </a:rPr>
                        <a:t> </a:t>
                      </a:r>
                      <a:r>
                        <a:rPr lang="en-US" sz="1100" b="0" i="0" u="none" strike="noStrike" dirty="0" err="1">
                          <a:latin typeface="Tahoma"/>
                        </a:rPr>
                        <a:t>dan</a:t>
                      </a:r>
                      <a:r>
                        <a:rPr lang="en-US" sz="1100" b="0" i="0" u="none" strike="noStrike" dirty="0">
                          <a:latin typeface="Tahoma"/>
                        </a:rPr>
                        <a:t> </a:t>
                      </a:r>
                      <a:r>
                        <a:rPr lang="en-US" sz="1100" b="0" i="0" u="none" strike="noStrike" dirty="0" err="1">
                          <a:latin typeface="Tahoma"/>
                        </a:rPr>
                        <a:t>fasilitas</a:t>
                      </a:r>
                      <a:r>
                        <a:rPr lang="en-US" sz="1100" b="0" i="0" u="none" strike="noStrike" dirty="0">
                          <a:latin typeface="Tahoma"/>
                        </a:rPr>
                        <a:t> ; </a:t>
                      </a:r>
                      <a:r>
                        <a:rPr lang="en-US" sz="1100" b="0" i="0" u="none" strike="noStrike" dirty="0" err="1">
                          <a:latin typeface="Tahoma"/>
                        </a:rPr>
                        <a:t>juga</a:t>
                      </a:r>
                      <a:r>
                        <a:rPr lang="en-US" sz="1100" b="0" i="0" u="none" strike="noStrike" dirty="0">
                          <a:latin typeface="Tahoma"/>
                        </a:rPr>
                        <a:t> </a:t>
                      </a:r>
                      <a:r>
                        <a:rPr lang="en-US" sz="1100" b="0" i="0" u="none" strike="noStrike" dirty="0" err="1">
                          <a:latin typeface="Tahoma"/>
                        </a:rPr>
                        <a:t>mencakup</a:t>
                      </a:r>
                      <a:r>
                        <a:rPr lang="en-US" sz="1100" b="0" i="0" u="none" strike="noStrike" dirty="0">
                          <a:latin typeface="Tahoma"/>
                        </a:rPr>
                        <a:t> </a:t>
                      </a:r>
                      <a:r>
                        <a:rPr lang="en-US" sz="1100" b="0" i="0" u="none" strike="noStrike" dirty="0" err="1">
                          <a:latin typeface="Tahoma"/>
                        </a:rPr>
                        <a:t>suatu</a:t>
                      </a:r>
                      <a:r>
                        <a:rPr lang="en-US" sz="1100" b="0" i="0" u="none" strike="noStrike" dirty="0">
                          <a:latin typeface="Tahoma"/>
                        </a:rPr>
                        <a:t> </a:t>
                      </a:r>
                      <a:r>
                        <a:rPr lang="en-US" sz="1100" b="0" i="0" u="none" strike="noStrike" dirty="0" err="1">
                          <a:latin typeface="Tahoma"/>
                        </a:rPr>
                        <a:t>aktifitas</a:t>
                      </a:r>
                      <a:r>
                        <a:rPr lang="en-US" sz="1100" b="0" i="0" u="none" strike="noStrike" dirty="0">
                          <a:latin typeface="Tahoma"/>
                        </a:rPr>
                        <a:t> </a:t>
                      </a:r>
                      <a:r>
                        <a:rPr lang="en-US" sz="1100" b="0" i="0" u="none" strike="noStrike" dirty="0" err="1">
                          <a:latin typeface="Tahoma"/>
                        </a:rPr>
                        <a:t>awal</a:t>
                      </a:r>
                      <a:r>
                        <a:rPr lang="en-US" sz="1100" b="0" i="0" u="none" strike="noStrike" dirty="0">
                          <a:latin typeface="Tahoma"/>
                        </a:rPr>
                        <a:t> (</a:t>
                      </a:r>
                      <a:r>
                        <a:rPr lang="en-US" sz="1100" b="0" i="0" u="none" strike="noStrike" dirty="0" err="1">
                          <a:latin typeface="Tahoma"/>
                        </a:rPr>
                        <a:t>pengawalan</a:t>
                      </a:r>
                      <a:r>
                        <a:rPr lang="en-US" sz="1100" b="0" i="0" u="none" strike="noStrike" dirty="0">
                          <a:latin typeface="Tahoma"/>
                        </a:rPr>
                        <a:t>/start up)</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97859">
                <a:tc vMerge="1">
                  <a:txBody>
                    <a:bodyPr/>
                    <a:lstStyle/>
                    <a:p>
                      <a:endParaRPr lang="en-US"/>
                    </a:p>
                  </a:txBody>
                  <a:tcPr/>
                </a:tc>
                <a:tc>
                  <a:txBody>
                    <a:bodyPr/>
                    <a:lstStyle/>
                    <a:p>
                      <a:pPr algn="ctr" fontAlgn="ctr"/>
                      <a:r>
                        <a:rPr lang="en-US" sz="1100" b="1" i="0" u="none" strike="noStrike" dirty="0">
                          <a:latin typeface="Tahoma"/>
                        </a:rPr>
                        <a:t>E</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Terjadinya</a:t>
                      </a:r>
                      <a:r>
                        <a:rPr lang="en-US" sz="1100" b="0" i="0" u="none" strike="noStrike" dirty="0">
                          <a:latin typeface="Tahoma"/>
                        </a:rPr>
                        <a:t> </a:t>
                      </a:r>
                      <a:r>
                        <a:rPr lang="en-US" sz="1100" b="0" i="0" u="none" strike="noStrike" dirty="0" err="1">
                          <a:latin typeface="Tahoma"/>
                        </a:rPr>
                        <a:t>suatu</a:t>
                      </a:r>
                      <a:r>
                        <a:rPr lang="en-US" sz="1100" b="0" i="0" u="none" strike="noStrike" dirty="0">
                          <a:latin typeface="Tahoma"/>
                        </a:rPr>
                        <a:t> </a:t>
                      </a:r>
                      <a:r>
                        <a:rPr lang="en-US" sz="1100" b="0" i="0" u="none" strike="noStrike" dirty="0" err="1">
                          <a:latin typeface="Tahoma"/>
                        </a:rPr>
                        <a:t>kondisi</a:t>
                      </a:r>
                      <a:r>
                        <a:rPr lang="en-US" sz="1100" b="0" i="0" u="none" strike="noStrike" dirty="0">
                          <a:latin typeface="Tahoma"/>
                        </a:rPr>
                        <a:t> </a:t>
                      </a:r>
                      <a:r>
                        <a:rPr lang="en-US" sz="1100" b="0" i="0" u="none" strike="noStrike" dirty="0" err="1">
                          <a:latin typeface="Tahoma"/>
                        </a:rPr>
                        <a:t>darurat</a:t>
                      </a:r>
                      <a:r>
                        <a:rPr lang="en-US" sz="1100" b="0" i="0" u="none" strike="noStrike" dirty="0">
                          <a:latin typeface="Tahoma"/>
                        </a:rPr>
                        <a:t>, </a:t>
                      </a:r>
                      <a:r>
                        <a:rPr lang="en-US" sz="1100" b="0" i="0" u="none" strike="noStrike" dirty="0" err="1">
                          <a:latin typeface="Tahoma"/>
                        </a:rPr>
                        <a:t>seperti</a:t>
                      </a:r>
                      <a:r>
                        <a:rPr lang="en-US" sz="1100" b="0" i="0" u="none" strike="noStrike" dirty="0">
                          <a:latin typeface="Tahoma"/>
                        </a:rPr>
                        <a:t> </a:t>
                      </a:r>
                      <a:r>
                        <a:rPr lang="en-US" sz="1100" b="0" i="0" u="none" strike="noStrike" dirty="0" err="1">
                          <a:latin typeface="Tahoma"/>
                        </a:rPr>
                        <a:t>kebakaran</a:t>
                      </a:r>
                      <a:r>
                        <a:rPr lang="en-US" sz="1100" b="0" i="0" u="none" strike="noStrike" dirty="0">
                          <a:latin typeface="Tahoma"/>
                        </a:rPr>
                        <a:t>, </a:t>
                      </a:r>
                      <a:r>
                        <a:rPr lang="en-US" sz="1100" b="0" i="0" u="none" strike="noStrike" dirty="0" err="1">
                          <a:latin typeface="Tahoma"/>
                        </a:rPr>
                        <a:t>gempa</a:t>
                      </a:r>
                      <a:r>
                        <a:rPr lang="en-US" sz="1100" b="0" i="0" u="none" strike="noStrike" dirty="0">
                          <a:latin typeface="Tahoma"/>
                        </a:rPr>
                        <a:t>, </a:t>
                      </a:r>
                      <a:r>
                        <a:rPr lang="en-US" sz="1100" b="0" i="0" u="none" strike="noStrike" dirty="0" err="1">
                          <a:latin typeface="Tahoma"/>
                        </a:rPr>
                        <a:t>banjir</a:t>
                      </a:r>
                      <a:r>
                        <a:rPr lang="en-US" sz="1100" b="0" i="0" u="none" strike="noStrike" dirty="0">
                          <a:latin typeface="Tahoma"/>
                        </a:rPr>
                        <a:t>, </a:t>
                      </a:r>
                      <a:r>
                        <a:rPr lang="en-US" sz="1100" b="0" i="0" u="none" strike="noStrike" dirty="0" err="1">
                          <a:latin typeface="Tahoma"/>
                        </a:rPr>
                        <a:t>tumpahan</a:t>
                      </a:r>
                      <a:r>
                        <a:rPr lang="en-US" sz="1100" b="0" i="0" u="none" strike="noStrike" dirty="0">
                          <a:latin typeface="Tahoma"/>
                        </a:rPr>
                        <a:t> </a:t>
                      </a:r>
                      <a:r>
                        <a:rPr lang="en-US" sz="1100" b="0" i="0" u="none" strike="noStrike" dirty="0" err="1">
                          <a:latin typeface="Tahoma"/>
                        </a:rPr>
                        <a:t>atau</a:t>
                      </a:r>
                      <a:r>
                        <a:rPr lang="en-US" sz="1100" b="0" i="0" u="none" strike="noStrike" dirty="0">
                          <a:latin typeface="Tahoma"/>
                        </a:rPr>
                        <a:t> </a:t>
                      </a:r>
                      <a:r>
                        <a:rPr lang="en-US" sz="1100" b="0" i="0" u="none" strike="noStrike" dirty="0" err="1">
                          <a:latin typeface="Tahoma"/>
                        </a:rPr>
                        <a:t>kecelakaan</a:t>
                      </a:r>
                      <a:r>
                        <a:rPr lang="en-US" sz="1100" b="0" i="0" u="none" strike="noStrike" dirty="0">
                          <a:latin typeface="Tahoma"/>
                        </a:rPr>
                        <a:t> </a:t>
                      </a:r>
                      <a:r>
                        <a:rPr lang="en-US" sz="1100" b="0" i="0" u="none" strike="noStrike" dirty="0" err="1">
                          <a:latin typeface="Tahoma"/>
                        </a:rPr>
                        <a:t>kerja</a:t>
                      </a:r>
                      <a:endParaRPr lang="en-US" sz="1100" b="0" i="0" u="none" strike="noStrike" dirty="0">
                        <a:latin typeface="Tahoma"/>
                      </a:endParaRP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0511">
                <a:tc rowSpan="3">
                  <a:txBody>
                    <a:bodyPr/>
                    <a:lstStyle/>
                    <a:p>
                      <a:pPr algn="ctr" fontAlgn="ctr"/>
                      <a:r>
                        <a:rPr lang="en-US" sz="1100" b="0" i="0" u="none" strike="noStrike">
                          <a:latin typeface="Tahoma"/>
                        </a:rPr>
                        <a:t>8</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Jenis</a:t>
                      </a:r>
                      <a:r>
                        <a:rPr lang="en-US" sz="1100" b="0" i="0" u="none" strike="noStrike" dirty="0">
                          <a:latin typeface="Tahoma"/>
                        </a:rPr>
                        <a:t> </a:t>
                      </a:r>
                      <a:r>
                        <a:rPr lang="en-US" sz="1100" b="0" i="0" u="none" strike="noStrike" dirty="0" err="1">
                          <a:latin typeface="Tahoma"/>
                        </a:rPr>
                        <a:t>Dampak</a:t>
                      </a:r>
                      <a:r>
                        <a:rPr lang="en-US" sz="1100" b="0" i="0" u="none" strike="noStrike" dirty="0">
                          <a:latin typeface="Tahoma"/>
                        </a:rPr>
                        <a:t> :</a:t>
                      </a:r>
                    </a:p>
                  </a:txBody>
                  <a:tcPr marL="5469" marR="5469" marT="546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p>
                  </a:txBody>
                  <a:tcPr marL="5469" marR="5469" marT="546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97859">
                <a:tc vMerge="1">
                  <a:txBody>
                    <a:bodyPr/>
                    <a:lstStyle/>
                    <a:p>
                      <a:endParaRPr lang="en-US"/>
                    </a:p>
                  </a:txBody>
                  <a:tcPr/>
                </a:tc>
                <a:tc>
                  <a:txBody>
                    <a:bodyPr/>
                    <a:lstStyle/>
                    <a:p>
                      <a:pPr algn="ctr" fontAlgn="ctr"/>
                      <a:r>
                        <a:rPr lang="en-US" sz="1100" b="1" i="0" u="none" strike="noStrike" dirty="0">
                          <a:latin typeface="Tahoma"/>
                        </a:rPr>
                        <a:t>+</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Positive (</a:t>
                      </a:r>
                      <a:r>
                        <a:rPr lang="en-US" sz="1100" b="0" i="0" u="none" strike="noStrike" dirty="0" err="1">
                          <a:latin typeface="Tahoma"/>
                        </a:rPr>
                        <a:t>Memberikan</a:t>
                      </a:r>
                      <a:r>
                        <a:rPr lang="en-US" sz="1100" b="0" i="0" u="none" strike="noStrike" dirty="0">
                          <a:latin typeface="Tahoma"/>
                        </a:rPr>
                        <a:t> </a:t>
                      </a:r>
                      <a:r>
                        <a:rPr lang="en-US" sz="1100" b="0" i="0" u="none" strike="noStrike" dirty="0" err="1">
                          <a:latin typeface="Tahoma"/>
                        </a:rPr>
                        <a:t>dampak</a:t>
                      </a:r>
                      <a:r>
                        <a:rPr lang="en-US" sz="1100" b="0" i="0" u="none" strike="noStrike" dirty="0">
                          <a:latin typeface="Tahoma"/>
                        </a:rPr>
                        <a:t> </a:t>
                      </a:r>
                      <a:r>
                        <a:rPr lang="en-US" sz="1100" b="0" i="0" u="none" strike="noStrike" dirty="0" err="1">
                          <a:latin typeface="Tahoma"/>
                        </a:rPr>
                        <a:t>dan</a:t>
                      </a:r>
                      <a:r>
                        <a:rPr lang="en-US" sz="1100" b="0" i="0" u="none" strike="noStrike" dirty="0">
                          <a:latin typeface="Tahoma"/>
                        </a:rPr>
                        <a:t> </a:t>
                      </a:r>
                      <a:r>
                        <a:rPr lang="en-US" sz="1100" b="0" i="0" u="none" strike="noStrike" dirty="0" err="1">
                          <a:latin typeface="Tahoma"/>
                        </a:rPr>
                        <a:t>peluang</a:t>
                      </a:r>
                      <a:r>
                        <a:rPr lang="en-US" sz="1100" b="0" i="0" u="none" strike="noStrike" dirty="0">
                          <a:latin typeface="Tahoma"/>
                        </a:rPr>
                        <a:t> yang </a:t>
                      </a:r>
                      <a:r>
                        <a:rPr lang="en-US" sz="1100" b="0" i="0" u="none" strike="noStrike" dirty="0" err="1">
                          <a:latin typeface="Tahoma"/>
                        </a:rPr>
                        <a:t>menguntungkan</a:t>
                      </a:r>
                      <a:r>
                        <a:rPr lang="en-US" sz="1100" b="0" i="0" u="none" strike="noStrike" dirty="0">
                          <a:latin typeface="Tahoma"/>
                        </a:rPr>
                        <a:t> </a:t>
                      </a:r>
                      <a:r>
                        <a:rPr lang="en-US" sz="1100" b="0" i="0" u="none" strike="noStrike" dirty="0" err="1">
                          <a:latin typeface="Tahoma"/>
                        </a:rPr>
                        <a:t>terhadap</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di</a:t>
                      </a:r>
                      <a:r>
                        <a:rPr lang="en-US" sz="1100" b="0" i="0" u="none" strike="noStrike" dirty="0">
                          <a:latin typeface="Tahoma"/>
                        </a:rPr>
                        <a:t> </a:t>
                      </a:r>
                      <a:r>
                        <a:rPr lang="en-US" sz="1100" b="0" i="0" u="none" strike="noStrike" dirty="0" err="1">
                          <a:latin typeface="Tahoma"/>
                        </a:rPr>
                        <a:t>sekitarnya</a:t>
                      </a:r>
                      <a:r>
                        <a:rPr lang="en-US" sz="1100" b="0" i="0" u="none" strike="noStrike" dirty="0">
                          <a:latin typeface="Tahoma"/>
                        </a:rPr>
                        <a:t>)</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97859">
                <a:tc vMerge="1">
                  <a:txBody>
                    <a:bodyPr/>
                    <a:lstStyle/>
                    <a:p>
                      <a:endParaRPr lang="en-US"/>
                    </a:p>
                  </a:txBody>
                  <a:tcPr/>
                </a:tc>
                <a:tc>
                  <a:txBody>
                    <a:bodyPr/>
                    <a:lstStyle/>
                    <a:p>
                      <a:pPr algn="ctr" fontAlgn="ctr"/>
                      <a:r>
                        <a:rPr lang="en-US" sz="1100" b="1" i="0" u="none" strike="noStrike" dirty="0">
                          <a:latin typeface="Tahoma"/>
                        </a:rPr>
                        <a:t>-</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Negative ( </a:t>
                      </a:r>
                      <a:r>
                        <a:rPr lang="en-US" sz="1100" b="0" i="0" u="none" strike="noStrike" dirty="0" err="1">
                          <a:latin typeface="Tahoma"/>
                        </a:rPr>
                        <a:t>Memberikan</a:t>
                      </a:r>
                      <a:r>
                        <a:rPr lang="en-US" sz="1100" b="0" i="0" u="none" strike="noStrike" dirty="0">
                          <a:latin typeface="Tahoma"/>
                        </a:rPr>
                        <a:t> </a:t>
                      </a:r>
                      <a:r>
                        <a:rPr lang="en-US" sz="1100" b="0" i="0" u="none" strike="noStrike" dirty="0" err="1">
                          <a:latin typeface="Tahoma"/>
                        </a:rPr>
                        <a:t>dampak</a:t>
                      </a:r>
                      <a:r>
                        <a:rPr lang="en-US" sz="1100" b="0" i="0" u="none" strike="noStrike" dirty="0">
                          <a:latin typeface="Tahoma"/>
                        </a:rPr>
                        <a:t> </a:t>
                      </a:r>
                      <a:r>
                        <a:rPr lang="en-US" sz="1100" b="0" i="0" u="none" strike="noStrike" dirty="0" err="1">
                          <a:latin typeface="Tahoma"/>
                        </a:rPr>
                        <a:t>dan</a:t>
                      </a:r>
                      <a:r>
                        <a:rPr lang="en-US" sz="1100" b="0" i="0" u="none" strike="noStrike" dirty="0">
                          <a:latin typeface="Tahoma"/>
                        </a:rPr>
                        <a:t> </a:t>
                      </a:r>
                      <a:r>
                        <a:rPr lang="en-US" sz="1100" b="0" i="0" u="none" strike="noStrike" dirty="0" err="1">
                          <a:latin typeface="Tahoma"/>
                        </a:rPr>
                        <a:t>ancaman</a:t>
                      </a:r>
                      <a:r>
                        <a:rPr lang="en-US" sz="1100" b="0" i="0" u="none" strike="noStrike" dirty="0">
                          <a:latin typeface="Tahoma"/>
                        </a:rPr>
                        <a:t> yang </a:t>
                      </a:r>
                      <a:r>
                        <a:rPr lang="en-US" sz="1100" b="0" i="0" u="none" strike="noStrike" dirty="0" err="1">
                          <a:latin typeface="Tahoma"/>
                        </a:rPr>
                        <a:t>merugikan</a:t>
                      </a:r>
                      <a:r>
                        <a:rPr lang="en-US" sz="1100" b="0" i="0" u="none" strike="noStrike" dirty="0">
                          <a:latin typeface="Tahoma"/>
                        </a:rPr>
                        <a:t> </a:t>
                      </a:r>
                      <a:r>
                        <a:rPr lang="en-US" sz="1100" b="0" i="0" u="none" strike="noStrike" dirty="0" err="1">
                          <a:latin typeface="Tahoma"/>
                        </a:rPr>
                        <a:t>terhadap</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di</a:t>
                      </a:r>
                      <a:r>
                        <a:rPr lang="en-US" sz="1100" b="0" i="0" u="none" strike="noStrike" dirty="0">
                          <a:latin typeface="Tahoma"/>
                        </a:rPr>
                        <a:t> </a:t>
                      </a:r>
                      <a:r>
                        <a:rPr lang="en-US" sz="1100" b="0" i="0" u="none" strike="noStrike" dirty="0" err="1">
                          <a:latin typeface="Tahoma"/>
                        </a:rPr>
                        <a:t>sekitarnya</a:t>
                      </a:r>
                      <a:r>
                        <a:rPr lang="en-US" sz="1100" b="0" i="0" u="none" strike="noStrike" dirty="0">
                          <a:latin typeface="Tahoma"/>
                        </a:rPr>
                        <a:t>)</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397859">
                <a:tc>
                  <a:txBody>
                    <a:bodyPr/>
                    <a:lstStyle/>
                    <a:p>
                      <a:pPr algn="ctr" fontAlgn="ctr"/>
                      <a:r>
                        <a:rPr lang="en-US" sz="1100" b="0" i="0" u="none" strike="noStrike">
                          <a:latin typeface="Tahoma"/>
                        </a:rPr>
                        <a:t>9</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Existing control</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latin typeface="Tahoma"/>
                        </a:rPr>
                        <a:t> </a:t>
                      </a:r>
                      <a:r>
                        <a:rPr lang="en-US" sz="1100" b="0" i="0" u="none" strike="noStrike" dirty="0" err="1">
                          <a:latin typeface="Tahoma"/>
                        </a:rPr>
                        <a:t>Pengendalian</a:t>
                      </a:r>
                      <a:r>
                        <a:rPr lang="en-US" sz="1100" b="0" i="0" u="none" strike="noStrike" dirty="0">
                          <a:latin typeface="Tahoma"/>
                        </a:rPr>
                        <a:t> yang </a:t>
                      </a:r>
                      <a:r>
                        <a:rPr lang="en-US" sz="1100" b="0" i="0" u="none" strike="noStrike" dirty="0" err="1">
                          <a:latin typeface="Tahoma"/>
                        </a:rPr>
                        <a:t>telah</a:t>
                      </a:r>
                      <a:r>
                        <a:rPr lang="en-US" sz="1100" b="0" i="0" u="none" strike="noStrike" dirty="0">
                          <a:latin typeface="Tahoma"/>
                        </a:rPr>
                        <a:t> </a:t>
                      </a:r>
                      <a:r>
                        <a:rPr lang="en-US" sz="1100" b="0" i="0" u="none" strike="noStrike" dirty="0" err="1">
                          <a:latin typeface="Tahoma"/>
                        </a:rPr>
                        <a:t>dilakukan</a:t>
                      </a:r>
                      <a:r>
                        <a:rPr lang="en-US" sz="1100" b="0" i="0" u="none" strike="noStrike" dirty="0">
                          <a:latin typeface="Tahoma"/>
                        </a:rPr>
                        <a:t> </a:t>
                      </a:r>
                      <a:r>
                        <a:rPr lang="en-US" sz="1100" b="0" i="0" u="none" strike="noStrike" dirty="0" err="1">
                          <a:latin typeface="Tahoma"/>
                        </a:rPr>
                        <a:t>atau</a:t>
                      </a:r>
                      <a:r>
                        <a:rPr lang="en-US" sz="1100" b="0" i="0" u="none" strike="noStrike" dirty="0">
                          <a:latin typeface="Tahoma"/>
                        </a:rPr>
                        <a:t> </a:t>
                      </a:r>
                      <a:r>
                        <a:rPr lang="en-US" sz="1100" b="0" i="0" u="none" strike="noStrike" dirty="0" err="1">
                          <a:latin typeface="Tahoma"/>
                        </a:rPr>
                        <a:t>diterapkan</a:t>
                      </a:r>
                      <a:r>
                        <a:rPr lang="en-US" sz="1100" b="0" i="0" u="none" strike="noStrike" dirty="0">
                          <a:latin typeface="Tahoma"/>
                        </a:rPr>
                        <a:t> </a:t>
                      </a:r>
                      <a:r>
                        <a:rPr lang="en-US" sz="1100" b="0" i="0" u="none" strike="noStrike" dirty="0" err="1">
                          <a:latin typeface="Tahoma"/>
                        </a:rPr>
                        <a:t>oleh</a:t>
                      </a:r>
                      <a:r>
                        <a:rPr lang="en-US" sz="1100" b="0" i="0" u="none" strike="noStrike" dirty="0">
                          <a:latin typeface="Tahoma"/>
                        </a:rPr>
                        <a:t> </a:t>
                      </a:r>
                      <a:r>
                        <a:rPr lang="en-US" sz="1100" b="0" i="0" u="none" strike="noStrike" dirty="0" err="1">
                          <a:latin typeface="Tahoma"/>
                        </a:rPr>
                        <a:t>organisasi</a:t>
                      </a:r>
                      <a:r>
                        <a:rPr lang="en-US" sz="1100" b="0" i="0" u="none" strike="noStrike" dirty="0">
                          <a:latin typeface="Tahoma"/>
                        </a:rPr>
                        <a:t> </a:t>
                      </a:r>
                      <a:r>
                        <a:rPr lang="en-US" sz="1100" b="0" i="0" u="none" strike="noStrike" dirty="0" err="1">
                          <a:latin typeface="Tahoma"/>
                        </a:rPr>
                        <a:t>untuk</a:t>
                      </a:r>
                      <a:r>
                        <a:rPr lang="en-US" sz="1100" b="0" i="0" u="none" strike="noStrike" dirty="0">
                          <a:latin typeface="Tahoma"/>
                        </a:rPr>
                        <a:t> </a:t>
                      </a:r>
                      <a:r>
                        <a:rPr lang="en-US" sz="1100" b="0" i="0" u="none" strike="noStrike" dirty="0" err="1">
                          <a:latin typeface="Tahoma"/>
                        </a:rPr>
                        <a:t>mengurangi</a:t>
                      </a:r>
                      <a:r>
                        <a:rPr lang="en-US" sz="1100" b="0" i="0" u="none" strike="noStrike" dirty="0">
                          <a:latin typeface="Tahoma"/>
                        </a:rPr>
                        <a:t> </a:t>
                      </a:r>
                      <a:r>
                        <a:rPr lang="en-US" sz="1100" b="0" i="0" u="none" strike="noStrike" dirty="0" err="1">
                          <a:latin typeface="Tahoma"/>
                        </a:rPr>
                        <a:t>kemungkinan</a:t>
                      </a:r>
                      <a:r>
                        <a:rPr lang="en-US" sz="1100" b="0" i="0" u="none" strike="noStrike" dirty="0">
                          <a:latin typeface="Tahoma"/>
                        </a:rPr>
                        <a:t> &amp;/</a:t>
                      </a:r>
                      <a:r>
                        <a:rPr lang="en-US" sz="1100" b="0" i="0" u="none" strike="noStrike" dirty="0" err="1">
                          <a:latin typeface="Tahoma"/>
                        </a:rPr>
                        <a:t>keparahan</a:t>
                      </a:r>
                      <a:r>
                        <a:rPr lang="en-US" sz="1100" b="0" i="0" u="none" strike="noStrike" dirty="0">
                          <a:latin typeface="Tahoma"/>
                        </a:rPr>
                        <a:t> </a:t>
                      </a:r>
                      <a:r>
                        <a:rPr lang="en-US" sz="1100" b="0" i="0" u="none" strike="noStrike" dirty="0" err="1">
                          <a:latin typeface="Tahoma"/>
                        </a:rPr>
                        <a:t>dampak</a:t>
                      </a:r>
                      <a:r>
                        <a:rPr lang="en-US" sz="1100" b="0" i="0" u="none" strike="noStrike" dirty="0">
                          <a:latin typeface="Tahoma"/>
                        </a:rPr>
                        <a:t> </a:t>
                      </a:r>
                      <a:r>
                        <a:rPr lang="en-US" sz="1100" b="0" i="0" u="none" strike="noStrike" dirty="0" err="1">
                          <a:latin typeface="Tahoma"/>
                        </a:rPr>
                        <a:t>lingkungan</a:t>
                      </a:r>
                      <a:r>
                        <a:rPr lang="en-US" sz="1100" b="0" i="0" u="none" strike="noStrike" dirty="0">
                          <a:latin typeface="Tahoma"/>
                        </a:rPr>
                        <a:t> </a:t>
                      </a:r>
                      <a:r>
                        <a:rPr lang="en-US" sz="1100" b="0" i="0" u="none" strike="noStrike" dirty="0" err="1">
                          <a:latin typeface="Tahoma"/>
                        </a:rPr>
                        <a:t>serta</a:t>
                      </a:r>
                      <a:r>
                        <a:rPr lang="en-US" sz="1100" b="0" i="0" u="none" strike="noStrike" dirty="0">
                          <a:latin typeface="Tahoma"/>
                        </a:rPr>
                        <a:t> </a:t>
                      </a:r>
                      <a:r>
                        <a:rPr lang="en-US" sz="1100" b="0" i="0" u="none" strike="noStrike" dirty="0" err="1">
                          <a:latin typeface="Tahoma"/>
                        </a:rPr>
                        <a:t>resiko</a:t>
                      </a:r>
                      <a:r>
                        <a:rPr lang="en-US" sz="1100" b="0" i="0" u="none" strike="noStrike" dirty="0">
                          <a:latin typeface="Tahoma"/>
                        </a:rPr>
                        <a:t> K3</a:t>
                      </a:r>
                    </a:p>
                  </a:txBody>
                  <a:tcPr marL="5469" marR="5469" marT="54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2" name="Footer Placeholder 1">
            <a:extLst>
              <a:ext uri="{FF2B5EF4-FFF2-40B4-BE49-F238E27FC236}">
                <a16:creationId xmlns:a16="http://schemas.microsoft.com/office/drawing/2014/main" id="{755B3082-77FC-449F-AB90-F62A61C9F5F9}"/>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p:spPr>
        <p:txBody>
          <a:bodyPr/>
          <a:lstStyle/>
          <a:p>
            <a:fld id="{BF4E319D-5474-4C28-AB4C-DC7732061A83}" type="slidenum">
              <a:rPr lang="en-US" smtClean="0"/>
              <a:pPr/>
              <a:t>4</a:t>
            </a:fld>
            <a:endParaRPr lang="en-US"/>
          </a:p>
        </p:txBody>
      </p:sp>
      <p:sp>
        <p:nvSpPr>
          <p:cNvPr id="72707" name="Rectangle 3"/>
          <p:cNvSpPr>
            <a:spLocks noChangeArrowheads="1"/>
          </p:cNvSpPr>
          <p:nvPr/>
        </p:nvSpPr>
        <p:spPr bwMode="auto">
          <a:xfrm>
            <a:off x="3441700" y="1196975"/>
            <a:ext cx="2921000" cy="762000"/>
          </a:xfrm>
          <a:prstGeom prst="rect">
            <a:avLst/>
          </a:prstGeom>
          <a:solidFill>
            <a:srgbClr val="000099"/>
          </a:solidFill>
          <a:ln w="9525">
            <a:noFill/>
            <a:miter lim="800000"/>
            <a:headEnd/>
            <a:tailEnd/>
          </a:ln>
        </p:spPr>
        <p:txBody>
          <a:bodyPr anchor="ctr"/>
          <a:lstStyle/>
          <a:p>
            <a:pPr algn="ctr"/>
            <a:r>
              <a:rPr lang="en-US" sz="1400" b="1">
                <a:solidFill>
                  <a:schemeClr val="bg1"/>
                </a:solidFill>
                <a:latin typeface="Century Schoolbook" pitchFamily="18" charset="0"/>
              </a:rPr>
              <a:t>Identifikasi Bahaya / Aspek Lingkungan</a:t>
            </a:r>
          </a:p>
          <a:p>
            <a:pPr algn="ctr"/>
            <a:r>
              <a:rPr lang="en-US" sz="1400" b="1" i="1">
                <a:solidFill>
                  <a:srgbClr val="FFCC00"/>
                </a:solidFill>
                <a:latin typeface="Century Schoolbook" pitchFamily="18" charset="0"/>
              </a:rPr>
              <a:t>Aktivitas, Produk, Jasa</a:t>
            </a:r>
          </a:p>
        </p:txBody>
      </p:sp>
      <p:sp>
        <p:nvSpPr>
          <p:cNvPr id="72708" name="Rectangle 4"/>
          <p:cNvSpPr>
            <a:spLocks noChangeArrowheads="1"/>
          </p:cNvSpPr>
          <p:nvPr/>
        </p:nvSpPr>
        <p:spPr bwMode="auto">
          <a:xfrm>
            <a:off x="6311900" y="3094038"/>
            <a:ext cx="2327275" cy="695325"/>
          </a:xfrm>
          <a:prstGeom prst="rect">
            <a:avLst/>
          </a:prstGeom>
          <a:solidFill>
            <a:srgbClr val="000099"/>
          </a:solidFill>
          <a:ln w="9525">
            <a:noFill/>
            <a:miter lim="800000"/>
            <a:headEnd/>
            <a:tailEnd/>
          </a:ln>
        </p:spPr>
        <p:txBody>
          <a:bodyPr anchor="ctr"/>
          <a:lstStyle/>
          <a:p>
            <a:pPr algn="ctr"/>
            <a:r>
              <a:rPr lang="en-US" sz="1400" b="1">
                <a:solidFill>
                  <a:schemeClr val="bg1"/>
                </a:solidFill>
                <a:latin typeface="Century Schoolbook" pitchFamily="18" charset="0"/>
              </a:rPr>
              <a:t>Penilaian Resiko / Dampak Lingkungan</a:t>
            </a:r>
          </a:p>
        </p:txBody>
      </p:sp>
      <p:sp>
        <p:nvSpPr>
          <p:cNvPr id="72709" name="Rectangle 5"/>
          <p:cNvSpPr>
            <a:spLocks noChangeArrowheads="1"/>
          </p:cNvSpPr>
          <p:nvPr/>
        </p:nvSpPr>
        <p:spPr bwMode="auto">
          <a:xfrm>
            <a:off x="3454400" y="4803775"/>
            <a:ext cx="2724150" cy="785813"/>
          </a:xfrm>
          <a:prstGeom prst="rect">
            <a:avLst/>
          </a:prstGeom>
          <a:solidFill>
            <a:srgbClr val="000099"/>
          </a:solidFill>
          <a:ln w="9525">
            <a:noFill/>
            <a:miter lim="800000"/>
            <a:headEnd/>
            <a:tailEnd/>
          </a:ln>
        </p:spPr>
        <p:txBody>
          <a:bodyPr anchor="ctr"/>
          <a:lstStyle/>
          <a:p>
            <a:pPr algn="ctr"/>
            <a:r>
              <a:rPr lang="en-US" sz="1400" b="1">
                <a:solidFill>
                  <a:schemeClr val="bg1"/>
                </a:solidFill>
                <a:latin typeface="Century Schoolbook" pitchFamily="18" charset="0"/>
              </a:rPr>
              <a:t>Pengendalian Resiko / Dampak Lingkungan Signifikan</a:t>
            </a:r>
          </a:p>
        </p:txBody>
      </p:sp>
      <p:sp>
        <p:nvSpPr>
          <p:cNvPr id="72710" name="Rectangle 6"/>
          <p:cNvSpPr>
            <a:spLocks noChangeArrowheads="1"/>
          </p:cNvSpPr>
          <p:nvPr/>
        </p:nvSpPr>
        <p:spPr bwMode="auto">
          <a:xfrm>
            <a:off x="974725" y="2990850"/>
            <a:ext cx="2724150" cy="725488"/>
          </a:xfrm>
          <a:prstGeom prst="rect">
            <a:avLst/>
          </a:prstGeom>
          <a:solidFill>
            <a:srgbClr val="000099"/>
          </a:solidFill>
          <a:ln w="9525">
            <a:noFill/>
            <a:miter lim="800000"/>
            <a:headEnd/>
            <a:tailEnd/>
          </a:ln>
        </p:spPr>
        <p:txBody>
          <a:bodyPr anchor="ctr"/>
          <a:lstStyle/>
          <a:p>
            <a:pPr algn="ctr"/>
            <a:r>
              <a:rPr lang="en-US" sz="1400" b="1">
                <a:solidFill>
                  <a:schemeClr val="bg1"/>
                </a:solidFill>
                <a:latin typeface="Century Schoolbook" pitchFamily="18" charset="0"/>
              </a:rPr>
              <a:t>Updates Bahaya Resiko / Aspek  Dampak Lingkungan</a:t>
            </a:r>
          </a:p>
        </p:txBody>
      </p:sp>
      <p:sp>
        <p:nvSpPr>
          <p:cNvPr id="79880" name="AutoShape 7"/>
          <p:cNvSpPr>
            <a:spLocks noChangeArrowheads="1"/>
          </p:cNvSpPr>
          <p:nvPr/>
        </p:nvSpPr>
        <p:spPr bwMode="auto">
          <a:xfrm>
            <a:off x="1938338" y="1303338"/>
            <a:ext cx="1370012" cy="1401762"/>
          </a:xfrm>
          <a:custGeom>
            <a:avLst/>
            <a:gdLst>
              <a:gd name="T0" fmla="*/ 60850662 w 21600"/>
              <a:gd name="T1" fmla="*/ 0 h 21600"/>
              <a:gd name="T2" fmla="*/ 60850662 w 21600"/>
              <a:gd name="T3" fmla="*/ 51203898 h 21600"/>
              <a:gd name="T4" fmla="*/ 13022217 w 21600"/>
              <a:gd name="T5" fmla="*/ 90969291 h 21600"/>
              <a:gd name="T6" fmla="*/ 86895041 w 21600"/>
              <a:gd name="T7" fmla="*/ 256019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eaLnBrk="1" hangingPunct="1">
              <a:defRPr/>
            </a:pPr>
            <a:endParaRPr lang="en-US"/>
          </a:p>
        </p:txBody>
      </p:sp>
      <p:sp>
        <p:nvSpPr>
          <p:cNvPr id="72712" name="AutoShape 8"/>
          <p:cNvSpPr>
            <a:spLocks noChangeArrowheads="1"/>
          </p:cNvSpPr>
          <p:nvPr/>
        </p:nvSpPr>
        <p:spPr bwMode="auto">
          <a:xfrm rot="5400000">
            <a:off x="6507162" y="1428751"/>
            <a:ext cx="1463675" cy="14859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tx1"/>
          </a:solidFill>
          <a:ln w="9525">
            <a:noFill/>
            <a:miter lim="800000"/>
            <a:headEnd/>
            <a:tailEnd/>
          </a:ln>
        </p:spPr>
        <p:txBody>
          <a:bodyPr wrap="none" anchor="ctr"/>
          <a:lstStyle/>
          <a:p>
            <a:endParaRPr lang="en-US"/>
          </a:p>
        </p:txBody>
      </p:sp>
      <p:sp>
        <p:nvSpPr>
          <p:cNvPr id="72713" name="AutoShape 9"/>
          <p:cNvSpPr>
            <a:spLocks noChangeArrowheads="1"/>
          </p:cNvSpPr>
          <p:nvPr/>
        </p:nvSpPr>
        <p:spPr bwMode="auto">
          <a:xfrm rot="10800000">
            <a:off x="6280150" y="4046538"/>
            <a:ext cx="1585913" cy="1371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tx1"/>
          </a:solidFill>
          <a:ln w="9525">
            <a:noFill/>
            <a:miter lim="800000"/>
            <a:headEnd/>
            <a:tailEnd/>
          </a:ln>
        </p:spPr>
        <p:txBody>
          <a:bodyPr wrap="none" anchor="ctr"/>
          <a:lstStyle/>
          <a:p>
            <a:endParaRPr lang="en-US"/>
          </a:p>
        </p:txBody>
      </p:sp>
      <p:sp>
        <p:nvSpPr>
          <p:cNvPr id="79883" name="AutoShape 10"/>
          <p:cNvSpPr>
            <a:spLocks noChangeArrowheads="1"/>
          </p:cNvSpPr>
          <p:nvPr/>
        </p:nvSpPr>
        <p:spPr bwMode="auto">
          <a:xfrm rot="16200000">
            <a:off x="1717675" y="3776663"/>
            <a:ext cx="1463675" cy="1485900"/>
          </a:xfrm>
          <a:custGeom>
            <a:avLst/>
            <a:gdLst>
              <a:gd name="T0" fmla="*/ 69455369 w 21600"/>
              <a:gd name="T1" fmla="*/ 0 h 21600"/>
              <a:gd name="T2" fmla="*/ 69455369 w 21600"/>
              <a:gd name="T3" fmla="*/ 57535214 h 21600"/>
              <a:gd name="T4" fmla="*/ 14863618 w 21600"/>
              <a:gd name="T5" fmla="*/ 102217535 h 21600"/>
              <a:gd name="T6" fmla="*/ 99182614 w 21600"/>
              <a:gd name="T7" fmla="*/ 2876764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eaLnBrk="1" hangingPunct="1">
              <a:defRPr/>
            </a:pPr>
            <a:endParaRPr lang="en-US"/>
          </a:p>
        </p:txBody>
      </p:sp>
      <p:sp>
        <p:nvSpPr>
          <p:cNvPr id="72715" name="Text Box 11"/>
          <p:cNvSpPr txBox="1">
            <a:spLocks noChangeArrowheads="1"/>
          </p:cNvSpPr>
          <p:nvPr/>
        </p:nvSpPr>
        <p:spPr bwMode="auto">
          <a:xfrm>
            <a:off x="7810520" y="4643446"/>
            <a:ext cx="1835150" cy="646331"/>
          </a:xfrm>
          <a:prstGeom prst="rect">
            <a:avLst/>
          </a:prstGeom>
          <a:noFill/>
          <a:ln w="9525">
            <a:noFill/>
            <a:miter lim="800000"/>
            <a:headEnd/>
            <a:tailEnd/>
          </a:ln>
        </p:spPr>
        <p:txBody>
          <a:bodyPr>
            <a:spAutoFit/>
          </a:bodyPr>
          <a:lstStyle/>
          <a:p>
            <a:pPr algn="ctr">
              <a:spcBef>
                <a:spcPct val="50000"/>
              </a:spcBef>
            </a:pPr>
            <a:r>
              <a:rPr lang="en-US" sz="1800" b="1" i="1" dirty="0" err="1">
                <a:latin typeface="Rockwell" pitchFamily="18" charset="0"/>
              </a:rPr>
              <a:t>Resiko</a:t>
            </a:r>
            <a:r>
              <a:rPr lang="en-US" sz="1800" b="1" i="1" dirty="0">
                <a:latin typeface="Rockwell" pitchFamily="18" charset="0"/>
              </a:rPr>
              <a:t> </a:t>
            </a:r>
            <a:r>
              <a:rPr lang="en-US" sz="1800" b="1" i="1" dirty="0" err="1">
                <a:latin typeface="Rockwell" pitchFamily="18" charset="0"/>
              </a:rPr>
              <a:t>Diterima</a:t>
            </a:r>
            <a:r>
              <a:rPr lang="en-US" sz="1800" b="1" i="1" dirty="0">
                <a:latin typeface="Rockwell" pitchFamily="18" charset="0"/>
              </a:rPr>
              <a:t> ? /</a:t>
            </a:r>
          </a:p>
        </p:txBody>
      </p:sp>
      <p:sp>
        <p:nvSpPr>
          <p:cNvPr id="72716" name="AutoShape 12"/>
          <p:cNvSpPr>
            <a:spLocks/>
          </p:cNvSpPr>
          <p:nvPr/>
        </p:nvSpPr>
        <p:spPr bwMode="auto">
          <a:xfrm>
            <a:off x="4881563" y="5715000"/>
            <a:ext cx="4286250" cy="1027113"/>
          </a:xfrm>
          <a:prstGeom prst="borderCallout2">
            <a:avLst>
              <a:gd name="adj1" fmla="val 11338"/>
              <a:gd name="adj2" fmla="val 102074"/>
              <a:gd name="adj3" fmla="val 11338"/>
              <a:gd name="adj4" fmla="val 102551"/>
              <a:gd name="adj5" fmla="val -57981"/>
              <a:gd name="adj6" fmla="val 104480"/>
            </a:avLst>
          </a:prstGeom>
          <a:solidFill>
            <a:srgbClr val="FFCC00"/>
          </a:solidFill>
          <a:ln w="9525">
            <a:solidFill>
              <a:schemeClr val="tx1"/>
            </a:solidFill>
            <a:miter lim="800000"/>
            <a:headEnd/>
            <a:tailEnd/>
          </a:ln>
        </p:spPr>
        <p:txBody>
          <a:bodyPr/>
          <a:lstStyle/>
          <a:p>
            <a:pPr eaLnBrk="1" hangingPunct="1">
              <a:buFontTx/>
              <a:buBlip>
                <a:blip r:embed="rId2"/>
              </a:buBlip>
            </a:pPr>
            <a:r>
              <a:rPr lang="en-US" sz="1200" b="1">
                <a:latin typeface="Arial" pitchFamily="34" charset="0"/>
                <a:cs typeface="Arial" pitchFamily="34" charset="0"/>
              </a:rPr>
              <a:t> Kriteria K3L </a:t>
            </a:r>
            <a:r>
              <a:rPr lang="en-US" sz="1200" b="1" i="1">
                <a:latin typeface="Arial" pitchFamily="34" charset="0"/>
                <a:cs typeface="Arial" pitchFamily="34" charset="0"/>
              </a:rPr>
              <a:t>(Skala, Keparahan,    </a:t>
            </a:r>
          </a:p>
          <a:p>
            <a:pPr eaLnBrk="1" hangingPunct="1"/>
            <a:r>
              <a:rPr lang="en-US" sz="1200" b="1" i="1">
                <a:latin typeface="Arial" pitchFamily="34" charset="0"/>
                <a:cs typeface="Arial" pitchFamily="34" charset="0"/>
              </a:rPr>
              <a:t>   Lamanya resiko/dampak, tipe, ukuran, </a:t>
            </a:r>
          </a:p>
          <a:p>
            <a:pPr eaLnBrk="1" hangingPunct="1"/>
            <a:r>
              <a:rPr lang="en-US" sz="1200" b="1" i="1">
                <a:latin typeface="Arial" pitchFamily="34" charset="0"/>
                <a:cs typeface="Arial" pitchFamily="34" charset="0"/>
              </a:rPr>
              <a:t>   frekuensi resiko / dampak lingkungan)</a:t>
            </a:r>
          </a:p>
          <a:p>
            <a:pPr eaLnBrk="1" hangingPunct="1">
              <a:buFontTx/>
              <a:buBlip>
                <a:blip r:embed="rId2"/>
              </a:buBlip>
            </a:pPr>
            <a:r>
              <a:rPr lang="en-US" sz="1200" b="1">
                <a:latin typeface="Arial" pitchFamily="34" charset="0"/>
                <a:cs typeface="Arial" pitchFamily="34" charset="0"/>
              </a:rPr>
              <a:t> Persyaratan perundangan yang berlaku</a:t>
            </a:r>
          </a:p>
          <a:p>
            <a:pPr eaLnBrk="1" hangingPunct="1">
              <a:buFontTx/>
              <a:buBlip>
                <a:blip r:embed="rId2"/>
              </a:buBlip>
            </a:pPr>
            <a:r>
              <a:rPr lang="en-US" sz="1200" b="1">
                <a:latin typeface="Arial" pitchFamily="34" charset="0"/>
                <a:cs typeface="Arial" pitchFamily="34" charset="0"/>
              </a:rPr>
              <a:t> Perhatian internal serta pihak ketiga</a:t>
            </a:r>
          </a:p>
        </p:txBody>
      </p:sp>
      <p:sp>
        <p:nvSpPr>
          <p:cNvPr id="72717" name="Rectangle 13"/>
          <p:cNvSpPr>
            <a:spLocks noChangeArrowheads="1"/>
          </p:cNvSpPr>
          <p:nvPr/>
        </p:nvSpPr>
        <p:spPr bwMode="auto">
          <a:xfrm>
            <a:off x="0" y="0"/>
            <a:ext cx="9906000" cy="981075"/>
          </a:xfrm>
          <a:prstGeom prst="rect">
            <a:avLst/>
          </a:prstGeom>
          <a:solidFill>
            <a:srgbClr val="800000"/>
          </a:solidFill>
          <a:ln w="9525">
            <a:noFill/>
            <a:miter lim="800000"/>
            <a:headEnd/>
            <a:tailEnd/>
          </a:ln>
        </p:spPr>
        <p:txBody>
          <a:bodyPr wrap="none" anchor="ctr"/>
          <a:lstStyle/>
          <a:p>
            <a:pPr algn="ctr" eaLnBrk="1" hangingPunct="1"/>
            <a:r>
              <a:rPr lang="en-US" sz="2400">
                <a:solidFill>
                  <a:schemeClr val="bg1"/>
                </a:solidFill>
                <a:latin typeface="Cooper Black" pitchFamily="18" charset="0"/>
              </a:rPr>
              <a:t>METODA PENGEMBANGAN</a:t>
            </a:r>
          </a:p>
          <a:p>
            <a:pPr algn="ctr" eaLnBrk="1" hangingPunct="1"/>
            <a:r>
              <a:rPr lang="en-US" sz="1800">
                <a:solidFill>
                  <a:schemeClr val="bg1"/>
                </a:solidFill>
                <a:latin typeface="Cooper Black" pitchFamily="18" charset="0"/>
              </a:rPr>
              <a:t>IDENTIFIKASI BAHAYA-ASPEK LINGKUNGAN</a:t>
            </a:r>
          </a:p>
        </p:txBody>
      </p:sp>
      <p:pic>
        <p:nvPicPr>
          <p:cNvPr id="72718" name="Picture 14" descr="lf01973a"/>
          <p:cNvPicPr>
            <a:picLocks noChangeAspect="1" noChangeArrowheads="1"/>
          </p:cNvPicPr>
          <p:nvPr/>
        </p:nvPicPr>
        <p:blipFill>
          <a:blip r:embed="rId3" cstate="print"/>
          <a:srcRect/>
          <a:stretch>
            <a:fillRect/>
          </a:stretch>
        </p:blipFill>
        <p:spPr bwMode="auto">
          <a:xfrm>
            <a:off x="3836988" y="1939925"/>
            <a:ext cx="2130425" cy="2784475"/>
          </a:xfrm>
          <a:prstGeom prst="rect">
            <a:avLst/>
          </a:prstGeom>
          <a:noFill/>
          <a:ln w="9525">
            <a:noFill/>
            <a:miter lim="800000"/>
            <a:headEnd/>
            <a:tailEnd/>
          </a:ln>
        </p:spPr>
      </p:pic>
      <p:sp>
        <p:nvSpPr>
          <p:cNvPr id="72719" name="Text Box 15"/>
          <p:cNvSpPr txBox="1">
            <a:spLocks noChangeArrowheads="1"/>
          </p:cNvSpPr>
          <p:nvPr/>
        </p:nvSpPr>
        <p:spPr bwMode="auto">
          <a:xfrm>
            <a:off x="4953000" y="2127250"/>
            <a:ext cx="1951038" cy="338138"/>
          </a:xfrm>
          <a:prstGeom prst="rect">
            <a:avLst/>
          </a:prstGeom>
          <a:noFill/>
          <a:ln w="9525">
            <a:noFill/>
            <a:miter lim="800000"/>
            <a:headEnd/>
            <a:tailEnd/>
          </a:ln>
        </p:spPr>
        <p:txBody>
          <a:bodyPr>
            <a:spAutoFit/>
          </a:bodyPr>
          <a:lstStyle/>
          <a:p>
            <a:pPr algn="ctr" eaLnBrk="1" hangingPunct="1">
              <a:spcBef>
                <a:spcPct val="50000"/>
              </a:spcBef>
            </a:pPr>
            <a:r>
              <a:rPr lang="en-US" sz="1600" b="1" i="1">
                <a:latin typeface="Rockwell" pitchFamily="18" charset="0"/>
              </a:rPr>
              <a:t>Based on Process</a:t>
            </a:r>
          </a:p>
        </p:txBody>
      </p:sp>
      <p:sp>
        <p:nvSpPr>
          <p:cNvPr id="2" name="Footer Placeholder 1"/>
          <p:cNvSpPr>
            <a:spLocks noGrp="1"/>
          </p:cNvSpPr>
          <p:nvPr>
            <p:ph type="ftr" sz="quarter" idx="11"/>
          </p:nvPr>
        </p:nvSpPr>
        <p:spPr/>
        <p:txBody>
          <a:bodyPr/>
          <a:lstStyle/>
          <a:p>
            <a:r>
              <a:rPr lang="en-US"/>
              <a:t>HIRADC 2/Rev.0© Copyright, Sentral-Sistem  April 2019</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4800" y="304800"/>
          <a:ext cx="9220203" cy="6096001"/>
        </p:xfrm>
        <a:graphic>
          <a:graphicData uri="http://schemas.openxmlformats.org/drawingml/2006/table">
            <a:tbl>
              <a:tblPr/>
              <a:tblGrid>
                <a:gridCol w="914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6858003">
                  <a:extLst>
                    <a:ext uri="{9D8B030D-6E8A-4147-A177-3AD203B41FA5}">
                      <a16:colId xmlns:a16="http://schemas.microsoft.com/office/drawing/2014/main" val="20002"/>
                    </a:ext>
                  </a:extLst>
                </a:gridCol>
              </a:tblGrid>
              <a:tr h="454181">
                <a:tc>
                  <a:txBody>
                    <a:bodyPr/>
                    <a:lstStyle/>
                    <a:p>
                      <a:pPr algn="ctr" fontAlgn="ctr"/>
                      <a:r>
                        <a:rPr lang="en-US" sz="1200" b="1" i="0" u="none" strike="noStrike" dirty="0">
                          <a:latin typeface="Tahoma"/>
                        </a:rPr>
                        <a:t>No </a:t>
                      </a:r>
                      <a:r>
                        <a:rPr lang="en-US" sz="1200" b="1" i="0" u="none" strike="noStrike" dirty="0" err="1">
                          <a:latin typeface="Tahoma"/>
                        </a:rPr>
                        <a:t>Kolom</a:t>
                      </a:r>
                      <a:endParaRPr lang="en-US" sz="1200" b="1" i="0" u="none" strike="noStrike" dirty="0">
                        <a:latin typeface="Tahoma"/>
                      </a:endParaRP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Tahoma"/>
                        </a:rPr>
                        <a:t>Title</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Arial"/>
                        </a:rPr>
                        <a:t>Keselamatan dan Kesehatan Kerja</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272508">
                <a:tc>
                  <a:txBody>
                    <a:bodyPr/>
                    <a:lstStyle/>
                    <a:p>
                      <a:pPr algn="l" fontAlgn="ctr"/>
                      <a:r>
                        <a:rPr lang="en-US" sz="1200" b="0" i="0" u="none" strike="noStrike">
                          <a:latin typeface="Tahoma"/>
                        </a:rPr>
                        <a:t>Score :</a:t>
                      </a:r>
                    </a:p>
                  </a:txBody>
                  <a:tcPr marL="9328" marR="9328" marT="932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 </a:t>
                      </a:r>
                    </a:p>
                  </a:txBody>
                  <a:tcPr marL="9328" marR="9328" marT="932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 </a:t>
                      </a:r>
                    </a:p>
                  </a:txBody>
                  <a:tcPr marL="9328" marR="9328" marT="932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2508">
                <a:tc rowSpan="5">
                  <a:txBody>
                    <a:bodyPr/>
                    <a:lstStyle/>
                    <a:p>
                      <a:pPr algn="ctr" fontAlgn="ctr"/>
                      <a:r>
                        <a:rPr lang="en-US" sz="1200" b="0" i="0" u="none" strike="noStrike">
                          <a:latin typeface="Tahoma"/>
                        </a:rPr>
                        <a:t>10</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0" i="0" u="none" strike="noStrike">
                          <a:latin typeface="Tahoma"/>
                        </a:rPr>
                        <a:t>Severity/Keparahan</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9328" marR="9328" marT="93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7525">
                <a:tc vMerge="1">
                  <a:txBody>
                    <a:bodyPr/>
                    <a:lstStyle/>
                    <a:p>
                      <a:endParaRPr lang="en-US"/>
                    </a:p>
                  </a:txBody>
                  <a:tcPr/>
                </a:tc>
                <a:tc>
                  <a:txBody>
                    <a:bodyPr/>
                    <a:lstStyle/>
                    <a:p>
                      <a:pPr algn="ctr" fontAlgn="ctr"/>
                      <a:r>
                        <a:rPr lang="en-US" sz="1200" b="1" i="0" u="none" strike="noStrike">
                          <a:latin typeface="Tahoma"/>
                        </a:rPr>
                        <a:t>1</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Dapat ditanggulangi dg P3K (umumnya karena cedera ringan) atau penanggulangan &lt; 5 jt</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73064">
                <a:tc vMerge="1">
                  <a:txBody>
                    <a:bodyPr/>
                    <a:lstStyle/>
                    <a:p>
                      <a:endParaRPr lang="en-US"/>
                    </a:p>
                  </a:txBody>
                  <a:tcPr/>
                </a:tc>
                <a:tc>
                  <a:txBody>
                    <a:bodyPr/>
                    <a:lstStyle/>
                    <a:p>
                      <a:pPr algn="ctr" fontAlgn="ctr"/>
                      <a:r>
                        <a:rPr lang="en-US" sz="1200" b="1" i="0" u="none" strike="noStrike">
                          <a:latin typeface="Tahoma"/>
                        </a:rPr>
                        <a:t>2</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Perlu penanganan khusus / medis / upaya pemulihan lain (akibat cedera ringan s.d. sedang / pingsan / penurunan kesehatan sesaat) dan tidak menyebabkan loss time accident atau kerugian  5 jt - &lt; 50 jt</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97099">
                <a:tc vMerge="1">
                  <a:txBody>
                    <a:bodyPr/>
                    <a:lstStyle/>
                    <a:p>
                      <a:endParaRPr lang="en-US"/>
                    </a:p>
                  </a:txBody>
                  <a:tcPr/>
                </a:tc>
                <a:tc>
                  <a:txBody>
                    <a:bodyPr/>
                    <a:lstStyle/>
                    <a:p>
                      <a:pPr algn="ctr" fontAlgn="ctr"/>
                      <a:r>
                        <a:rPr lang="en-US" sz="1200" b="1" i="0" u="none" strike="noStrike">
                          <a:latin typeface="Tahoma"/>
                        </a:rPr>
                        <a:t>3</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Cedera sedang s.d. berat yang menyebabkan loss time accident atau cacat tetap / kehilangan sebagian anggota badan tetapi yang bersangkutan masih memungkinkan untuk dipekerjakan kembali. Penurunan kesehatan permanen / timbulnya penyakit akibat kerja atau kerugian  50 -500 juta</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09116">
                <a:tc vMerge="1">
                  <a:txBody>
                    <a:bodyPr/>
                    <a:lstStyle/>
                    <a:p>
                      <a:endParaRPr lang="en-US"/>
                    </a:p>
                  </a:txBody>
                  <a:tcPr/>
                </a:tc>
                <a:tc>
                  <a:txBody>
                    <a:bodyPr/>
                    <a:lstStyle/>
                    <a:p>
                      <a:pPr algn="ctr" fontAlgn="ctr"/>
                      <a:r>
                        <a:rPr lang="en-US" sz="1200" b="1" i="0" u="none" strike="noStrike" dirty="0">
                          <a:latin typeface="Tahoma"/>
                        </a:rPr>
                        <a:t>4</a:t>
                      </a: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0" i="0" u="none" strike="noStrike" dirty="0">
                          <a:latin typeface="Arial"/>
                        </a:rPr>
                        <a:t>- Fatality, </a:t>
                      </a:r>
                      <a:r>
                        <a:rPr lang="en-US" sz="1200" b="0" i="0" u="none" strike="noStrike" dirty="0" err="1">
                          <a:latin typeface="Arial"/>
                        </a:rPr>
                        <a:t>kehilangan</a:t>
                      </a:r>
                      <a:r>
                        <a:rPr lang="en-US" sz="1200" b="0" i="0" u="none" strike="noStrike" dirty="0">
                          <a:latin typeface="Arial"/>
                        </a:rPr>
                        <a:t> </a:t>
                      </a:r>
                      <a:r>
                        <a:rPr lang="en-US" sz="1200" b="0" i="0" u="none" strike="noStrike" dirty="0" err="1">
                          <a:latin typeface="Arial"/>
                        </a:rPr>
                        <a:t>anggota</a:t>
                      </a:r>
                      <a:r>
                        <a:rPr lang="en-US" sz="1200" b="0" i="0" u="none" strike="noStrike" dirty="0">
                          <a:latin typeface="Arial"/>
                        </a:rPr>
                        <a:t> </a:t>
                      </a:r>
                      <a:r>
                        <a:rPr lang="en-US" sz="1200" b="0" i="0" u="none" strike="noStrike" dirty="0" err="1">
                          <a:latin typeface="Arial"/>
                        </a:rPr>
                        <a:t>badan</a:t>
                      </a:r>
                      <a:r>
                        <a:rPr lang="en-US" sz="1200" b="0" i="0" u="none" strike="noStrike" dirty="0">
                          <a:latin typeface="Arial"/>
                        </a:rPr>
                        <a:t> yang </a:t>
                      </a:r>
                      <a:r>
                        <a:rPr lang="en-US" sz="1200" b="0" i="0" u="none" strike="noStrike" dirty="0" err="1">
                          <a:latin typeface="Arial"/>
                        </a:rPr>
                        <a:t>tidak</a:t>
                      </a:r>
                      <a:r>
                        <a:rPr lang="en-US" sz="1200" b="0" i="0" u="none" strike="noStrike" dirty="0">
                          <a:latin typeface="Arial"/>
                        </a:rPr>
                        <a:t> </a:t>
                      </a:r>
                      <a:r>
                        <a:rPr lang="en-US" sz="1200" b="0" i="0" u="none" strike="noStrike" dirty="0" err="1">
                          <a:latin typeface="Arial"/>
                        </a:rPr>
                        <a:t>memungkinkan</a:t>
                      </a:r>
                      <a:r>
                        <a:rPr lang="en-US" sz="1200" b="0" i="0" u="none" strike="noStrike" dirty="0">
                          <a:latin typeface="Arial"/>
                        </a:rPr>
                        <a:t> </a:t>
                      </a:r>
                      <a:r>
                        <a:rPr lang="en-US" sz="1200" b="0" i="0" u="none" strike="noStrike" dirty="0" err="1">
                          <a:latin typeface="Arial"/>
                        </a:rPr>
                        <a:t>dipekerjakan</a:t>
                      </a:r>
                      <a:r>
                        <a:rPr lang="en-US" sz="1200" b="0" i="0" u="none" strike="noStrike" dirty="0">
                          <a:latin typeface="Arial"/>
                        </a:rPr>
                        <a:t> </a:t>
                      </a:r>
                      <a:r>
                        <a:rPr lang="en-US" sz="1200" b="0" i="0" u="none" strike="noStrike" dirty="0" err="1">
                          <a:latin typeface="Arial"/>
                        </a:rPr>
                        <a:t>kembali</a:t>
                      </a:r>
                      <a:r>
                        <a:rPr lang="en-US" sz="1200" b="0" i="0" u="none" strike="noStrike" dirty="0">
                          <a:latin typeface="Arial"/>
                        </a:rPr>
                        <a:t>, </a:t>
                      </a:r>
                      <a:r>
                        <a:rPr lang="en-US" sz="1200" b="0" i="0" u="none" strike="noStrike" dirty="0" err="1">
                          <a:latin typeface="Arial"/>
                        </a:rPr>
                        <a:t>kematian</a:t>
                      </a:r>
                      <a:r>
                        <a:rPr lang="en-US" sz="1200" b="0" i="0" u="none" strike="noStrike" dirty="0">
                          <a:latin typeface="Arial"/>
                        </a:rPr>
                        <a:t> </a:t>
                      </a:r>
                      <a:r>
                        <a:rPr lang="en-US" sz="1200" b="0" i="0" u="none" strike="noStrike" dirty="0" err="1">
                          <a:latin typeface="Arial"/>
                        </a:rPr>
                        <a:t>atau</a:t>
                      </a:r>
                      <a:r>
                        <a:rPr lang="en-US" sz="1200" b="0" i="0" u="none" strike="noStrike" dirty="0">
                          <a:latin typeface="Arial"/>
                        </a:rPr>
                        <a:t> </a:t>
                      </a:r>
                      <a:r>
                        <a:rPr lang="en-US" sz="1200" b="0" i="0" u="none" strike="noStrike" dirty="0" err="1">
                          <a:latin typeface="Arial"/>
                        </a:rPr>
                        <a:t>kondisi</a:t>
                      </a:r>
                      <a:r>
                        <a:rPr lang="en-US" sz="1200" b="0" i="0" u="none" strike="noStrike" dirty="0">
                          <a:latin typeface="Arial"/>
                        </a:rPr>
                        <a:t> emergency (</a:t>
                      </a:r>
                      <a:r>
                        <a:rPr lang="en-US" sz="1200" b="0" i="0" u="none" strike="noStrike" dirty="0" err="1">
                          <a:latin typeface="Arial"/>
                        </a:rPr>
                        <a:t>kebakaran</a:t>
                      </a:r>
                      <a:r>
                        <a:rPr lang="en-US" sz="1200" b="0" i="0" u="none" strike="noStrike" dirty="0">
                          <a:latin typeface="Arial"/>
                        </a:rPr>
                        <a:t> / </a:t>
                      </a:r>
                      <a:r>
                        <a:rPr lang="en-US" sz="1200" b="0" i="0" u="none" strike="noStrike" dirty="0" err="1">
                          <a:latin typeface="Arial"/>
                        </a:rPr>
                        <a:t>ledakan</a:t>
                      </a:r>
                      <a:r>
                        <a:rPr lang="en-US" sz="1200" b="0" i="0" u="none" strike="noStrike" dirty="0">
                          <a:latin typeface="Arial"/>
                        </a:rPr>
                        <a:t> / </a:t>
                      </a:r>
                      <a:r>
                        <a:rPr lang="en-US" sz="1200" b="0" i="0" u="none" strike="noStrike" dirty="0" err="1">
                          <a:latin typeface="Arial"/>
                        </a:rPr>
                        <a:t>keracunan</a:t>
                      </a:r>
                      <a:r>
                        <a:rPr lang="en-US" sz="1200" b="0" i="0" u="none" strike="noStrike" dirty="0">
                          <a:latin typeface="Arial"/>
                        </a:rPr>
                        <a:t> </a:t>
                      </a:r>
                      <a:r>
                        <a:rPr lang="en-US" sz="1200" b="0" i="0" u="none" strike="noStrike" dirty="0" err="1">
                          <a:latin typeface="Arial"/>
                        </a:rPr>
                        <a:t>masal</a:t>
                      </a:r>
                      <a:r>
                        <a:rPr lang="en-US" sz="1200" b="0" i="0" u="none" strike="noStrike" dirty="0">
                          <a:latin typeface="Arial"/>
                        </a:rPr>
                        <a:t> </a:t>
                      </a:r>
                      <a:r>
                        <a:rPr lang="en-US" sz="1200" b="0" i="0" u="none" strike="noStrike" dirty="0" err="1">
                          <a:latin typeface="Arial"/>
                        </a:rPr>
                        <a:t>dll</a:t>
                      </a:r>
                      <a:r>
                        <a:rPr lang="en-US" sz="1200" b="0" i="0" u="none" strike="noStrike" dirty="0">
                          <a:latin typeface="Arial"/>
                        </a:rPr>
                        <a:t>) </a:t>
                      </a:r>
                      <a:r>
                        <a:rPr lang="en-US" sz="1200" b="0" i="0" u="none" strike="noStrike" dirty="0" err="1">
                          <a:latin typeface="Arial"/>
                        </a:rPr>
                        <a:t>kerugian</a:t>
                      </a:r>
                      <a:r>
                        <a:rPr lang="en-US" sz="1200" b="0" i="0" u="none" strike="noStrike" dirty="0">
                          <a:latin typeface="Arial"/>
                        </a:rPr>
                        <a:t> &gt; 500 </a:t>
                      </a:r>
                      <a:r>
                        <a:rPr lang="en-US" sz="1200" b="0" i="0" u="none" strike="noStrike" dirty="0" err="1">
                          <a:latin typeface="Arial"/>
                        </a:rPr>
                        <a:t>juta</a:t>
                      </a:r>
                      <a:br>
                        <a:rPr lang="en-US" sz="1200" b="0" i="0" u="none" strike="noStrike" dirty="0">
                          <a:latin typeface="Arial"/>
                        </a:rPr>
                      </a:br>
                      <a:br>
                        <a:rPr lang="en-US" sz="1200" b="0" i="0" u="none" strike="noStrike" dirty="0">
                          <a:latin typeface="Arial"/>
                        </a:rPr>
                      </a:br>
                      <a:r>
                        <a:rPr lang="en-US" sz="1200" b="0" i="0" u="none" strike="noStrike" dirty="0">
                          <a:latin typeface="Arial"/>
                        </a:rPr>
                        <a:t>- </a:t>
                      </a:r>
                      <a:r>
                        <a:rPr lang="en-US" sz="1200" b="0" i="0" u="none" strike="noStrike" dirty="0" err="1">
                          <a:latin typeface="Arial"/>
                        </a:rPr>
                        <a:t>Disyaratkan</a:t>
                      </a:r>
                      <a:r>
                        <a:rPr lang="en-US" sz="1200" b="0" i="0" u="none" strike="noStrike" dirty="0">
                          <a:latin typeface="Arial"/>
                        </a:rPr>
                        <a:t> </a:t>
                      </a:r>
                      <a:r>
                        <a:rPr lang="en-US" sz="1200" b="0" i="0" u="none" strike="noStrike" dirty="0" err="1">
                          <a:latin typeface="Arial"/>
                        </a:rPr>
                        <a:t>dalam</a:t>
                      </a:r>
                      <a:r>
                        <a:rPr lang="en-US" sz="1200" b="0" i="0" u="none" strike="noStrike" dirty="0">
                          <a:latin typeface="Arial"/>
                        </a:rPr>
                        <a:t> </a:t>
                      </a:r>
                      <a:r>
                        <a:rPr lang="en-US" sz="1200" b="0" i="0" u="none" strike="noStrike" dirty="0" err="1">
                          <a:latin typeface="Arial"/>
                        </a:rPr>
                        <a:t>perudangan</a:t>
                      </a:r>
                      <a:r>
                        <a:rPr lang="en-US" sz="1200" b="0" i="0" u="none" strike="noStrike" dirty="0">
                          <a:latin typeface="Arial"/>
                        </a:rPr>
                        <a:t> </a:t>
                      </a:r>
                      <a:r>
                        <a:rPr lang="en-US" sz="1200" b="0" i="0" u="none" strike="noStrike" dirty="0" err="1">
                          <a:latin typeface="Arial"/>
                        </a:rPr>
                        <a:t>dan</a:t>
                      </a:r>
                      <a:r>
                        <a:rPr lang="en-US" sz="1200" b="0" i="0" u="none" strike="noStrike" dirty="0">
                          <a:latin typeface="Arial"/>
                        </a:rPr>
                        <a:t> </a:t>
                      </a:r>
                      <a:r>
                        <a:rPr lang="en-US" sz="1200" b="0" i="0" u="none" strike="noStrike" dirty="0" err="1">
                          <a:latin typeface="Arial"/>
                        </a:rPr>
                        <a:t>persyaratan</a:t>
                      </a:r>
                      <a:r>
                        <a:rPr lang="en-US" sz="1200" b="0" i="0" u="none" strike="noStrike" dirty="0">
                          <a:latin typeface="Arial"/>
                        </a:rPr>
                        <a:t> lain yang </a:t>
                      </a:r>
                      <a:r>
                        <a:rPr lang="en-US" sz="1200" b="0" i="0" u="none" strike="noStrike" dirty="0" err="1">
                          <a:latin typeface="Arial"/>
                        </a:rPr>
                        <a:t>terkait</a:t>
                      </a:r>
                      <a:br>
                        <a:rPr lang="en-US" sz="1200" b="0" i="0" u="none" strike="noStrike" dirty="0">
                          <a:latin typeface="Arial"/>
                        </a:rPr>
                      </a:br>
                      <a:endParaRPr lang="en-US" sz="1200" b="0" i="0" u="none" strike="noStrike" dirty="0">
                        <a:latin typeface="Arial"/>
                      </a:endParaRPr>
                    </a:p>
                  </a:txBody>
                  <a:tcPr marL="9328" marR="9328" marT="932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r>
              <a:rPr lang="en-US"/>
              <a:t>HIRADC 2/Rev.0© Copyright, Sentral-Sistem  April 2019</a:t>
            </a:r>
            <a:endParaRPr lang="en-US" dirty="0"/>
          </a:p>
        </p:txBody>
      </p:sp>
      <p:sp>
        <p:nvSpPr>
          <p:cNvPr id="3" name="Slide Number Placeholder 2"/>
          <p:cNvSpPr>
            <a:spLocks noGrp="1"/>
          </p:cNvSpPr>
          <p:nvPr>
            <p:ph type="sldNum" sz="quarter" idx="12"/>
          </p:nvPr>
        </p:nvSpPr>
        <p:spPr/>
        <p:txBody>
          <a:bodyPr/>
          <a:lstStyle/>
          <a:p>
            <a:fld id="{AF2541DC-305F-4949-A632-DD930B0BE76F}"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2"/>
          </p:nvPr>
        </p:nvSpPr>
        <p:spPr bwMode="auto">
          <a:noFill/>
          <a:ln>
            <a:miter lim="800000"/>
            <a:headEnd/>
            <a:tailEnd/>
          </a:ln>
        </p:spPr>
        <p:txBody>
          <a:bodyPr/>
          <a:lstStyle/>
          <a:p>
            <a:fld id="{142B31AA-A65B-4883-92A4-EBBCEEB44C9A}" type="slidenum">
              <a:rPr lang="en-US" smtClean="0"/>
              <a:pPr/>
              <a:t>41</a:t>
            </a:fld>
            <a:endParaRPr lang="en-US"/>
          </a:p>
        </p:txBody>
      </p:sp>
      <p:graphicFrame>
        <p:nvGraphicFramePr>
          <p:cNvPr id="4" name="Table 3"/>
          <p:cNvGraphicFramePr>
            <a:graphicFrameLocks noGrp="1"/>
          </p:cNvGraphicFramePr>
          <p:nvPr/>
        </p:nvGraphicFramePr>
        <p:xfrm>
          <a:off x="304797" y="228601"/>
          <a:ext cx="9220205" cy="6400802"/>
        </p:xfrm>
        <a:graphic>
          <a:graphicData uri="http://schemas.openxmlformats.org/drawingml/2006/table">
            <a:tbl>
              <a:tblPr/>
              <a:tblGrid>
                <a:gridCol w="1066803">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6477002">
                  <a:extLst>
                    <a:ext uri="{9D8B030D-6E8A-4147-A177-3AD203B41FA5}">
                      <a16:colId xmlns:a16="http://schemas.microsoft.com/office/drawing/2014/main" val="20002"/>
                    </a:ext>
                  </a:extLst>
                </a:gridCol>
              </a:tblGrid>
              <a:tr h="399336">
                <a:tc>
                  <a:txBody>
                    <a:bodyPr/>
                    <a:lstStyle/>
                    <a:p>
                      <a:pPr algn="ctr" fontAlgn="ctr"/>
                      <a:r>
                        <a:rPr lang="en-US" sz="1100" b="1" i="0" u="none" strike="noStrike" dirty="0">
                          <a:latin typeface="Tahoma"/>
                        </a:rPr>
                        <a:t>No </a:t>
                      </a:r>
                      <a:r>
                        <a:rPr lang="en-US" sz="1100" b="1" i="0" u="none" strike="noStrike" dirty="0" err="1">
                          <a:latin typeface="Tahoma"/>
                        </a:rPr>
                        <a:t>Kolom</a:t>
                      </a:r>
                      <a:endParaRPr lang="en-US" sz="1100" b="1" i="0" u="none" strike="noStrike" dirty="0">
                        <a:latin typeface="Tahoma"/>
                      </a:endParaRP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100" b="1" i="0" u="none" strike="noStrike">
                          <a:latin typeface="Tahoma"/>
                        </a:rPr>
                        <a:t>Title</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100" b="1" i="0" u="none" strike="noStrike">
                          <a:latin typeface="Arial"/>
                        </a:rPr>
                        <a:t>Keselamatan dan Kesehatan Kerja</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239603">
                <a:tc rowSpan="13">
                  <a:txBody>
                    <a:bodyPr/>
                    <a:lstStyle/>
                    <a:p>
                      <a:pPr algn="ctr" fontAlgn="ctr"/>
                      <a:r>
                        <a:rPr lang="en-US" sz="1100" b="0" i="0" u="none" strike="noStrike" dirty="0">
                          <a:latin typeface="Tahoma"/>
                        </a:rPr>
                        <a:t>11</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latin typeface="Tahoma"/>
                        </a:rPr>
                        <a:t>Probability/Kemungkinan</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7848" marR="7848" marT="784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625">
                <a:tc vMerge="1">
                  <a:txBody>
                    <a:bodyPr/>
                    <a:lstStyle/>
                    <a:p>
                      <a:endParaRPr lang="en-US"/>
                    </a:p>
                  </a:txBody>
                  <a:tcPr/>
                </a:tc>
                <a:tc rowSpan="2">
                  <a:txBody>
                    <a:bodyPr/>
                    <a:lstStyle/>
                    <a:p>
                      <a:pPr algn="ctr" fontAlgn="ctr"/>
                      <a:r>
                        <a:rPr lang="en-US" sz="1100" b="1" i="0" u="none" strike="noStrike">
                          <a:latin typeface="Tahoma"/>
                        </a:rPr>
                        <a:t>1</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latin typeface="Arial"/>
                        </a:rPr>
                        <a:t>-  Hampir tidak pernah terjadi, umumnya terjadi pada kasus emergency</a:t>
                      </a:r>
                      <a:br>
                        <a:rPr lang="en-US" sz="1100" b="0" i="0" u="none" strike="noStrike">
                          <a:latin typeface="Arial"/>
                        </a:rPr>
                      </a:br>
                      <a:endParaRPr lang="en-US" sz="1100" b="0" i="0" u="none" strike="noStrike">
                        <a:latin typeface="Arial"/>
                      </a:endParaRP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6518">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Minimal dalam waktu 3 th tidak pernah terjadi insiden (accident)</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3566">
                <a:tc vMerge="1">
                  <a:txBody>
                    <a:bodyPr/>
                    <a:lstStyle/>
                    <a:p>
                      <a:endParaRPr lang="en-US"/>
                    </a:p>
                  </a:txBody>
                  <a:tcPr/>
                </a:tc>
                <a:tc rowSpan="4">
                  <a:txBody>
                    <a:bodyPr/>
                    <a:lstStyle/>
                    <a:p>
                      <a:pPr algn="ctr" fontAlgn="ctr"/>
                      <a:r>
                        <a:rPr lang="en-US" sz="1100" b="1" i="0" u="none" strike="noStrike">
                          <a:latin typeface="Tahoma"/>
                        </a:rPr>
                        <a:t>2</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latin typeface="Arial"/>
                        </a:rPr>
                        <a:t>- Jarang terjadi, umumnya terjadi pada kasus Abnormal atau Non Rutin.</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9072">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Untuk Insiden, minimal dalam waktu 2 th terakhir tidak pernah terjadi insiden (accident)</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59072">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Untuk pajanan / resiko ergonomi, terjadi pada aktivitas non rutin min. 1 bulan sekali</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44975">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(contoh. Pada saat maintenance rutin dll)</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6518">
                <a:tc vMerge="1">
                  <a:txBody>
                    <a:bodyPr/>
                    <a:lstStyle/>
                    <a:p>
                      <a:endParaRPr lang="en-US"/>
                    </a:p>
                  </a:txBody>
                  <a:tcPr/>
                </a:tc>
                <a:tc rowSpan="3">
                  <a:txBody>
                    <a:bodyPr/>
                    <a:lstStyle/>
                    <a:p>
                      <a:pPr algn="ctr" fontAlgn="ctr"/>
                      <a:r>
                        <a:rPr lang="en-US" sz="1100" b="1" i="0" u="none" strike="noStrike">
                          <a:latin typeface="Tahoma"/>
                        </a:rPr>
                        <a:t>3</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latin typeface="Arial"/>
                        </a:rPr>
                        <a:t>- Mungkin terjadi, umumnya terjadi pada aktifitas rutin</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3566">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Untuk insiden, minimal dalam waktu 1 th - 6 bln terakhir tdk pernah terjadi</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59072">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Untuk pajanan / resiko ergonomi, terjadi pada aktivitas rutin min. 1 bulan sekali</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9603">
                <a:tc vMerge="1">
                  <a:txBody>
                    <a:bodyPr/>
                    <a:lstStyle/>
                    <a:p>
                      <a:endParaRPr lang="en-US"/>
                    </a:p>
                  </a:txBody>
                  <a:tcPr/>
                </a:tc>
                <a:tc rowSpan="3">
                  <a:txBody>
                    <a:bodyPr/>
                    <a:lstStyle/>
                    <a:p>
                      <a:pPr algn="ctr" fontAlgn="ctr"/>
                      <a:r>
                        <a:rPr lang="en-US" sz="1100" b="1" i="0" u="none" strike="noStrike" dirty="0">
                          <a:latin typeface="Tahoma"/>
                        </a:rPr>
                        <a:t>4</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latin typeface="Arial"/>
                        </a:rPr>
                        <a:t>- Sering terjadi</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79204">
                <a:tc vMerge="1">
                  <a:txBody>
                    <a:bodyPr/>
                    <a:lstStyle/>
                    <a:p>
                      <a:endParaRPr lang="en-US"/>
                    </a:p>
                  </a:txBody>
                  <a:tcPr/>
                </a:tc>
                <a:tc vMerge="1">
                  <a:txBody>
                    <a:bodyPr/>
                    <a:lstStyle/>
                    <a:p>
                      <a:endParaRPr lang="en-US"/>
                    </a:p>
                  </a:txBody>
                  <a:tcPr/>
                </a:tc>
                <a:tc>
                  <a:txBody>
                    <a:bodyPr/>
                    <a:lstStyle/>
                    <a:p>
                      <a:pPr algn="l" fontAlgn="ctr"/>
                      <a:r>
                        <a:rPr lang="en-US" sz="1100" b="0" i="0" u="none" strike="noStrike">
                          <a:latin typeface="Arial"/>
                        </a:rPr>
                        <a:t>- Untuk Insiden, minimal dalam waktu 6 bulan terakhir tdk pernah terjadi insiden</a:t>
                      </a: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59072">
                <a:tc vMerge="1">
                  <a:txBody>
                    <a:bodyPr/>
                    <a:lstStyle/>
                    <a:p>
                      <a:endParaRPr lang="en-US"/>
                    </a:p>
                  </a:txBody>
                  <a:tcPr/>
                </a:tc>
                <a:tc vMerge="1">
                  <a:txBody>
                    <a:bodyPr/>
                    <a:lstStyle/>
                    <a:p>
                      <a:endParaRPr lang="en-US"/>
                    </a:p>
                  </a:txBody>
                  <a:tcPr/>
                </a:tc>
                <a:tc>
                  <a:txBody>
                    <a:bodyPr/>
                    <a:lstStyle/>
                    <a:p>
                      <a:pPr algn="l" fontAlgn="ctr"/>
                      <a:r>
                        <a:rPr lang="en-US" sz="1100" b="0" i="0" u="none" strike="noStrike" dirty="0">
                          <a:latin typeface="Arial"/>
                        </a:rPr>
                        <a:t>- </a:t>
                      </a:r>
                      <a:r>
                        <a:rPr lang="en-US" sz="1100" b="0" i="0" u="none" strike="noStrike" dirty="0" err="1">
                          <a:latin typeface="Arial"/>
                        </a:rPr>
                        <a:t>Terjadi</a:t>
                      </a:r>
                      <a:r>
                        <a:rPr lang="en-US" sz="1100" b="0" i="0" u="none" strike="noStrike" dirty="0">
                          <a:latin typeface="Arial"/>
                        </a:rPr>
                        <a:t> </a:t>
                      </a:r>
                      <a:r>
                        <a:rPr lang="en-US" sz="1100" b="0" i="0" u="none" strike="noStrike" dirty="0" err="1">
                          <a:latin typeface="Arial"/>
                        </a:rPr>
                        <a:t>pada</a:t>
                      </a:r>
                      <a:r>
                        <a:rPr lang="en-US" sz="1100" b="0" i="0" u="none" strike="noStrike" dirty="0">
                          <a:latin typeface="Arial"/>
                        </a:rPr>
                        <a:t> </a:t>
                      </a:r>
                      <a:r>
                        <a:rPr lang="en-US" sz="1100" b="0" i="0" u="none" strike="noStrike" dirty="0" err="1">
                          <a:latin typeface="Arial"/>
                        </a:rPr>
                        <a:t>aktivitas</a:t>
                      </a:r>
                      <a:r>
                        <a:rPr lang="en-US" sz="1100" b="0" i="0" u="none" strike="noStrike" dirty="0">
                          <a:latin typeface="Arial"/>
                        </a:rPr>
                        <a:t> </a:t>
                      </a:r>
                      <a:r>
                        <a:rPr lang="en-US" sz="1100" b="0" i="0" u="none" strike="noStrike" dirty="0" err="1">
                          <a:latin typeface="Arial"/>
                        </a:rPr>
                        <a:t>rutin</a:t>
                      </a:r>
                      <a:r>
                        <a:rPr lang="en-US" sz="1100" b="0" i="0" u="none" strike="noStrike" dirty="0">
                          <a:latin typeface="Arial"/>
                        </a:rPr>
                        <a:t> </a:t>
                      </a:r>
                      <a:r>
                        <a:rPr lang="en-US" sz="1100" b="0" i="0" u="none" strike="noStrike" dirty="0" err="1">
                          <a:latin typeface="Arial"/>
                        </a:rPr>
                        <a:t>dan</a:t>
                      </a:r>
                      <a:r>
                        <a:rPr lang="en-US" sz="1100" b="0" i="0" u="none" strike="noStrike" dirty="0">
                          <a:latin typeface="Arial"/>
                        </a:rPr>
                        <a:t> </a:t>
                      </a:r>
                      <a:r>
                        <a:rPr lang="en-US" sz="1100" b="0" i="0" u="none" strike="noStrike" dirty="0" err="1">
                          <a:latin typeface="Arial"/>
                        </a:rPr>
                        <a:t>disebabkan</a:t>
                      </a:r>
                      <a:r>
                        <a:rPr lang="en-US" sz="1100" b="0" i="0" u="none" strike="noStrike" dirty="0">
                          <a:latin typeface="Arial"/>
                        </a:rPr>
                        <a:t> </a:t>
                      </a:r>
                      <a:r>
                        <a:rPr lang="en-US" sz="1100" b="0" i="0" u="none" strike="noStrike" dirty="0" err="1">
                          <a:latin typeface="Arial"/>
                        </a:rPr>
                        <a:t>karena</a:t>
                      </a:r>
                      <a:r>
                        <a:rPr lang="en-US" sz="1100" b="0" i="0" u="none" strike="noStrike" dirty="0">
                          <a:latin typeface="Arial"/>
                        </a:rPr>
                        <a:t> </a:t>
                      </a:r>
                      <a:r>
                        <a:rPr lang="en-US" sz="1100" b="0" i="0" u="none" strike="noStrike" dirty="0" err="1">
                          <a:latin typeface="Arial"/>
                        </a:rPr>
                        <a:t>belum</a:t>
                      </a:r>
                      <a:r>
                        <a:rPr lang="en-US" sz="1100" b="0" i="0" u="none" strike="noStrike" dirty="0">
                          <a:latin typeface="Arial"/>
                        </a:rPr>
                        <a:t> </a:t>
                      </a:r>
                      <a:r>
                        <a:rPr lang="en-US" sz="1100" b="0" i="0" u="none" strike="noStrike" dirty="0" err="1">
                          <a:latin typeface="Arial"/>
                        </a:rPr>
                        <a:t>adanya</a:t>
                      </a:r>
                      <a:r>
                        <a:rPr lang="en-US" sz="1100" b="0" i="0" u="none" strike="noStrike" dirty="0">
                          <a:latin typeface="Arial"/>
                        </a:rPr>
                        <a:t> program / training / </a:t>
                      </a:r>
                      <a:r>
                        <a:rPr lang="en-US" sz="1100" b="0" i="0" u="none" strike="noStrike" dirty="0" err="1">
                          <a:latin typeface="Arial"/>
                        </a:rPr>
                        <a:t>perawatan</a:t>
                      </a:r>
                      <a:endParaRPr lang="en-US" sz="1100" b="0" i="0" u="none" strike="noStrike" dirty="0">
                        <a:latin typeface="Arial"/>
                      </a:endParaRPr>
                    </a:p>
                  </a:txBody>
                  <a:tcPr marL="7848" marR="7848" marT="78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2" name="Footer Placeholder 1">
            <a:extLst>
              <a:ext uri="{FF2B5EF4-FFF2-40B4-BE49-F238E27FC236}">
                <a16:creationId xmlns:a16="http://schemas.microsoft.com/office/drawing/2014/main" id="{23EEBD7C-910F-43EB-8D81-170C6CD4AE89}"/>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1"/>
          <p:cNvSpPr>
            <a:spLocks noGrp="1"/>
          </p:cNvSpPr>
          <p:nvPr>
            <p:ph type="sldNum" sz="quarter" idx="12"/>
          </p:nvPr>
        </p:nvSpPr>
        <p:spPr bwMode="auto">
          <a:noFill/>
          <a:ln>
            <a:miter lim="800000"/>
            <a:headEnd/>
            <a:tailEnd/>
          </a:ln>
        </p:spPr>
        <p:txBody>
          <a:bodyPr/>
          <a:lstStyle/>
          <a:p>
            <a:fld id="{917A4F68-DCAB-4357-8150-23926454EE9B}" type="slidenum">
              <a:rPr lang="en-US" smtClean="0"/>
              <a:pPr/>
              <a:t>42</a:t>
            </a:fld>
            <a:endParaRPr lang="en-US"/>
          </a:p>
        </p:txBody>
      </p:sp>
      <p:graphicFrame>
        <p:nvGraphicFramePr>
          <p:cNvPr id="4" name="Table 3"/>
          <p:cNvGraphicFramePr>
            <a:graphicFrameLocks noGrp="1"/>
          </p:cNvGraphicFramePr>
          <p:nvPr/>
        </p:nvGraphicFramePr>
        <p:xfrm>
          <a:off x="228600" y="152401"/>
          <a:ext cx="9296400" cy="6477000"/>
        </p:xfrm>
        <a:graphic>
          <a:graphicData uri="http://schemas.openxmlformats.org/drawingml/2006/table">
            <a:tbl>
              <a:tblPr/>
              <a:tblGrid>
                <a:gridCol w="961697">
                  <a:extLst>
                    <a:ext uri="{9D8B030D-6E8A-4147-A177-3AD203B41FA5}">
                      <a16:colId xmlns:a16="http://schemas.microsoft.com/office/drawing/2014/main" val="20000"/>
                    </a:ext>
                  </a:extLst>
                </a:gridCol>
                <a:gridCol w="1552903">
                  <a:extLst>
                    <a:ext uri="{9D8B030D-6E8A-4147-A177-3AD203B41FA5}">
                      <a16:colId xmlns:a16="http://schemas.microsoft.com/office/drawing/2014/main" val="20001"/>
                    </a:ext>
                  </a:extLst>
                </a:gridCol>
                <a:gridCol w="6781800">
                  <a:extLst>
                    <a:ext uri="{9D8B030D-6E8A-4147-A177-3AD203B41FA5}">
                      <a16:colId xmlns:a16="http://schemas.microsoft.com/office/drawing/2014/main" val="20002"/>
                    </a:ext>
                  </a:extLst>
                </a:gridCol>
              </a:tblGrid>
              <a:tr h="334584">
                <a:tc>
                  <a:txBody>
                    <a:bodyPr/>
                    <a:lstStyle/>
                    <a:p>
                      <a:pPr algn="ctr" fontAlgn="ctr"/>
                      <a:r>
                        <a:rPr lang="en-US" sz="1200" b="1" i="0" u="none" strike="noStrike">
                          <a:latin typeface="Tahoma"/>
                        </a:rPr>
                        <a:t>No Kolom</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Tahoma"/>
                        </a:rPr>
                        <a:t>Title</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Arial"/>
                        </a:rPr>
                        <a:t>Keselamatan dan Kesehatan Kerja</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200750">
                <a:tc rowSpan="16">
                  <a:txBody>
                    <a:bodyPr/>
                    <a:lstStyle/>
                    <a:p>
                      <a:pPr algn="ctr" fontAlgn="ctr"/>
                      <a:r>
                        <a:rPr lang="en-US" sz="1200" b="0" i="0" u="none" strike="noStrike">
                          <a:latin typeface="Tahoma"/>
                        </a:rPr>
                        <a:t>12</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Control/Kontrol</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7022" marR="7022" marT="70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8417">
                <a:tc vMerge="1">
                  <a:txBody>
                    <a:bodyPr/>
                    <a:lstStyle/>
                    <a:p>
                      <a:endParaRPr lang="en-US"/>
                    </a:p>
                  </a:txBody>
                  <a:tcPr/>
                </a:tc>
                <a:tc>
                  <a:txBody>
                    <a:bodyPr/>
                    <a:lstStyle/>
                    <a:p>
                      <a:pPr algn="ctr" fontAlgn="ctr"/>
                      <a:r>
                        <a:rPr lang="en-US" sz="1200" b="1" i="0" u="none" strike="noStrike">
                          <a:latin typeface="Tahoma"/>
                        </a:rPr>
                        <a:t>1</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Belum ada pengendalian khusus yang saat ini dilakukan untuk meminimalkan resiko</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904">
                <a:tc vMerge="1">
                  <a:txBody>
                    <a:bodyPr/>
                    <a:lstStyle/>
                    <a:p>
                      <a:endParaRPr lang="en-US"/>
                    </a:p>
                  </a:txBody>
                  <a:tcPr/>
                </a:tc>
                <a:tc rowSpan="3">
                  <a:txBody>
                    <a:bodyPr/>
                    <a:lstStyle/>
                    <a:p>
                      <a:pPr algn="ctr" fontAlgn="ctr"/>
                      <a:r>
                        <a:rPr lang="en-US" sz="1200" b="1" i="0" u="none" strike="noStrike">
                          <a:latin typeface="Tahoma"/>
                        </a:rPr>
                        <a:t>2</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 Pengendalian yg sudah dilakukan berupa tindakan kuratif/remedial</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750">
                <a:tc vMerge="1">
                  <a:txBody>
                    <a:bodyPr/>
                    <a:lstStyle/>
                    <a:p>
                      <a:endParaRPr lang="en-US"/>
                    </a:p>
                  </a:txBody>
                  <a:tcPr/>
                </a:tc>
                <a:tc vMerge="1">
                  <a:txBody>
                    <a:bodyPr/>
                    <a:lstStyle/>
                    <a:p>
                      <a:endParaRPr lang="en-US"/>
                    </a:p>
                  </a:txBody>
                  <a:tcPr/>
                </a:tc>
                <a:tc>
                  <a:txBody>
                    <a:bodyPr/>
                    <a:lstStyle/>
                    <a:p>
                      <a:pPr algn="l" fontAlgn="b"/>
                      <a:r>
                        <a:rPr lang="en-US" sz="1200" b="0" i="0" u="none" strike="noStrike">
                          <a:latin typeface="Arial"/>
                        </a:rPr>
                        <a:t>- Penyediaan APD</a:t>
                      </a:r>
                    </a:p>
                  </a:txBody>
                  <a:tcPr marL="7022" marR="7022" marT="70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750">
                <a:tc vMerge="1">
                  <a:txBody>
                    <a:bodyPr/>
                    <a:lstStyle/>
                    <a:p>
                      <a:endParaRPr lang="en-US"/>
                    </a:p>
                  </a:txBody>
                  <a:tcPr/>
                </a:tc>
                <a:tc vMerge="1">
                  <a:txBody>
                    <a:bodyPr/>
                    <a:lstStyle/>
                    <a:p>
                      <a:endParaRPr lang="en-US"/>
                    </a:p>
                  </a:txBody>
                  <a:tcPr/>
                </a:tc>
                <a:tc>
                  <a:txBody>
                    <a:bodyPr/>
                    <a:lstStyle/>
                    <a:p>
                      <a:pPr algn="l" fontAlgn="b"/>
                      <a:r>
                        <a:rPr lang="en-US" sz="1200" b="0" i="0" u="none" strike="noStrike">
                          <a:latin typeface="Arial"/>
                        </a:rPr>
                        <a:t>- Visual management</a:t>
                      </a:r>
                    </a:p>
                  </a:txBody>
                  <a:tcPr marL="7022" marR="7022" marT="70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5409">
                <a:tc vMerge="1">
                  <a:txBody>
                    <a:bodyPr/>
                    <a:lstStyle/>
                    <a:p>
                      <a:endParaRPr lang="en-US"/>
                    </a:p>
                  </a:txBody>
                  <a:tcPr/>
                </a:tc>
                <a:tc rowSpan="5">
                  <a:txBody>
                    <a:bodyPr/>
                    <a:lstStyle/>
                    <a:p>
                      <a:pPr algn="ctr" fontAlgn="ctr"/>
                      <a:r>
                        <a:rPr lang="en-US" sz="1200" b="1" i="0" u="none" strike="noStrike">
                          <a:latin typeface="Tahoma"/>
                        </a:rPr>
                        <a:t>3</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Sudah ada upaya (korektif) untuk meminimalkan dampak tapi blm konsisten, mencakup ;</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5904">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Penyediaan resource (mesin/alat/personnel dll)</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5904">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Penyiapan kompetensi personnel  termasuk pelatihan yg diperlukan</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750">
                <a:tc vMerge="1">
                  <a:txBody>
                    <a:bodyPr/>
                    <a:lstStyle/>
                    <a:p>
                      <a:endParaRPr lang="en-US"/>
                    </a:p>
                  </a:txBody>
                  <a:tcPr/>
                </a:tc>
                <a:tc vMerge="1">
                  <a:txBody>
                    <a:bodyPr/>
                    <a:lstStyle/>
                    <a:p>
                      <a:endParaRPr lang="en-US"/>
                    </a:p>
                  </a:txBody>
                  <a:tcPr/>
                </a:tc>
                <a:tc>
                  <a:txBody>
                    <a:bodyPr/>
                    <a:lstStyle/>
                    <a:p>
                      <a:pPr algn="l" fontAlgn="b"/>
                      <a:r>
                        <a:rPr lang="en-US" sz="1200" b="0" i="0" u="none" strike="noStrike">
                          <a:latin typeface="Arial"/>
                        </a:rPr>
                        <a:t>-   Pembuatan prosedur</a:t>
                      </a:r>
                    </a:p>
                  </a:txBody>
                  <a:tcPr marL="7022" marR="7022" marT="70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5904">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Tetapi belum ada konsistensi pengendalian &amp; maintenance</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21370">
                <a:tc vMerge="1">
                  <a:txBody>
                    <a:bodyPr/>
                    <a:lstStyle/>
                    <a:p>
                      <a:endParaRPr lang="en-US"/>
                    </a:p>
                  </a:txBody>
                  <a:tcPr/>
                </a:tc>
                <a:tc rowSpan="6">
                  <a:txBody>
                    <a:bodyPr/>
                    <a:lstStyle/>
                    <a:p>
                      <a:pPr algn="ctr" fontAlgn="ctr"/>
                      <a:r>
                        <a:rPr lang="en-US" sz="1200" b="1" i="0" u="none" strike="noStrike">
                          <a:latin typeface="Tahoma"/>
                        </a:rPr>
                        <a:t>4</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Kontrol dilakukan dengan baik &amp; konsisten (korektif &amp; preventif) dalam meminimalkan dampak/risiko, mencakup;</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65904">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Penyediaan resource (mesin / alat / personnel dll)</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68417">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Kompetensi personnel termasuk pelatihan yang diperlukan sudah dilakukan</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15464">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Prosedur sudah dibuat &amp; disosialisasikan</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724915">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Dibuat program maintenance secara rutin / periodik yang menjamin konsistensi kontrol atau adanya upaya eliminasi / substitusi / re-engineering</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65904">
                <a:tc vMerge="1">
                  <a:txBody>
                    <a:bodyPr/>
                    <a:lstStyle/>
                    <a:p>
                      <a:endParaRPr lang="en-US"/>
                    </a:p>
                  </a:txBody>
                  <a:tcPr/>
                </a:tc>
                <a:tc vMerge="1">
                  <a:txBody>
                    <a:bodyPr/>
                    <a:lstStyle/>
                    <a:p>
                      <a:endParaRPr lang="en-US"/>
                    </a:p>
                  </a:txBody>
                  <a:tcPr/>
                </a:tc>
                <a:tc>
                  <a:txBody>
                    <a:bodyPr/>
                    <a:lstStyle/>
                    <a:p>
                      <a:pPr algn="l" fontAlgn="ctr"/>
                      <a:r>
                        <a:rPr lang="sv-SE" sz="1200" b="0" i="0" u="none" strike="noStrike" dirty="0">
                          <a:latin typeface="Arial"/>
                        </a:rPr>
                        <a:t>-  Dilakukan monitoring teradap aktivitas tersebut</a:t>
                      </a:r>
                    </a:p>
                  </a:txBody>
                  <a:tcPr marL="7022" marR="7022" marT="70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2" name="Footer Placeholder 1">
            <a:extLst>
              <a:ext uri="{FF2B5EF4-FFF2-40B4-BE49-F238E27FC236}">
                <a16:creationId xmlns:a16="http://schemas.microsoft.com/office/drawing/2014/main" id="{2468E196-22BB-4870-B871-FDED736D3814}"/>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1"/>
          <p:cNvSpPr>
            <a:spLocks noGrp="1"/>
          </p:cNvSpPr>
          <p:nvPr>
            <p:ph type="sldNum" sz="quarter" idx="12"/>
          </p:nvPr>
        </p:nvSpPr>
        <p:spPr bwMode="auto">
          <a:noFill/>
          <a:ln>
            <a:miter lim="800000"/>
            <a:headEnd/>
            <a:tailEnd/>
          </a:ln>
        </p:spPr>
        <p:txBody>
          <a:bodyPr/>
          <a:lstStyle/>
          <a:p>
            <a:fld id="{C7163B53-40C3-49A3-971C-8028B2BB4DD3}" type="slidenum">
              <a:rPr lang="en-US" smtClean="0"/>
              <a:pPr/>
              <a:t>43</a:t>
            </a:fld>
            <a:endParaRPr lang="en-US"/>
          </a:p>
        </p:txBody>
      </p:sp>
      <p:graphicFrame>
        <p:nvGraphicFramePr>
          <p:cNvPr id="4" name="Table 3"/>
          <p:cNvGraphicFramePr>
            <a:graphicFrameLocks noGrp="1"/>
          </p:cNvGraphicFramePr>
          <p:nvPr/>
        </p:nvGraphicFramePr>
        <p:xfrm>
          <a:off x="152400" y="228596"/>
          <a:ext cx="9525000" cy="6527676"/>
        </p:xfrm>
        <a:graphic>
          <a:graphicData uri="http://schemas.openxmlformats.org/drawingml/2006/table">
            <a:tbl>
              <a:tblPr/>
              <a:tblGrid>
                <a:gridCol w="936886">
                  <a:extLst>
                    <a:ext uri="{9D8B030D-6E8A-4147-A177-3AD203B41FA5}">
                      <a16:colId xmlns:a16="http://schemas.microsoft.com/office/drawing/2014/main" val="20000"/>
                    </a:ext>
                  </a:extLst>
                </a:gridCol>
                <a:gridCol w="1501514">
                  <a:extLst>
                    <a:ext uri="{9D8B030D-6E8A-4147-A177-3AD203B41FA5}">
                      <a16:colId xmlns:a16="http://schemas.microsoft.com/office/drawing/2014/main" val="20001"/>
                    </a:ext>
                  </a:extLst>
                </a:gridCol>
                <a:gridCol w="7086600">
                  <a:extLst>
                    <a:ext uri="{9D8B030D-6E8A-4147-A177-3AD203B41FA5}">
                      <a16:colId xmlns:a16="http://schemas.microsoft.com/office/drawing/2014/main" val="20002"/>
                    </a:ext>
                  </a:extLst>
                </a:gridCol>
              </a:tblGrid>
              <a:tr h="301517">
                <a:tc>
                  <a:txBody>
                    <a:bodyPr/>
                    <a:lstStyle/>
                    <a:p>
                      <a:pPr algn="ctr" fontAlgn="ctr"/>
                      <a:r>
                        <a:rPr lang="en-US" sz="1200" b="1" i="0" u="none" strike="noStrike" dirty="0">
                          <a:latin typeface="Tahoma"/>
                        </a:rPr>
                        <a:t>No </a:t>
                      </a:r>
                      <a:r>
                        <a:rPr lang="en-US" sz="1200" b="1" i="0" u="none" strike="noStrike" dirty="0" err="1">
                          <a:latin typeface="Tahoma"/>
                        </a:rPr>
                        <a:t>Kolom</a:t>
                      </a:r>
                      <a:endParaRPr lang="en-US" sz="1200" b="1" i="0" u="none" strike="noStrike" dirty="0">
                        <a:latin typeface="Tahoma"/>
                      </a:endParaRP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Tahoma"/>
                        </a:rPr>
                        <a:t>Title</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Arial"/>
                        </a:rPr>
                        <a:t>Keselamatan dan Kesehatan Kerja</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284289">
                <a:tc rowSpan="13">
                  <a:txBody>
                    <a:bodyPr/>
                    <a:lstStyle/>
                    <a:p>
                      <a:pPr algn="ctr" fontAlgn="ctr"/>
                      <a:r>
                        <a:rPr lang="en-US" sz="1200" b="0" i="0" u="none" strike="noStrike">
                          <a:latin typeface="Tahoma"/>
                        </a:rPr>
                        <a:t>13</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Awareness / Kepedulian</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5926" marR="5926" marT="59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911">
                <a:tc vMerge="1">
                  <a:txBody>
                    <a:bodyPr/>
                    <a:lstStyle/>
                    <a:p>
                      <a:endParaRPr lang="en-US"/>
                    </a:p>
                  </a:txBody>
                  <a:tcPr/>
                </a:tc>
                <a:tc rowSpan="2">
                  <a:txBody>
                    <a:bodyPr/>
                    <a:lstStyle/>
                    <a:p>
                      <a:pPr algn="ctr" fontAlgn="ctr"/>
                      <a:r>
                        <a:rPr lang="en-US" sz="1200" b="1" i="0" u="none" strike="noStrike">
                          <a:latin typeface="Tahoma"/>
                        </a:rPr>
                        <a:t>1</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Belum ada kepedulian dari karyawan di area terkait</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7667">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belum mengerti bahaya &amp; resiko K3 yang dapat terjadi</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11">
                <a:tc vMerge="1">
                  <a:txBody>
                    <a:bodyPr/>
                    <a:lstStyle/>
                    <a:p>
                      <a:endParaRPr lang="en-US"/>
                    </a:p>
                  </a:txBody>
                  <a:tcPr/>
                </a:tc>
                <a:tc rowSpan="3">
                  <a:txBody>
                    <a:bodyPr/>
                    <a:lstStyle/>
                    <a:p>
                      <a:pPr algn="ctr" fontAlgn="ctr"/>
                      <a:r>
                        <a:rPr lang="en-US" sz="1200" b="1" i="0" u="none" strike="noStrike">
                          <a:latin typeface="Tahoma"/>
                        </a:rPr>
                        <a:t>2</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Karyawan di area terkait agak peduli</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4289">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mengerti bahaya &amp; resiko K3 yang dapat terjadi</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1822">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melakukan pengendalian  tetapi belum memenuhi standard K3</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911">
                <a:tc vMerge="1">
                  <a:txBody>
                    <a:bodyPr/>
                    <a:lstStyle/>
                    <a:p>
                      <a:endParaRPr lang="en-US"/>
                    </a:p>
                  </a:txBody>
                  <a:tcPr/>
                </a:tc>
                <a:tc rowSpan="3">
                  <a:txBody>
                    <a:bodyPr/>
                    <a:lstStyle/>
                    <a:p>
                      <a:pPr algn="ctr" fontAlgn="ctr"/>
                      <a:r>
                        <a:rPr lang="en-US" sz="1200" b="1" i="0" u="none" strike="noStrike">
                          <a:latin typeface="Tahoma"/>
                        </a:rPr>
                        <a:t>3</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Arial"/>
                        </a:rPr>
                        <a:t>Sudah didapat kepedulian dari Area terkait</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4289">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mengerti bahaya &amp; resiko K3 yang dapat terjadi</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1822">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melakukan pengendalian sesuai hasil evaluasi Bahaya-Resiko K3</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911">
                <a:tc vMerge="1">
                  <a:txBody>
                    <a:bodyPr/>
                    <a:lstStyle/>
                    <a:p>
                      <a:endParaRPr lang="en-US"/>
                    </a:p>
                  </a:txBody>
                  <a:tcPr/>
                </a:tc>
                <a:tc rowSpan="4">
                  <a:txBody>
                    <a:bodyPr/>
                    <a:lstStyle/>
                    <a:p>
                      <a:pPr algn="ctr" fontAlgn="ctr"/>
                      <a:r>
                        <a:rPr lang="en-US" sz="1200" b="1" i="0" u="none" strike="noStrike">
                          <a:latin typeface="Tahoma"/>
                        </a:rPr>
                        <a:t>4</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1200" b="0" i="0" u="none" strike="noStrike">
                          <a:latin typeface="Arial"/>
                        </a:rPr>
                        <a:t>Didapat kondisi sangat peduli di area terkait</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911">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Karyawan mengerti resiko K3 yang dapat terjadi</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4289">
                <a:tc vMerge="1">
                  <a:txBody>
                    <a:bodyPr/>
                    <a:lstStyle/>
                    <a:p>
                      <a:endParaRPr lang="en-US"/>
                    </a:p>
                  </a:txBody>
                  <a:tcPr/>
                </a:tc>
                <a:tc vMerge="1">
                  <a:txBody>
                    <a:bodyPr/>
                    <a:lstStyle/>
                    <a:p>
                      <a:endParaRPr lang="en-US"/>
                    </a:p>
                  </a:txBody>
                  <a:tcPr/>
                </a:tc>
                <a:tc>
                  <a:txBody>
                    <a:bodyPr/>
                    <a:lstStyle/>
                    <a:p>
                      <a:pPr algn="l" fontAlgn="ctr"/>
                      <a:r>
                        <a:rPr lang="en-US" sz="1200" b="0" i="0" u="none" strike="noStrike" dirty="0">
                          <a:latin typeface="Arial"/>
                        </a:rPr>
                        <a:t>-  </a:t>
                      </a:r>
                      <a:r>
                        <a:rPr lang="en-US" sz="1200" b="0" i="0" u="none" strike="noStrike" dirty="0" err="1">
                          <a:latin typeface="Arial"/>
                        </a:rPr>
                        <a:t>Karyawan</a:t>
                      </a:r>
                      <a:r>
                        <a:rPr lang="en-US" sz="1200" b="0" i="0" u="none" strike="noStrike" dirty="0">
                          <a:latin typeface="Arial"/>
                        </a:rPr>
                        <a:t> </a:t>
                      </a:r>
                      <a:r>
                        <a:rPr lang="en-US" sz="1200" b="0" i="0" u="none" strike="noStrike" dirty="0" err="1">
                          <a:latin typeface="Arial"/>
                        </a:rPr>
                        <a:t>mengerti</a:t>
                      </a:r>
                      <a:r>
                        <a:rPr lang="en-US" sz="1200" b="0" i="0" u="none" strike="noStrike" dirty="0">
                          <a:latin typeface="Arial"/>
                        </a:rPr>
                        <a:t> &amp; </a:t>
                      </a:r>
                      <a:r>
                        <a:rPr lang="en-US" sz="1200" b="0" i="0" u="none" strike="noStrike" dirty="0" err="1">
                          <a:latin typeface="Arial"/>
                        </a:rPr>
                        <a:t>telah</a:t>
                      </a:r>
                      <a:r>
                        <a:rPr lang="en-US" sz="1200" b="0" i="0" u="none" strike="noStrike" dirty="0">
                          <a:latin typeface="Arial"/>
                        </a:rPr>
                        <a:t> </a:t>
                      </a:r>
                      <a:r>
                        <a:rPr lang="en-US" sz="1200" b="0" i="0" u="none" strike="noStrike" dirty="0" err="1">
                          <a:latin typeface="Arial"/>
                        </a:rPr>
                        <a:t>melakukan</a:t>
                      </a:r>
                      <a:r>
                        <a:rPr lang="en-US" sz="1200" b="0" i="0" u="none" strike="noStrike" dirty="0">
                          <a:latin typeface="Arial"/>
                        </a:rPr>
                        <a:t> </a:t>
                      </a:r>
                      <a:r>
                        <a:rPr lang="en-US" sz="1200" b="0" i="0" u="none" strike="noStrike" dirty="0" err="1">
                          <a:latin typeface="Arial"/>
                        </a:rPr>
                        <a:t>pengendalian</a:t>
                      </a:r>
                      <a:r>
                        <a:rPr lang="en-US" sz="1200" b="0" i="0" u="none" strike="noStrike" dirty="0">
                          <a:latin typeface="Arial"/>
                        </a:rPr>
                        <a:t> yang </a:t>
                      </a:r>
                      <a:r>
                        <a:rPr lang="en-US" sz="1200" b="0" i="0" u="none" strike="noStrike" dirty="0" err="1">
                          <a:latin typeface="Arial"/>
                        </a:rPr>
                        <a:t>ditetapkan</a:t>
                      </a:r>
                      <a:endParaRPr lang="en-US" sz="1200" b="0" i="0" u="none" strike="noStrike" dirty="0">
                        <a:latin typeface="Arial"/>
                      </a:endParaRP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59962">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Arial"/>
                        </a:rPr>
                        <a:t>-  Didapat komitmen dari karyawan, penanggung jawab area / manejemen dalam penyediaan sarana / fasilitas / tools  yang telah  memenuhi standar K3 / Peraturan terkait K3 / melakukan periodik kontrol</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4289">
                <a:tc rowSpan="2">
                  <a:txBody>
                    <a:bodyPr/>
                    <a:lstStyle/>
                    <a:p>
                      <a:pPr algn="ctr" fontAlgn="ctr"/>
                      <a:r>
                        <a:rPr lang="en-US" sz="1200" b="0" i="0" u="none" strike="noStrike">
                          <a:latin typeface="Tahoma"/>
                        </a:rPr>
                        <a:t>14</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a:latin typeface="Tahoma"/>
                        </a:rPr>
                        <a:t>Nilai Total</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latin typeface="Tahoma"/>
                        </a:rPr>
                        <a:t>Total = (Keparahan x Kemungkinan) - (Kontrol x Kepedulian)</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697800">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Tahoma"/>
                        </a:rPr>
                        <a:t>Apabila nilainya lebih dari 0 maka dilakukan penilaian terhadap Evaluasi Aspek/Bahaya Penting dan Apabila nilainya sama dengan atau kurang dari 0 maka tidak dilakukan penilaian terhadap Evaluasi Aspek/Bahaya Penting</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422126">
                <a:tc rowSpan="2">
                  <a:txBody>
                    <a:bodyPr/>
                    <a:lstStyle/>
                    <a:p>
                      <a:pPr algn="ctr" fontAlgn="ctr"/>
                      <a:r>
                        <a:rPr lang="en-US" sz="1200" b="0" i="0" u="none" strike="noStrike">
                          <a:latin typeface="Tahoma"/>
                        </a:rPr>
                        <a:t>15</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a:latin typeface="Tahoma"/>
                        </a:rPr>
                        <a:t>Aspek/Bahaya Signifikan</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Klasifikasi hasil nilai total apakah aktifitas/objek yang dimaksud termasuk kedalam aspek/bahaya yang signifikan atau tidak</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559962">
                <a:tc vMerge="1">
                  <a:txBody>
                    <a:bodyPr/>
                    <a:lstStyle/>
                    <a:p>
                      <a:endParaRPr lang="en-US"/>
                    </a:p>
                  </a:txBody>
                  <a:tcPr/>
                </a:tc>
                <a:tc vMerge="1">
                  <a:txBody>
                    <a:bodyPr/>
                    <a:lstStyle/>
                    <a:p>
                      <a:endParaRPr lang="en-US"/>
                    </a:p>
                  </a:txBody>
                  <a:tcPr/>
                </a:tc>
                <a:tc>
                  <a:txBody>
                    <a:bodyPr/>
                    <a:lstStyle/>
                    <a:p>
                      <a:pPr algn="l" fontAlgn="ctr"/>
                      <a:r>
                        <a:rPr lang="en-US" sz="1200" b="0" i="0" u="none" strike="noStrike">
                          <a:latin typeface="Tahoma"/>
                        </a:rPr>
                        <a:t>Bila nilai Total &gt; 0 maka Aspek-Dampak atau Bahaya-Resiko adalah signifikan harus dikendalikan dan dinilai kemungkinan munculnya OTP</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422126">
                <a:tc>
                  <a:txBody>
                    <a:bodyPr/>
                    <a:lstStyle/>
                    <a:p>
                      <a:pPr algn="ctr" fontAlgn="ctr"/>
                      <a:r>
                        <a:rPr lang="en-US" sz="1200" b="0" i="0" u="none" strike="noStrike">
                          <a:latin typeface="Tahoma"/>
                        </a:rPr>
                        <a:t>16</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latin typeface="Tahoma"/>
                        </a:rPr>
                        <a:t>Legal</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err="1">
                          <a:latin typeface="Tahoma"/>
                        </a:rPr>
                        <a:t>Peraturan</a:t>
                      </a:r>
                      <a:r>
                        <a:rPr lang="en-US" sz="1200" b="0" i="0" u="none" strike="noStrike" dirty="0">
                          <a:latin typeface="Tahoma"/>
                        </a:rPr>
                        <a:t> </a:t>
                      </a:r>
                      <a:r>
                        <a:rPr lang="en-US" sz="1200" b="0" i="0" u="none" strike="noStrike" dirty="0" err="1">
                          <a:latin typeface="Tahoma"/>
                        </a:rPr>
                        <a:t>perundang-undangan</a:t>
                      </a:r>
                      <a:r>
                        <a:rPr lang="en-US" sz="1200" b="0" i="0" u="none" strike="noStrike" dirty="0">
                          <a:latin typeface="Tahoma"/>
                        </a:rPr>
                        <a:t> </a:t>
                      </a:r>
                      <a:r>
                        <a:rPr lang="en-US" sz="1200" b="0" i="0" u="none" strike="noStrike" dirty="0" err="1">
                          <a:latin typeface="Tahoma"/>
                        </a:rPr>
                        <a:t>atau</a:t>
                      </a:r>
                      <a:r>
                        <a:rPr lang="en-US" sz="1200" b="0" i="0" u="none" strike="noStrike" dirty="0">
                          <a:latin typeface="Tahoma"/>
                        </a:rPr>
                        <a:t> </a:t>
                      </a:r>
                      <a:r>
                        <a:rPr lang="en-US" sz="1200" b="0" i="0" u="none" strike="noStrike" dirty="0" err="1">
                          <a:latin typeface="Tahoma"/>
                        </a:rPr>
                        <a:t>persyaratan</a:t>
                      </a:r>
                      <a:r>
                        <a:rPr lang="en-US" sz="1200" b="0" i="0" u="none" strike="noStrike" dirty="0">
                          <a:latin typeface="Tahoma"/>
                        </a:rPr>
                        <a:t> lain yang </a:t>
                      </a:r>
                      <a:r>
                        <a:rPr lang="en-US" sz="1200" b="0" i="0" u="none" strike="noStrike" dirty="0" err="1">
                          <a:latin typeface="Tahoma"/>
                        </a:rPr>
                        <a:t>berlaku</a:t>
                      </a:r>
                      <a:r>
                        <a:rPr lang="en-US" sz="1200" b="0" i="0" u="none" strike="noStrike" dirty="0">
                          <a:latin typeface="Tahoma"/>
                        </a:rPr>
                        <a:t> yang </a:t>
                      </a:r>
                      <a:r>
                        <a:rPr lang="en-US" sz="1200" b="0" i="0" u="none" strike="noStrike" dirty="0" err="1">
                          <a:latin typeface="Tahoma"/>
                        </a:rPr>
                        <a:t>terkait</a:t>
                      </a:r>
                      <a:r>
                        <a:rPr lang="en-US" sz="1200" b="0" i="0" u="none" strike="noStrike" dirty="0">
                          <a:latin typeface="Tahoma"/>
                        </a:rPr>
                        <a:t> </a:t>
                      </a:r>
                      <a:r>
                        <a:rPr lang="en-US" sz="1200" b="0" i="0" u="none" strike="noStrike" dirty="0" err="1">
                          <a:latin typeface="Tahoma"/>
                        </a:rPr>
                        <a:t>dengan</a:t>
                      </a:r>
                      <a:r>
                        <a:rPr lang="en-US" sz="1200" b="0" i="0" u="none" strike="noStrike" dirty="0">
                          <a:latin typeface="Tahoma"/>
                        </a:rPr>
                        <a:t> </a:t>
                      </a:r>
                      <a:r>
                        <a:rPr lang="en-US" sz="1200" b="0" i="0" u="none" strike="noStrike" dirty="0" err="1">
                          <a:latin typeface="Tahoma"/>
                        </a:rPr>
                        <a:t>aspek</a:t>
                      </a:r>
                      <a:r>
                        <a:rPr lang="en-US" sz="1200" b="0" i="0" u="none" strike="noStrike" dirty="0">
                          <a:latin typeface="Tahoma"/>
                        </a:rPr>
                        <a:t>/</a:t>
                      </a:r>
                      <a:r>
                        <a:rPr lang="en-US" sz="1200" b="0" i="0" u="none" strike="noStrike" dirty="0" err="1">
                          <a:latin typeface="Tahoma"/>
                        </a:rPr>
                        <a:t>bahaya</a:t>
                      </a:r>
                      <a:r>
                        <a:rPr lang="en-US" sz="1200" b="0" i="0" u="none" strike="noStrike" dirty="0">
                          <a:latin typeface="Tahoma"/>
                        </a:rPr>
                        <a:t> yang </a:t>
                      </a:r>
                      <a:r>
                        <a:rPr lang="en-US" sz="1200" b="0" i="0" u="none" strike="noStrike" dirty="0" err="1">
                          <a:latin typeface="Tahoma"/>
                        </a:rPr>
                        <a:t>teridentifikasi</a:t>
                      </a:r>
                      <a:r>
                        <a:rPr lang="en-US" sz="1200" b="0" i="0" u="none" strike="noStrike" dirty="0">
                          <a:latin typeface="Tahoma"/>
                        </a:rPr>
                        <a:t> </a:t>
                      </a:r>
                      <a:r>
                        <a:rPr lang="en-US" sz="1200" b="0" i="0" u="none" strike="noStrike" dirty="0" err="1">
                          <a:latin typeface="Tahoma"/>
                        </a:rPr>
                        <a:t>di</a:t>
                      </a:r>
                      <a:r>
                        <a:rPr lang="en-US" sz="1200" b="0" i="0" u="none" strike="noStrike" dirty="0">
                          <a:latin typeface="Tahoma"/>
                        </a:rPr>
                        <a:t> </a:t>
                      </a:r>
                      <a:r>
                        <a:rPr lang="en-US" sz="1200" b="0" i="0" u="none" strike="noStrike" dirty="0" err="1">
                          <a:latin typeface="Tahoma"/>
                        </a:rPr>
                        <a:t>kolom</a:t>
                      </a:r>
                      <a:r>
                        <a:rPr lang="en-US" sz="1200" b="0" i="0" u="none" strike="noStrike" dirty="0">
                          <a:latin typeface="Tahoma"/>
                        </a:rPr>
                        <a:t> 5</a:t>
                      </a:r>
                    </a:p>
                  </a:txBody>
                  <a:tcPr marL="5926" marR="5926" marT="59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2" name="Footer Placeholder 1">
            <a:extLst>
              <a:ext uri="{FF2B5EF4-FFF2-40B4-BE49-F238E27FC236}">
                <a16:creationId xmlns:a16="http://schemas.microsoft.com/office/drawing/2014/main" id="{46DA425F-78CB-4AF6-A75C-677C14A3C48F}"/>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2B123-BB15-4D70-9D97-DD165963A66E}"/>
              </a:ext>
            </a:extLst>
          </p:cNvPr>
          <p:cNvSpPr>
            <a:spLocks noGrp="1"/>
          </p:cNvSpPr>
          <p:nvPr>
            <p:ph type="sldNum" sz="quarter" idx="12"/>
          </p:nvPr>
        </p:nvSpPr>
        <p:spPr/>
        <p:txBody>
          <a:bodyPr/>
          <a:lstStyle/>
          <a:p>
            <a:pPr>
              <a:defRPr/>
            </a:pPr>
            <a:fld id="{CC87854B-5CEB-455C-BB96-D88C563EA9FE}" type="slidenum">
              <a:rPr lang="en-US" smtClean="0"/>
              <a:pPr>
                <a:defRPr/>
              </a:pPr>
              <a:t>44</a:t>
            </a:fld>
            <a:endParaRPr lang="en-US"/>
          </a:p>
        </p:txBody>
      </p:sp>
      <p:sp>
        <p:nvSpPr>
          <p:cNvPr id="5" name="Rectangle: Rounded Corners 4">
            <a:extLst>
              <a:ext uri="{FF2B5EF4-FFF2-40B4-BE49-F238E27FC236}">
                <a16:creationId xmlns:a16="http://schemas.microsoft.com/office/drawing/2014/main" id="{3DDBE73F-B6D8-4453-A1C3-B882B64CA1A7}"/>
              </a:ext>
            </a:extLst>
          </p:cNvPr>
          <p:cNvSpPr/>
          <p:nvPr/>
        </p:nvSpPr>
        <p:spPr>
          <a:xfrm>
            <a:off x="1600200" y="313962"/>
            <a:ext cx="7239000" cy="762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D" dirty="0">
                <a:ln w="0"/>
                <a:solidFill>
                  <a:schemeClr val="tx1"/>
                </a:solidFill>
                <a:effectLst>
                  <a:outerShdw blurRad="38100" dist="19050" dir="2700000" algn="tl" rotWithShape="0">
                    <a:schemeClr val="dk1">
                      <a:alpha val="40000"/>
                    </a:schemeClr>
                  </a:outerShdw>
                </a:effectLst>
              </a:rPr>
              <a:t>PENENTUAN RISIKO DAN PELUANG OPERASIONAL DAN ORGANISASI</a:t>
            </a:r>
          </a:p>
        </p:txBody>
      </p:sp>
      <p:sp>
        <p:nvSpPr>
          <p:cNvPr id="6" name="Rectangle 5">
            <a:extLst>
              <a:ext uri="{FF2B5EF4-FFF2-40B4-BE49-F238E27FC236}">
                <a16:creationId xmlns:a16="http://schemas.microsoft.com/office/drawing/2014/main" id="{3278EA9B-3327-41E0-8691-9F785AF68B84}"/>
              </a:ext>
            </a:extLst>
          </p:cNvPr>
          <p:cNvSpPr/>
          <p:nvPr/>
        </p:nvSpPr>
        <p:spPr>
          <a:xfrm>
            <a:off x="207811" y="1143000"/>
            <a:ext cx="9393389" cy="1015663"/>
          </a:xfrm>
          <a:prstGeom prst="rect">
            <a:avLst/>
          </a:prstGeom>
        </p:spPr>
        <p:txBody>
          <a:bodyPr wrap="square">
            <a:spAutoFit/>
          </a:bodyPr>
          <a:lstStyle/>
          <a:p>
            <a:pPr marL="180340" algn="just">
              <a:spcAft>
                <a:spcPts val="0"/>
              </a:spcAft>
            </a:pP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Bahaya</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dapat</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mengakibatkan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risiko</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dan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peluang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terkait</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dengan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K3 Dan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Risiko</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peluang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lainnya</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baik</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merugikan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ancaman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atau</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yang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menguntungkan</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 (</a:t>
            </a:r>
            <a:r>
              <a:rPr lang="en-ID" dirty="0" err="1">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peluang</a:t>
            </a:r>
            <a:r>
              <a:rPr lang="en-ID"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rPr>
              <a:t>).</a:t>
            </a:r>
            <a:endParaRPr lang="en-ID" sz="1400" dirty="0">
              <a:ln w="0"/>
              <a:effectLst>
                <a:outerShdw blurRad="38100" dist="19050" dir="2700000" algn="tl" rotWithShape="0">
                  <a:schemeClr val="dk1">
                    <a:alpha val="40000"/>
                  </a:schemeClr>
                </a:outerShdw>
              </a:effectLst>
              <a:latin typeface="Sitka Subheading" panose="02000505000000020004" pitchFamily="2" charset="0"/>
              <a:ea typeface="Times New Roman" panose="02020603050405020304" pitchFamily="18" charset="0"/>
            </a:endParaRPr>
          </a:p>
        </p:txBody>
      </p:sp>
      <p:graphicFrame>
        <p:nvGraphicFramePr>
          <p:cNvPr id="2" name="Table 1">
            <a:extLst>
              <a:ext uri="{FF2B5EF4-FFF2-40B4-BE49-F238E27FC236}">
                <a16:creationId xmlns:a16="http://schemas.microsoft.com/office/drawing/2014/main" id="{17D81384-8ACB-4394-9513-906B8FC8436F}"/>
              </a:ext>
            </a:extLst>
          </p:cNvPr>
          <p:cNvGraphicFramePr>
            <a:graphicFrameLocks noGrp="1"/>
          </p:cNvGraphicFramePr>
          <p:nvPr>
            <p:extLst>
              <p:ext uri="{D42A27DB-BD31-4B8C-83A1-F6EECF244321}">
                <p14:modId xmlns:p14="http://schemas.microsoft.com/office/powerpoint/2010/main" val="613878563"/>
              </p:ext>
            </p:extLst>
          </p:nvPr>
        </p:nvGraphicFramePr>
        <p:xfrm>
          <a:off x="513442" y="2307770"/>
          <a:ext cx="9240160" cy="4375876"/>
        </p:xfrm>
        <a:graphic>
          <a:graphicData uri="http://schemas.openxmlformats.org/drawingml/2006/table">
            <a:tbl>
              <a:tblPr firstRow="1" bandRow="1">
                <a:tableStyleId>{5C22544A-7EE6-4342-B048-85BDC9FD1C3A}</a:tableStyleId>
              </a:tblPr>
              <a:tblGrid>
                <a:gridCol w="1848032">
                  <a:extLst>
                    <a:ext uri="{9D8B030D-6E8A-4147-A177-3AD203B41FA5}">
                      <a16:colId xmlns:a16="http://schemas.microsoft.com/office/drawing/2014/main" val="1123873707"/>
                    </a:ext>
                  </a:extLst>
                </a:gridCol>
                <a:gridCol w="1848032">
                  <a:extLst>
                    <a:ext uri="{9D8B030D-6E8A-4147-A177-3AD203B41FA5}">
                      <a16:colId xmlns:a16="http://schemas.microsoft.com/office/drawing/2014/main" val="3715446598"/>
                    </a:ext>
                  </a:extLst>
                </a:gridCol>
                <a:gridCol w="1848032">
                  <a:extLst>
                    <a:ext uri="{9D8B030D-6E8A-4147-A177-3AD203B41FA5}">
                      <a16:colId xmlns:a16="http://schemas.microsoft.com/office/drawing/2014/main" val="555643150"/>
                    </a:ext>
                  </a:extLst>
                </a:gridCol>
                <a:gridCol w="1848032">
                  <a:extLst>
                    <a:ext uri="{9D8B030D-6E8A-4147-A177-3AD203B41FA5}">
                      <a16:colId xmlns:a16="http://schemas.microsoft.com/office/drawing/2014/main" val="173627043"/>
                    </a:ext>
                  </a:extLst>
                </a:gridCol>
                <a:gridCol w="1848032">
                  <a:extLst>
                    <a:ext uri="{9D8B030D-6E8A-4147-A177-3AD203B41FA5}">
                      <a16:colId xmlns:a16="http://schemas.microsoft.com/office/drawing/2014/main" val="1108374877"/>
                    </a:ext>
                  </a:extLst>
                </a:gridCol>
              </a:tblGrid>
              <a:tr h="809716">
                <a:tc>
                  <a:txBody>
                    <a:bodyPr/>
                    <a:lstStyle/>
                    <a:p>
                      <a:pPr algn="ctr"/>
                      <a:r>
                        <a:rPr lang="en-ID" dirty="0" err="1"/>
                        <a:t>Bahaya</a:t>
                      </a:r>
                      <a:endParaRPr lang="en-ID" dirty="0"/>
                    </a:p>
                  </a:txBody>
                  <a:tcPr/>
                </a:tc>
                <a:tc>
                  <a:txBody>
                    <a:bodyPr/>
                    <a:lstStyle/>
                    <a:p>
                      <a:pPr algn="ctr"/>
                      <a:r>
                        <a:rPr lang="en-ID" dirty="0" err="1"/>
                        <a:t>Risiko</a:t>
                      </a:r>
                      <a:r>
                        <a:rPr lang="en-ID" dirty="0"/>
                        <a:t> K3</a:t>
                      </a:r>
                    </a:p>
                  </a:txBody>
                  <a:tcPr/>
                </a:tc>
                <a:tc>
                  <a:txBody>
                    <a:bodyPr/>
                    <a:lstStyle/>
                    <a:p>
                      <a:pPr algn="ctr"/>
                      <a:r>
                        <a:rPr lang="en-ID" dirty="0" err="1"/>
                        <a:t>Pengendalian</a:t>
                      </a:r>
                      <a:endParaRPr lang="en-ID" dirty="0"/>
                    </a:p>
                  </a:txBody>
                  <a:tcPr/>
                </a:tc>
                <a:tc>
                  <a:txBody>
                    <a:bodyPr/>
                    <a:lstStyle/>
                    <a:p>
                      <a:pPr algn="ctr"/>
                      <a:r>
                        <a:rPr lang="en-ID" dirty="0" err="1"/>
                        <a:t>Risiko</a:t>
                      </a:r>
                      <a:r>
                        <a:rPr lang="en-ID" dirty="0"/>
                        <a:t> </a:t>
                      </a:r>
                      <a:r>
                        <a:rPr lang="en-ID" dirty="0" err="1"/>
                        <a:t>Lainnya</a:t>
                      </a:r>
                      <a:r>
                        <a:rPr lang="en-ID" dirty="0"/>
                        <a:t> </a:t>
                      </a:r>
                    </a:p>
                  </a:txBody>
                  <a:tcPr/>
                </a:tc>
                <a:tc>
                  <a:txBody>
                    <a:bodyPr/>
                    <a:lstStyle/>
                    <a:p>
                      <a:pPr algn="ctr"/>
                      <a:r>
                        <a:rPr lang="en-ID" dirty="0" err="1"/>
                        <a:t>Peluang</a:t>
                      </a:r>
                      <a:endParaRPr lang="en-ID" dirty="0"/>
                    </a:p>
                  </a:txBody>
                  <a:tcPr/>
                </a:tc>
                <a:extLst>
                  <a:ext uri="{0D108BD9-81ED-4DB2-BD59-A6C34878D82A}">
                    <a16:rowId xmlns:a16="http://schemas.microsoft.com/office/drawing/2014/main" val="329817463"/>
                  </a:ext>
                </a:extLst>
              </a:tr>
              <a:tr h="809716">
                <a:tc>
                  <a:txBody>
                    <a:bodyPr/>
                    <a:lstStyle/>
                    <a:p>
                      <a:r>
                        <a:rPr lang="en-ID" dirty="0" err="1"/>
                        <a:t>Kebisingan</a:t>
                      </a:r>
                      <a:endParaRPr lang="en-ID" dirty="0"/>
                    </a:p>
                  </a:txBody>
                  <a:tcPr/>
                </a:tc>
                <a:tc>
                  <a:txBody>
                    <a:bodyPr/>
                    <a:lstStyle/>
                    <a:p>
                      <a:r>
                        <a:rPr lang="en-ID" dirty="0" err="1"/>
                        <a:t>Gangguan</a:t>
                      </a:r>
                      <a:r>
                        <a:rPr lang="en-ID" dirty="0"/>
                        <a:t> </a:t>
                      </a:r>
                      <a:r>
                        <a:rPr lang="en-ID" dirty="0" err="1"/>
                        <a:t>Pendengaran</a:t>
                      </a:r>
                      <a:endParaRPr lang="en-ID" dirty="0"/>
                    </a:p>
                  </a:txBody>
                  <a:tcPr/>
                </a:tc>
                <a:tc>
                  <a:txBody>
                    <a:bodyPr/>
                    <a:lstStyle/>
                    <a:p>
                      <a:r>
                        <a:rPr lang="en-ID" dirty="0"/>
                        <a:t>APD : </a:t>
                      </a:r>
                      <a:r>
                        <a:rPr lang="en-ID" dirty="0" err="1"/>
                        <a:t>Penyediaan</a:t>
                      </a:r>
                      <a:r>
                        <a:rPr lang="en-ID" dirty="0"/>
                        <a:t> Ear Plug</a:t>
                      </a:r>
                    </a:p>
                  </a:txBody>
                  <a:tcPr/>
                </a:tc>
                <a:tc>
                  <a:txBody>
                    <a:bodyPr/>
                    <a:lstStyle/>
                    <a:p>
                      <a:r>
                        <a:rPr lang="en-ID" dirty="0" err="1"/>
                        <a:t>Biaya</a:t>
                      </a:r>
                      <a:r>
                        <a:rPr lang="en-ID" dirty="0"/>
                        <a:t> </a:t>
                      </a:r>
                      <a:r>
                        <a:rPr lang="en-ID" dirty="0" err="1"/>
                        <a:t>Perawatan</a:t>
                      </a:r>
                      <a:r>
                        <a:rPr lang="en-ID" dirty="0"/>
                        <a:t> dan </a:t>
                      </a:r>
                      <a:r>
                        <a:rPr lang="en-ID" dirty="0" err="1"/>
                        <a:t>Produktivitas</a:t>
                      </a:r>
                      <a:r>
                        <a:rPr lang="en-ID" dirty="0"/>
                        <a:t> </a:t>
                      </a:r>
                      <a:r>
                        <a:rPr lang="en-ID" dirty="0" err="1"/>
                        <a:t>menurun</a:t>
                      </a:r>
                      <a:endParaRPr lang="en-ID" dirty="0"/>
                    </a:p>
                  </a:txBody>
                  <a:tcPr/>
                </a:tc>
                <a:tc>
                  <a:txBody>
                    <a:bodyPr/>
                    <a:lstStyle/>
                    <a:p>
                      <a:r>
                        <a:rPr lang="en-ID" dirty="0" err="1"/>
                        <a:t>Rekayasa</a:t>
                      </a:r>
                      <a:r>
                        <a:rPr lang="en-ID" dirty="0"/>
                        <a:t> Teknik : </a:t>
                      </a:r>
                      <a:r>
                        <a:rPr lang="en-ID" dirty="0" err="1"/>
                        <a:t>Menggunakan</a:t>
                      </a:r>
                      <a:r>
                        <a:rPr lang="en-ID" dirty="0"/>
                        <a:t> </a:t>
                      </a:r>
                      <a:r>
                        <a:rPr lang="en-ID" dirty="0" err="1"/>
                        <a:t>peredam</a:t>
                      </a:r>
                      <a:r>
                        <a:rPr lang="en-ID" dirty="0"/>
                        <a:t> pada </a:t>
                      </a:r>
                      <a:r>
                        <a:rPr lang="en-ID" dirty="0" err="1"/>
                        <a:t>mesin</a:t>
                      </a:r>
                      <a:endParaRPr lang="en-ID" dirty="0"/>
                    </a:p>
                  </a:txBody>
                  <a:tcPr/>
                </a:tc>
                <a:extLst>
                  <a:ext uri="{0D108BD9-81ED-4DB2-BD59-A6C34878D82A}">
                    <a16:rowId xmlns:a16="http://schemas.microsoft.com/office/drawing/2014/main" val="3215602276"/>
                  </a:ext>
                </a:extLst>
              </a:tr>
              <a:tr h="809716">
                <a:tc>
                  <a:txBody>
                    <a:bodyPr/>
                    <a:lstStyle/>
                    <a:p>
                      <a:r>
                        <a:rPr lang="en-ID" dirty="0" err="1"/>
                        <a:t>Paparan</a:t>
                      </a:r>
                      <a:r>
                        <a:rPr lang="en-ID" dirty="0"/>
                        <a:t> B3 </a:t>
                      </a:r>
                      <a:r>
                        <a:rPr lang="en-ID" dirty="0" err="1"/>
                        <a:t>penyebab</a:t>
                      </a:r>
                      <a:r>
                        <a:rPr lang="en-ID" dirty="0"/>
                        <a:t> </a:t>
                      </a:r>
                      <a:r>
                        <a:rPr lang="en-ID" dirty="0" err="1"/>
                        <a:t>kanker</a:t>
                      </a:r>
                      <a:endParaRPr lang="en-ID" dirty="0"/>
                    </a:p>
                  </a:txBody>
                  <a:tcPr/>
                </a:tc>
                <a:tc>
                  <a:txBody>
                    <a:bodyPr/>
                    <a:lstStyle/>
                    <a:p>
                      <a:r>
                        <a:rPr lang="en-ID" dirty="0" err="1"/>
                        <a:t>Penyakit</a:t>
                      </a:r>
                      <a:r>
                        <a:rPr lang="en-ID" dirty="0"/>
                        <a:t> </a:t>
                      </a:r>
                      <a:r>
                        <a:rPr lang="en-ID" dirty="0" err="1"/>
                        <a:t>akibat</a:t>
                      </a:r>
                      <a:r>
                        <a:rPr lang="en-ID" dirty="0"/>
                        <a:t> </a:t>
                      </a:r>
                      <a:r>
                        <a:rPr lang="en-ID" dirty="0" err="1"/>
                        <a:t>kerja</a:t>
                      </a:r>
                      <a:r>
                        <a:rPr lang="en-ID" dirty="0"/>
                        <a:t> </a:t>
                      </a:r>
                      <a:r>
                        <a:rPr lang="en-ID" dirty="0" err="1"/>
                        <a:t>kanker</a:t>
                      </a:r>
                      <a:endParaRPr lang="en-ID" dirty="0"/>
                    </a:p>
                  </a:txBody>
                  <a:tcPr/>
                </a:tc>
                <a:tc>
                  <a:txBody>
                    <a:bodyPr/>
                    <a:lstStyle/>
                    <a:p>
                      <a:r>
                        <a:rPr lang="en-ID" dirty="0"/>
                        <a:t>APD : </a:t>
                      </a:r>
                      <a:r>
                        <a:rPr lang="en-ID" dirty="0" err="1"/>
                        <a:t>Penggunaan</a:t>
                      </a:r>
                      <a:r>
                        <a:rPr lang="en-ID" dirty="0"/>
                        <a:t> masker</a:t>
                      </a:r>
                    </a:p>
                  </a:txBody>
                  <a:tcPr/>
                </a:tc>
                <a:tc>
                  <a:txBody>
                    <a:bodyPr/>
                    <a:lstStyle/>
                    <a:p>
                      <a:r>
                        <a:rPr lang="en-ID" dirty="0" err="1"/>
                        <a:t>Kesadaran</a:t>
                      </a:r>
                      <a:r>
                        <a:rPr lang="en-ID" dirty="0"/>
                        <a:t> </a:t>
                      </a:r>
                      <a:r>
                        <a:rPr lang="en-ID" dirty="0" err="1"/>
                        <a:t>penggunaan</a:t>
                      </a:r>
                      <a:r>
                        <a:rPr lang="en-ID" dirty="0"/>
                        <a:t> APD </a:t>
                      </a:r>
                      <a:r>
                        <a:rPr lang="en-ID" dirty="0" err="1"/>
                        <a:t>Rendah</a:t>
                      </a:r>
                      <a:r>
                        <a:rPr lang="en-ID" dirty="0"/>
                        <a:t> dan </a:t>
                      </a:r>
                      <a:r>
                        <a:rPr lang="en-ID" dirty="0" err="1"/>
                        <a:t>pembuangan</a:t>
                      </a:r>
                      <a:r>
                        <a:rPr lang="en-ID" dirty="0"/>
                        <a:t> </a:t>
                      </a:r>
                      <a:r>
                        <a:rPr lang="en-ID" dirty="0" err="1"/>
                        <a:t>limbah</a:t>
                      </a:r>
                      <a:r>
                        <a:rPr lang="en-ID" dirty="0"/>
                        <a:t> mahal</a:t>
                      </a:r>
                    </a:p>
                  </a:txBody>
                  <a:tcPr/>
                </a:tc>
                <a:tc>
                  <a:txBody>
                    <a:bodyPr/>
                    <a:lstStyle/>
                    <a:p>
                      <a:r>
                        <a:rPr lang="en-ID" dirty="0" err="1"/>
                        <a:t>Substitusi</a:t>
                      </a:r>
                      <a:r>
                        <a:rPr lang="en-ID" dirty="0"/>
                        <a:t> : </a:t>
                      </a:r>
                      <a:r>
                        <a:rPr lang="en-ID" dirty="0" err="1"/>
                        <a:t>Penggantian</a:t>
                      </a:r>
                      <a:r>
                        <a:rPr lang="en-ID" dirty="0"/>
                        <a:t> </a:t>
                      </a:r>
                      <a:r>
                        <a:rPr lang="en-ID" dirty="0" err="1"/>
                        <a:t>bahan</a:t>
                      </a:r>
                      <a:r>
                        <a:rPr lang="en-ID" dirty="0"/>
                        <a:t> yang </a:t>
                      </a:r>
                      <a:r>
                        <a:rPr lang="en-ID" dirty="0" err="1"/>
                        <a:t>bukan</a:t>
                      </a:r>
                      <a:r>
                        <a:rPr lang="en-ID" dirty="0"/>
                        <a:t> B3</a:t>
                      </a:r>
                    </a:p>
                  </a:txBody>
                  <a:tcPr/>
                </a:tc>
                <a:extLst>
                  <a:ext uri="{0D108BD9-81ED-4DB2-BD59-A6C34878D82A}">
                    <a16:rowId xmlns:a16="http://schemas.microsoft.com/office/drawing/2014/main" val="1060109467"/>
                  </a:ext>
                </a:extLst>
              </a:tr>
              <a:tr h="809716">
                <a:tc>
                  <a:txBody>
                    <a:bodyPr/>
                    <a:lstStyle/>
                    <a:p>
                      <a:r>
                        <a:rPr lang="en-ID" dirty="0"/>
                        <a:t>Kaki </a:t>
                      </a:r>
                      <a:r>
                        <a:rPr lang="en-ID" dirty="0" err="1"/>
                        <a:t>kejatuhan</a:t>
                      </a:r>
                      <a:r>
                        <a:rPr lang="en-ID" dirty="0"/>
                        <a:t> </a:t>
                      </a:r>
                      <a:r>
                        <a:rPr lang="en-ID" dirty="0" err="1"/>
                        <a:t>benda</a:t>
                      </a:r>
                      <a:r>
                        <a:rPr lang="en-ID" dirty="0"/>
                        <a:t> </a:t>
                      </a:r>
                      <a:r>
                        <a:rPr lang="en-ID" dirty="0" err="1"/>
                        <a:t>kerja</a:t>
                      </a:r>
                      <a:endParaRPr lang="en-ID" dirty="0"/>
                    </a:p>
                  </a:txBody>
                  <a:tcPr/>
                </a:tc>
                <a:tc>
                  <a:txBody>
                    <a:bodyPr/>
                    <a:lstStyle/>
                    <a:p>
                      <a:r>
                        <a:rPr lang="en-ID" dirty="0" err="1"/>
                        <a:t>Patah</a:t>
                      </a:r>
                      <a:r>
                        <a:rPr lang="en-ID" dirty="0"/>
                        <a:t> </a:t>
                      </a:r>
                      <a:r>
                        <a:rPr lang="en-ID" dirty="0" err="1"/>
                        <a:t>tulang</a:t>
                      </a:r>
                      <a:r>
                        <a:rPr lang="en-ID" dirty="0"/>
                        <a:t> kaki</a:t>
                      </a:r>
                    </a:p>
                  </a:txBody>
                  <a:tcPr/>
                </a:tc>
                <a:tc>
                  <a:txBody>
                    <a:bodyPr/>
                    <a:lstStyle/>
                    <a:p>
                      <a:r>
                        <a:rPr lang="en-ID" dirty="0"/>
                        <a:t>APD : Safety Shoes</a:t>
                      </a:r>
                    </a:p>
                  </a:txBody>
                  <a:tcPr/>
                </a:tc>
                <a:tc>
                  <a:txBody>
                    <a:bodyPr/>
                    <a:lstStyle/>
                    <a:p>
                      <a:r>
                        <a:rPr lang="en-ID" dirty="0" err="1"/>
                        <a:t>Hilangnya</a:t>
                      </a:r>
                      <a:r>
                        <a:rPr lang="en-ID" dirty="0"/>
                        <a:t> jam </a:t>
                      </a:r>
                      <a:r>
                        <a:rPr lang="en-ID" dirty="0" err="1"/>
                        <a:t>kerja</a:t>
                      </a:r>
                      <a:endParaRPr lang="en-ID" dirty="0"/>
                    </a:p>
                  </a:txBody>
                  <a:tcPr/>
                </a:tc>
                <a:tc>
                  <a:txBody>
                    <a:bodyPr/>
                    <a:lstStyle/>
                    <a:p>
                      <a:r>
                        <a:rPr lang="en-ID" dirty="0" err="1"/>
                        <a:t>Rekayasa</a:t>
                      </a:r>
                      <a:r>
                        <a:rPr lang="en-ID" dirty="0"/>
                        <a:t> Teknik : </a:t>
                      </a:r>
                      <a:r>
                        <a:rPr lang="en-ID" dirty="0" err="1"/>
                        <a:t>Pemasangan</a:t>
                      </a:r>
                      <a:r>
                        <a:rPr lang="en-ID" dirty="0"/>
                        <a:t> </a:t>
                      </a:r>
                      <a:r>
                        <a:rPr lang="en-ID" dirty="0" err="1"/>
                        <a:t>jaring</a:t>
                      </a:r>
                      <a:endParaRPr lang="en-ID" dirty="0"/>
                    </a:p>
                  </a:txBody>
                  <a:tcPr/>
                </a:tc>
                <a:extLst>
                  <a:ext uri="{0D108BD9-81ED-4DB2-BD59-A6C34878D82A}">
                    <a16:rowId xmlns:a16="http://schemas.microsoft.com/office/drawing/2014/main" val="3704211634"/>
                  </a:ext>
                </a:extLst>
              </a:tr>
            </a:tbl>
          </a:graphicData>
        </a:graphic>
      </p:graphicFrame>
      <p:sp>
        <p:nvSpPr>
          <p:cNvPr id="3" name="Footer Placeholder 2">
            <a:extLst>
              <a:ext uri="{FF2B5EF4-FFF2-40B4-BE49-F238E27FC236}">
                <a16:creationId xmlns:a16="http://schemas.microsoft.com/office/drawing/2014/main" id="{7C5347A2-5936-4F44-83C5-5B64121AB13B}"/>
              </a:ext>
            </a:extLst>
          </p:cNvPr>
          <p:cNvSpPr>
            <a:spLocks noGrp="1"/>
          </p:cNvSpPr>
          <p:nvPr>
            <p:ph type="ftr" sz="quarter" idx="11"/>
          </p:nvPr>
        </p:nvSpPr>
        <p:spPr/>
        <p:txBody>
          <a:bodyPr/>
          <a:lstStyle/>
          <a:p>
            <a:r>
              <a:rPr lang="en-US"/>
              <a:t>HIRADC 2/Rev.0© Copyright, Sentral-Sistem  April 2019</a:t>
            </a:r>
          </a:p>
        </p:txBody>
      </p:sp>
    </p:spTree>
    <p:extLst>
      <p:ext uri="{BB962C8B-B14F-4D97-AF65-F5344CB8AC3E}">
        <p14:creationId xmlns:p14="http://schemas.microsoft.com/office/powerpoint/2010/main" val="174451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2"/>
          </p:nvPr>
        </p:nvSpPr>
        <p:spPr bwMode="auto">
          <a:noFill/>
          <a:ln>
            <a:miter lim="800000"/>
            <a:headEnd/>
            <a:tailEnd/>
          </a:ln>
        </p:spPr>
        <p:txBody>
          <a:bodyPr/>
          <a:lstStyle/>
          <a:p>
            <a:fld id="{34517D17-ABB4-4402-A2B3-3564EF10E6CF}" type="slidenum">
              <a:rPr lang="en-US" smtClean="0"/>
              <a:pPr/>
              <a:t>45</a:t>
            </a:fld>
            <a:endParaRPr lang="en-US"/>
          </a:p>
        </p:txBody>
      </p:sp>
      <p:graphicFrame>
        <p:nvGraphicFramePr>
          <p:cNvPr id="4" name="Table 3"/>
          <p:cNvGraphicFramePr>
            <a:graphicFrameLocks noGrp="1"/>
          </p:cNvGraphicFramePr>
          <p:nvPr/>
        </p:nvGraphicFramePr>
        <p:xfrm>
          <a:off x="304800" y="228600"/>
          <a:ext cx="9296401" cy="6420845"/>
        </p:xfrm>
        <a:graphic>
          <a:graphicData uri="http://schemas.openxmlformats.org/drawingml/2006/table">
            <a:tbl>
              <a:tblPr/>
              <a:tblGrid>
                <a:gridCol w="929760">
                  <a:extLst>
                    <a:ext uri="{9D8B030D-6E8A-4147-A177-3AD203B41FA5}">
                      <a16:colId xmlns:a16="http://schemas.microsoft.com/office/drawing/2014/main" val="20000"/>
                    </a:ext>
                  </a:extLst>
                </a:gridCol>
                <a:gridCol w="1627080">
                  <a:extLst>
                    <a:ext uri="{9D8B030D-6E8A-4147-A177-3AD203B41FA5}">
                      <a16:colId xmlns:a16="http://schemas.microsoft.com/office/drawing/2014/main" val="20001"/>
                    </a:ext>
                  </a:extLst>
                </a:gridCol>
                <a:gridCol w="6739561">
                  <a:extLst>
                    <a:ext uri="{9D8B030D-6E8A-4147-A177-3AD203B41FA5}">
                      <a16:colId xmlns:a16="http://schemas.microsoft.com/office/drawing/2014/main" val="20002"/>
                    </a:ext>
                  </a:extLst>
                </a:gridCol>
              </a:tblGrid>
              <a:tr h="333374">
                <a:tc>
                  <a:txBody>
                    <a:bodyPr/>
                    <a:lstStyle/>
                    <a:p>
                      <a:pPr algn="ctr" fontAlgn="ctr"/>
                      <a:r>
                        <a:rPr lang="en-US" sz="1200" b="1" i="0" u="none" strike="noStrike" dirty="0">
                          <a:latin typeface="Tahoma"/>
                        </a:rPr>
                        <a:t>No </a:t>
                      </a:r>
                      <a:r>
                        <a:rPr lang="en-US" sz="1200" b="1" i="0" u="none" strike="noStrike" dirty="0" err="1">
                          <a:latin typeface="Tahoma"/>
                        </a:rPr>
                        <a:t>Kolom</a:t>
                      </a:r>
                      <a:endParaRPr lang="en-US" sz="1200" b="1" i="0" u="none" strike="noStrike" dirty="0">
                        <a:latin typeface="Tahoma"/>
                      </a:endParaRP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Tahoma"/>
                        </a:rPr>
                        <a:t>Title</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en-US" sz="1200" b="1" i="0" u="none" strike="noStrike">
                          <a:latin typeface="Arial"/>
                        </a:rPr>
                        <a:t>Keselamatan dan Kesehatan Kerja</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200025">
                <a:tc gridSpan="2">
                  <a:txBody>
                    <a:bodyPr/>
                    <a:lstStyle/>
                    <a:p>
                      <a:pPr algn="l" fontAlgn="ctr"/>
                      <a:r>
                        <a:rPr lang="en-US" sz="1200" b="0" i="0" u="none" strike="noStrike">
                          <a:latin typeface="Tahoma"/>
                        </a:rPr>
                        <a:t>Evaluasi Aspek Signifikan :</a:t>
                      </a:r>
                    </a:p>
                  </a:txBody>
                  <a:tcPr marL="6711" marR="6711" marT="671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ctr"/>
                      <a:r>
                        <a:rPr lang="en-US" sz="1200" b="0" i="0" u="none" strike="noStrike">
                          <a:latin typeface="Tahoma"/>
                        </a:rPr>
                        <a:t> </a:t>
                      </a:r>
                    </a:p>
                  </a:txBody>
                  <a:tcPr marL="6711" marR="6711" marT="671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0025">
                <a:tc rowSpan="5">
                  <a:txBody>
                    <a:bodyPr/>
                    <a:lstStyle/>
                    <a:p>
                      <a:pPr algn="ctr" fontAlgn="ctr"/>
                      <a:r>
                        <a:rPr lang="en-US" sz="1200" b="0" i="0" u="none" strike="noStrike">
                          <a:latin typeface="Tahoma"/>
                        </a:rPr>
                        <a:t>17</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Legal &amp; Other Requirement</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6711" marR="6711" marT="67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vMerge="1">
                  <a:txBody>
                    <a:bodyPr/>
                    <a:lstStyle/>
                    <a:p>
                      <a:endParaRPr lang="en-US"/>
                    </a:p>
                  </a:txBody>
                  <a:tcPr/>
                </a:tc>
                <a:tc>
                  <a:txBody>
                    <a:bodyPr/>
                    <a:lstStyle/>
                    <a:p>
                      <a:pPr algn="ctr" fontAlgn="ctr"/>
                      <a:r>
                        <a:rPr lang="en-US" sz="1200" b="1" i="0" u="none" strike="noStrike">
                          <a:latin typeface="Tahoma"/>
                        </a:rPr>
                        <a:t>5</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Belum dipenuhi</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vMerge="1">
                  <a:txBody>
                    <a:bodyPr/>
                    <a:lstStyle/>
                    <a:p>
                      <a:endParaRPr lang="en-US"/>
                    </a:p>
                  </a:txBody>
                  <a:tcPr/>
                </a:tc>
                <a:tc>
                  <a:txBody>
                    <a:bodyPr/>
                    <a:lstStyle/>
                    <a:p>
                      <a:pPr algn="ctr" fontAlgn="ctr"/>
                      <a:r>
                        <a:rPr lang="en-US" sz="1200" b="1" i="0" u="none" strike="noStrike">
                          <a:latin typeface="Tahoma"/>
                        </a:rPr>
                        <a:t>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Dalam proses pemenuhan</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vMerge="1">
                  <a:txBody>
                    <a:bodyPr/>
                    <a:lstStyle/>
                    <a:p>
                      <a:endParaRPr lang="en-US"/>
                    </a:p>
                  </a:txBody>
                  <a:tcPr/>
                </a:tc>
                <a:tc>
                  <a:txBody>
                    <a:bodyPr/>
                    <a:lstStyle/>
                    <a:p>
                      <a:pPr algn="ctr" fontAlgn="ctr"/>
                      <a:r>
                        <a:rPr lang="en-US" sz="1200" b="1" i="0" u="none" strike="noStrike">
                          <a:latin typeface="Tahoma"/>
                        </a:rPr>
                        <a:t>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Sudah dipenuhi</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vMerge="1">
                  <a:txBody>
                    <a:bodyPr/>
                    <a:lstStyle/>
                    <a:p>
                      <a:endParaRPr lang="en-US"/>
                    </a:p>
                  </a:txBody>
                  <a:tcPr/>
                </a:tc>
                <a:tc>
                  <a:txBody>
                    <a:bodyPr/>
                    <a:lstStyle/>
                    <a:p>
                      <a:pPr algn="ctr" fontAlgn="ctr"/>
                      <a:r>
                        <a:rPr lang="en-US" sz="1200" b="1" i="0" u="none" strike="noStrike">
                          <a:latin typeface="Tahoma"/>
                        </a:rPr>
                        <a:t>0</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Tidak ada regulasi yang relevan</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00025">
                <a:tc rowSpan="4">
                  <a:txBody>
                    <a:bodyPr/>
                    <a:lstStyle/>
                    <a:p>
                      <a:pPr algn="ctr" fontAlgn="ctr"/>
                      <a:r>
                        <a:rPr lang="en-US" sz="1200" b="0" i="0" u="none" strike="noStrike">
                          <a:latin typeface="Tahoma"/>
                        </a:rPr>
                        <a:t>18</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Technological Option</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 </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0025">
                <a:tc vMerge="1">
                  <a:txBody>
                    <a:bodyPr/>
                    <a:lstStyle/>
                    <a:p>
                      <a:endParaRPr lang="en-US"/>
                    </a:p>
                  </a:txBody>
                  <a:tcPr/>
                </a:tc>
                <a:tc>
                  <a:txBody>
                    <a:bodyPr/>
                    <a:lstStyle/>
                    <a:p>
                      <a:pPr algn="ctr" fontAlgn="ctr"/>
                      <a:r>
                        <a:rPr lang="en-US" sz="1200" b="1" i="0" u="none" strike="noStrike">
                          <a:latin typeface="Tahoma"/>
                        </a:rPr>
                        <a:t>5</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Jika ada dan bisa diterapkan</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0025">
                <a:tc vMerge="1">
                  <a:txBody>
                    <a:bodyPr/>
                    <a:lstStyle/>
                    <a:p>
                      <a:endParaRPr lang="en-US"/>
                    </a:p>
                  </a:txBody>
                  <a:tcPr/>
                </a:tc>
                <a:tc>
                  <a:txBody>
                    <a:bodyPr/>
                    <a:lstStyle/>
                    <a:p>
                      <a:pPr algn="ctr" fontAlgn="ctr"/>
                      <a:r>
                        <a:rPr lang="en-US" sz="1200" b="1" i="0" u="none" strike="noStrike">
                          <a:latin typeface="Tahoma"/>
                        </a:rPr>
                        <a:t>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Ada dan sulit diterapkan</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0025">
                <a:tc vMerge="1">
                  <a:txBody>
                    <a:bodyPr/>
                    <a:lstStyle/>
                    <a:p>
                      <a:endParaRPr lang="en-US"/>
                    </a:p>
                  </a:txBody>
                  <a:tcPr/>
                </a:tc>
                <a:tc>
                  <a:txBody>
                    <a:bodyPr/>
                    <a:lstStyle/>
                    <a:p>
                      <a:pPr algn="ctr" fontAlgn="ctr"/>
                      <a:r>
                        <a:rPr lang="en-US" sz="1200" b="1" i="0" u="none" strike="noStrike">
                          <a:latin typeface="Tahoma"/>
                        </a:rPr>
                        <a:t>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Tidak ada</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0025">
                <a:tc rowSpan="4">
                  <a:txBody>
                    <a:bodyPr/>
                    <a:lstStyle/>
                    <a:p>
                      <a:pPr algn="ctr" fontAlgn="ctr"/>
                      <a:r>
                        <a:rPr lang="en-US" sz="1200" b="0" i="0" u="none" strike="noStrike">
                          <a:latin typeface="Tahoma"/>
                        </a:rPr>
                        <a:t>19</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Financial</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latin typeface="Arial"/>
                        </a:rPr>
                        <a:t> </a:t>
                      </a:r>
                    </a:p>
                  </a:txBody>
                  <a:tcPr marL="6711" marR="6711" marT="67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00025">
                <a:tc vMerge="1">
                  <a:txBody>
                    <a:bodyPr/>
                    <a:lstStyle/>
                    <a:p>
                      <a:endParaRPr lang="en-US"/>
                    </a:p>
                  </a:txBody>
                  <a:tcPr/>
                </a:tc>
                <a:tc>
                  <a:txBody>
                    <a:bodyPr/>
                    <a:lstStyle/>
                    <a:p>
                      <a:pPr algn="ctr" fontAlgn="ctr"/>
                      <a:r>
                        <a:rPr lang="en-US" sz="1200" b="1" i="0" u="none" strike="noStrike">
                          <a:latin typeface="Tahoma"/>
                        </a:rPr>
                        <a:t>5</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Jika tersedia dalam anggaran kini/low cost</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00025">
                <a:tc vMerge="1">
                  <a:txBody>
                    <a:bodyPr/>
                    <a:lstStyle/>
                    <a:p>
                      <a:endParaRPr lang="en-US"/>
                    </a:p>
                  </a:txBody>
                  <a:tcPr/>
                </a:tc>
                <a:tc>
                  <a:txBody>
                    <a:bodyPr/>
                    <a:lstStyle/>
                    <a:p>
                      <a:pPr algn="ctr" fontAlgn="ctr"/>
                      <a:r>
                        <a:rPr lang="en-US" sz="1200" b="1" i="0" u="none" strike="noStrike">
                          <a:latin typeface="Tahoma"/>
                        </a:rPr>
                        <a:t>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Bisa disediakan (1 - 2 thn)/middle cost</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00025">
                <a:tc vMerge="1">
                  <a:txBody>
                    <a:bodyPr/>
                    <a:lstStyle/>
                    <a:p>
                      <a:endParaRPr lang="en-US"/>
                    </a:p>
                  </a:txBody>
                  <a:tcPr/>
                </a:tc>
                <a:tc>
                  <a:txBody>
                    <a:bodyPr/>
                    <a:lstStyle/>
                    <a:p>
                      <a:pPr algn="ctr" fontAlgn="ctr"/>
                      <a:r>
                        <a:rPr lang="en-US" sz="1200" b="1" i="0" u="none" strike="noStrike">
                          <a:latin typeface="Tahoma"/>
                        </a:rPr>
                        <a:t>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Tidak bisa disediakan , High cost (tidak perlu)</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00025">
                <a:tc rowSpan="4">
                  <a:txBody>
                    <a:bodyPr/>
                    <a:lstStyle/>
                    <a:p>
                      <a:pPr algn="ctr" fontAlgn="ctr"/>
                      <a:r>
                        <a:rPr lang="en-US" sz="1200" b="0" i="0" u="none" strike="noStrike">
                          <a:latin typeface="Tahoma"/>
                        </a:rPr>
                        <a:t>20</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Bussiness Requirement</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6711" marR="6711" marT="67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14325">
                <a:tc vMerge="1">
                  <a:txBody>
                    <a:bodyPr/>
                    <a:lstStyle/>
                    <a:p>
                      <a:endParaRPr lang="en-US"/>
                    </a:p>
                  </a:txBody>
                  <a:tcPr/>
                </a:tc>
                <a:tc>
                  <a:txBody>
                    <a:bodyPr/>
                    <a:lstStyle/>
                    <a:p>
                      <a:pPr algn="ctr" fontAlgn="ctr"/>
                      <a:r>
                        <a:rPr lang="en-US" sz="1200" b="1" i="0" u="none" strike="noStrike">
                          <a:latin typeface="Tahoma"/>
                        </a:rPr>
                        <a:t>5</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i-FI" sz="1200" b="0" i="0" u="none" strike="noStrike">
                          <a:latin typeface="Tahoma"/>
                        </a:rPr>
                        <a:t>Ada Kebijakan Manajemen/Perusahaan , Tuntutan Business spesific</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314325">
                <a:tc vMerge="1">
                  <a:txBody>
                    <a:bodyPr/>
                    <a:lstStyle/>
                    <a:p>
                      <a:endParaRPr lang="en-US"/>
                    </a:p>
                  </a:txBody>
                  <a:tcPr/>
                </a:tc>
                <a:tc>
                  <a:txBody>
                    <a:bodyPr/>
                    <a:lstStyle/>
                    <a:p>
                      <a:pPr algn="ctr" fontAlgn="ctr"/>
                      <a:r>
                        <a:rPr lang="en-US" sz="1200" b="1" i="0" u="none" strike="noStrike">
                          <a:latin typeface="Tahoma"/>
                        </a:rPr>
                        <a:t>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Program Paralel di perusahaan (Penghematan, mutu dll)</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00025">
                <a:tc vMerge="1">
                  <a:txBody>
                    <a:bodyPr/>
                    <a:lstStyle/>
                    <a:p>
                      <a:endParaRPr lang="en-US"/>
                    </a:p>
                  </a:txBody>
                  <a:tcPr/>
                </a:tc>
                <a:tc>
                  <a:txBody>
                    <a:bodyPr/>
                    <a:lstStyle/>
                    <a:p>
                      <a:pPr algn="ctr" fontAlgn="ctr"/>
                      <a:r>
                        <a:rPr lang="en-US" sz="1200" b="1" i="0" u="none" strike="noStrike">
                          <a:latin typeface="Tahoma"/>
                        </a:rPr>
                        <a:t>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Tidak ada kebutuhan khusus</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00025">
                <a:tc rowSpan="4">
                  <a:txBody>
                    <a:bodyPr/>
                    <a:lstStyle/>
                    <a:p>
                      <a:pPr algn="ctr" fontAlgn="ctr"/>
                      <a:r>
                        <a:rPr lang="en-US" sz="1200" b="0" i="0" u="none" strike="noStrike">
                          <a:latin typeface="Tahoma"/>
                        </a:rPr>
                        <a:t>21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Interested Parties</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latin typeface="Arial"/>
                        </a:rPr>
                        <a:t> </a:t>
                      </a:r>
                    </a:p>
                  </a:txBody>
                  <a:tcPr marL="6711" marR="6711" marT="67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00025">
                <a:tc vMerge="1">
                  <a:txBody>
                    <a:bodyPr/>
                    <a:lstStyle/>
                    <a:p>
                      <a:endParaRPr lang="en-US"/>
                    </a:p>
                  </a:txBody>
                  <a:tcPr/>
                </a:tc>
                <a:tc>
                  <a:txBody>
                    <a:bodyPr/>
                    <a:lstStyle/>
                    <a:p>
                      <a:pPr algn="ctr" fontAlgn="ctr"/>
                      <a:r>
                        <a:rPr lang="en-US" sz="1200" b="1" i="0" u="none" strike="noStrike">
                          <a:latin typeface="Tahoma"/>
                        </a:rPr>
                        <a:t>5</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Merupakan isu di masyarakat (tetangga, LSM, dll)</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314325">
                <a:tc vMerge="1">
                  <a:txBody>
                    <a:bodyPr/>
                    <a:lstStyle/>
                    <a:p>
                      <a:endParaRPr lang="en-US"/>
                    </a:p>
                  </a:txBody>
                  <a:tcPr/>
                </a:tc>
                <a:tc>
                  <a:txBody>
                    <a:bodyPr/>
                    <a:lstStyle/>
                    <a:p>
                      <a:pPr algn="ctr" fontAlgn="ctr"/>
                      <a:r>
                        <a:rPr lang="en-US" sz="1200" b="1" i="0" u="none" strike="noStrike">
                          <a:latin typeface="Tahoma"/>
                        </a:rPr>
                        <a:t>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Merupakan Isu di kalangan karyawan (K3, Lingkungan, dll)</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00025">
                <a:tc vMerge="1">
                  <a:txBody>
                    <a:bodyPr/>
                    <a:lstStyle/>
                    <a:p>
                      <a:endParaRPr lang="en-US"/>
                    </a:p>
                  </a:txBody>
                  <a:tcPr/>
                </a:tc>
                <a:tc>
                  <a:txBody>
                    <a:bodyPr/>
                    <a:lstStyle/>
                    <a:p>
                      <a:pPr algn="ctr" fontAlgn="ctr"/>
                      <a:r>
                        <a:rPr lang="en-US" sz="1200" b="1" i="0" u="none" strike="noStrike">
                          <a:latin typeface="Tahoma"/>
                        </a:rPr>
                        <a:t>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Tidak Ada Isu</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00025">
                <a:tc>
                  <a:txBody>
                    <a:bodyPr/>
                    <a:lstStyle/>
                    <a:p>
                      <a:pPr algn="ctr" fontAlgn="ctr"/>
                      <a:r>
                        <a:rPr lang="en-US" sz="1200" b="0" i="0" u="none" strike="noStrike">
                          <a:latin typeface="Tahoma"/>
                        </a:rPr>
                        <a:t>22</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Total</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i-FI" sz="1200" b="0" i="0" u="none" strike="noStrike">
                          <a:latin typeface="Tahoma"/>
                        </a:rPr>
                        <a:t>Penjumlahan nilai kolom 17 sdkolom 21</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771525">
                <a:tc>
                  <a:txBody>
                    <a:bodyPr/>
                    <a:lstStyle/>
                    <a:p>
                      <a:pPr algn="ctr" fontAlgn="ctr"/>
                      <a:r>
                        <a:rPr lang="en-US" sz="1200" b="0" i="0" u="none" strike="noStrike">
                          <a:latin typeface="Tahoma"/>
                        </a:rPr>
                        <a:t>23</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Penentuan OTP</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Jika Total nilai lebih atau sama dengan 13 maka ditetapkan Tujuan, Sasaran &amp; Program (OTP), atau Jika Point Legal &amp; Other Requirement dan atau View of interested parties 5 maka ditetapkan OTP</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200025">
                <a:tc>
                  <a:txBody>
                    <a:bodyPr/>
                    <a:lstStyle/>
                    <a:p>
                      <a:pPr algn="ctr" fontAlgn="ctr"/>
                      <a:r>
                        <a:rPr lang="en-US" sz="1200" b="0" i="0" u="none" strike="noStrike">
                          <a:latin typeface="Tahoma"/>
                        </a:rPr>
                        <a:t>24</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latin typeface="Tahoma"/>
                        </a:rPr>
                        <a:t>No. OTP</a:t>
                      </a: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err="1">
                          <a:latin typeface="Tahoma"/>
                        </a:rPr>
                        <a:t>Nomor</a:t>
                      </a:r>
                      <a:r>
                        <a:rPr lang="en-US" sz="1200" b="0" i="0" u="none" strike="noStrike" dirty="0">
                          <a:latin typeface="Tahoma"/>
                        </a:rPr>
                        <a:t> </a:t>
                      </a:r>
                      <a:r>
                        <a:rPr lang="en-US" sz="1200" b="0" i="0" u="none" strike="noStrike" dirty="0" err="1">
                          <a:latin typeface="Tahoma"/>
                        </a:rPr>
                        <a:t>urut</a:t>
                      </a:r>
                      <a:r>
                        <a:rPr lang="en-US" sz="1200" b="0" i="0" u="none" strike="noStrike" dirty="0">
                          <a:latin typeface="Tahoma"/>
                        </a:rPr>
                        <a:t> </a:t>
                      </a:r>
                      <a:r>
                        <a:rPr lang="en-US" sz="1200" b="0" i="0" u="none" strike="noStrike" dirty="0" err="1">
                          <a:latin typeface="Tahoma"/>
                        </a:rPr>
                        <a:t>dari</a:t>
                      </a:r>
                      <a:r>
                        <a:rPr lang="en-US" sz="1200" b="0" i="0" u="none" strike="noStrike" dirty="0">
                          <a:latin typeface="Tahoma"/>
                        </a:rPr>
                        <a:t> OTP yang </a:t>
                      </a:r>
                      <a:r>
                        <a:rPr lang="en-US" sz="1200" b="0" i="0" u="none" strike="noStrike" dirty="0" err="1">
                          <a:latin typeface="Tahoma"/>
                        </a:rPr>
                        <a:t>dibuat</a:t>
                      </a:r>
                      <a:endParaRPr lang="en-US" sz="1200" b="0" i="0" u="none" strike="noStrike" dirty="0">
                        <a:latin typeface="Tahoma"/>
                      </a:endParaRPr>
                    </a:p>
                  </a:txBody>
                  <a:tcPr marL="6711" marR="6711" marT="67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2" name="Footer Placeholder 1">
            <a:extLst>
              <a:ext uri="{FF2B5EF4-FFF2-40B4-BE49-F238E27FC236}">
                <a16:creationId xmlns:a16="http://schemas.microsoft.com/office/drawing/2014/main" id="{06BDE9BD-6B3C-4756-AE9C-2E7372189216}"/>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4"/>
          <p:cNvSpPr>
            <a:spLocks noGrp="1"/>
          </p:cNvSpPr>
          <p:nvPr>
            <p:ph type="sldNum" sz="quarter" idx="12"/>
          </p:nvPr>
        </p:nvSpPr>
        <p:spPr/>
        <p:txBody>
          <a:bodyPr/>
          <a:lstStyle/>
          <a:p>
            <a:fld id="{7DD22AA4-89F5-422D-BF9C-655C50769724}" type="slidenum">
              <a:rPr lang="en-US"/>
              <a:pPr/>
              <a:t>46</a:t>
            </a:fld>
            <a:endParaRPr lang="en-US"/>
          </a:p>
        </p:txBody>
      </p:sp>
      <p:sp>
        <p:nvSpPr>
          <p:cNvPr id="509956" name="Rectangle 4"/>
          <p:cNvSpPr>
            <a:spLocks noChangeArrowheads="1"/>
          </p:cNvSpPr>
          <p:nvPr/>
        </p:nvSpPr>
        <p:spPr bwMode="auto">
          <a:xfrm>
            <a:off x="1052513" y="1196975"/>
            <a:ext cx="3900487" cy="503238"/>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HAZARD ELIMINATION</a:t>
            </a:r>
          </a:p>
        </p:txBody>
      </p:sp>
      <p:sp>
        <p:nvSpPr>
          <p:cNvPr id="509957" name="Rectangle 5"/>
          <p:cNvSpPr>
            <a:spLocks noChangeArrowheads="1"/>
          </p:cNvSpPr>
          <p:nvPr/>
        </p:nvSpPr>
        <p:spPr bwMode="auto">
          <a:xfrm>
            <a:off x="1052513" y="2205038"/>
            <a:ext cx="3900487" cy="503237"/>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HAZARD SUBSTITUTION</a:t>
            </a:r>
          </a:p>
        </p:txBody>
      </p:sp>
      <p:sp>
        <p:nvSpPr>
          <p:cNvPr id="509958" name="Rectangle 6"/>
          <p:cNvSpPr>
            <a:spLocks noChangeArrowheads="1"/>
          </p:cNvSpPr>
          <p:nvPr/>
        </p:nvSpPr>
        <p:spPr bwMode="auto">
          <a:xfrm>
            <a:off x="1052513" y="3213100"/>
            <a:ext cx="3900487" cy="503238"/>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HAZARD ENGINEERING CONTROL</a:t>
            </a:r>
          </a:p>
        </p:txBody>
      </p:sp>
      <p:sp>
        <p:nvSpPr>
          <p:cNvPr id="509959" name="Rectangle 7"/>
          <p:cNvSpPr>
            <a:spLocks noChangeArrowheads="1"/>
          </p:cNvSpPr>
          <p:nvPr/>
        </p:nvSpPr>
        <p:spPr bwMode="auto">
          <a:xfrm>
            <a:off x="1052513" y="4149725"/>
            <a:ext cx="3900487" cy="503238"/>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RISK ENGINEERING CONTROL</a:t>
            </a:r>
          </a:p>
        </p:txBody>
      </p:sp>
      <p:sp>
        <p:nvSpPr>
          <p:cNvPr id="509960" name="Rectangle 8"/>
          <p:cNvSpPr>
            <a:spLocks noChangeArrowheads="1"/>
          </p:cNvSpPr>
          <p:nvPr/>
        </p:nvSpPr>
        <p:spPr bwMode="auto">
          <a:xfrm>
            <a:off x="1052513" y="5157788"/>
            <a:ext cx="3900487" cy="503237"/>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ADMINISTRATION CONTROL</a:t>
            </a:r>
          </a:p>
        </p:txBody>
      </p:sp>
      <p:sp>
        <p:nvSpPr>
          <p:cNvPr id="509961" name="Rectangle 9"/>
          <p:cNvSpPr>
            <a:spLocks noChangeArrowheads="1"/>
          </p:cNvSpPr>
          <p:nvPr/>
        </p:nvSpPr>
        <p:spPr bwMode="auto">
          <a:xfrm>
            <a:off x="1052513" y="6165850"/>
            <a:ext cx="3900487" cy="503238"/>
          </a:xfrm>
          <a:prstGeom prst="rect">
            <a:avLst/>
          </a:prstGeom>
          <a:solidFill>
            <a:srgbClr val="800000"/>
          </a:solidFill>
          <a:ln w="9525">
            <a:noFill/>
            <a:miter lim="800000"/>
            <a:headEnd/>
            <a:tailEnd/>
          </a:ln>
          <a:effectLst/>
        </p:spPr>
        <p:txBody>
          <a:bodyPr anchor="ctr"/>
          <a:lstStyle/>
          <a:p>
            <a:pPr algn="ctr"/>
            <a:r>
              <a:rPr lang="en-US" sz="1600">
                <a:solidFill>
                  <a:schemeClr val="bg1"/>
                </a:solidFill>
                <a:latin typeface="Bodoni MT Black" pitchFamily="18" charset="0"/>
              </a:rPr>
              <a:t>PERSONAL PROTECTIVE EQUIPMENT</a:t>
            </a:r>
          </a:p>
        </p:txBody>
      </p:sp>
      <p:pic>
        <p:nvPicPr>
          <p:cNvPr id="509962" name="Picture 10" descr="forward"/>
          <p:cNvPicPr>
            <a:picLocks noChangeAspect="1" noChangeArrowheads="1" noCrop="1"/>
          </p:cNvPicPr>
          <p:nvPr/>
        </p:nvPicPr>
        <p:blipFill>
          <a:blip r:embed="rId3" cstate="print"/>
          <a:srcRect/>
          <a:stretch>
            <a:fillRect/>
          </a:stretch>
        </p:blipFill>
        <p:spPr bwMode="auto">
          <a:xfrm rot="5400000">
            <a:off x="2737644" y="1731169"/>
            <a:ext cx="495300" cy="433388"/>
          </a:xfrm>
          <a:prstGeom prst="rect">
            <a:avLst/>
          </a:prstGeom>
          <a:noFill/>
          <a:ln w="9525">
            <a:noFill/>
            <a:miter lim="800000"/>
            <a:headEnd/>
            <a:tailEnd/>
          </a:ln>
        </p:spPr>
      </p:pic>
      <p:pic>
        <p:nvPicPr>
          <p:cNvPr id="509963" name="Picture 11" descr="forward"/>
          <p:cNvPicPr>
            <a:picLocks noChangeAspect="1" noChangeArrowheads="1" noCrop="1"/>
          </p:cNvPicPr>
          <p:nvPr/>
        </p:nvPicPr>
        <p:blipFill>
          <a:blip r:embed="rId3" cstate="print"/>
          <a:srcRect/>
          <a:stretch>
            <a:fillRect/>
          </a:stretch>
        </p:blipFill>
        <p:spPr bwMode="auto">
          <a:xfrm rot="5400000">
            <a:off x="2737644" y="2739231"/>
            <a:ext cx="495300" cy="433388"/>
          </a:xfrm>
          <a:prstGeom prst="rect">
            <a:avLst/>
          </a:prstGeom>
          <a:noFill/>
          <a:ln w="9525">
            <a:noFill/>
            <a:miter lim="800000"/>
            <a:headEnd/>
            <a:tailEnd/>
          </a:ln>
        </p:spPr>
      </p:pic>
      <p:pic>
        <p:nvPicPr>
          <p:cNvPr id="509964" name="Picture 12" descr="forward"/>
          <p:cNvPicPr>
            <a:picLocks noChangeAspect="1" noChangeArrowheads="1" noCrop="1"/>
          </p:cNvPicPr>
          <p:nvPr/>
        </p:nvPicPr>
        <p:blipFill>
          <a:blip r:embed="rId3" cstate="print"/>
          <a:srcRect/>
          <a:stretch>
            <a:fillRect/>
          </a:stretch>
        </p:blipFill>
        <p:spPr bwMode="auto">
          <a:xfrm rot="5400000">
            <a:off x="2737644" y="3747294"/>
            <a:ext cx="495300" cy="433388"/>
          </a:xfrm>
          <a:prstGeom prst="rect">
            <a:avLst/>
          </a:prstGeom>
          <a:noFill/>
          <a:ln w="9525">
            <a:noFill/>
            <a:miter lim="800000"/>
            <a:headEnd/>
            <a:tailEnd/>
          </a:ln>
        </p:spPr>
      </p:pic>
      <p:pic>
        <p:nvPicPr>
          <p:cNvPr id="509965" name="Picture 13" descr="forward"/>
          <p:cNvPicPr>
            <a:picLocks noChangeAspect="1" noChangeArrowheads="1" noCrop="1"/>
          </p:cNvPicPr>
          <p:nvPr/>
        </p:nvPicPr>
        <p:blipFill>
          <a:blip r:embed="rId3" cstate="print"/>
          <a:srcRect/>
          <a:stretch>
            <a:fillRect/>
          </a:stretch>
        </p:blipFill>
        <p:spPr bwMode="auto">
          <a:xfrm rot="5400000">
            <a:off x="2737644" y="4693444"/>
            <a:ext cx="495300" cy="433388"/>
          </a:xfrm>
          <a:prstGeom prst="rect">
            <a:avLst/>
          </a:prstGeom>
          <a:noFill/>
          <a:ln w="9525">
            <a:noFill/>
            <a:miter lim="800000"/>
            <a:headEnd/>
            <a:tailEnd/>
          </a:ln>
        </p:spPr>
      </p:pic>
      <p:pic>
        <p:nvPicPr>
          <p:cNvPr id="509966" name="Picture 14" descr="forward"/>
          <p:cNvPicPr>
            <a:picLocks noChangeAspect="1" noChangeArrowheads="1" noCrop="1"/>
          </p:cNvPicPr>
          <p:nvPr/>
        </p:nvPicPr>
        <p:blipFill>
          <a:blip r:embed="rId3" cstate="print"/>
          <a:srcRect/>
          <a:stretch>
            <a:fillRect/>
          </a:stretch>
        </p:blipFill>
        <p:spPr bwMode="auto">
          <a:xfrm rot="5400000">
            <a:off x="2772569" y="5701506"/>
            <a:ext cx="495300" cy="433388"/>
          </a:xfrm>
          <a:prstGeom prst="rect">
            <a:avLst/>
          </a:prstGeom>
          <a:noFill/>
          <a:ln w="9525">
            <a:noFill/>
            <a:miter lim="800000"/>
            <a:headEnd/>
            <a:tailEnd/>
          </a:ln>
        </p:spPr>
      </p:pic>
      <p:sp>
        <p:nvSpPr>
          <p:cNvPr id="509967" name="Rectangle 15"/>
          <p:cNvSpPr>
            <a:spLocks noChangeArrowheads="1"/>
          </p:cNvSpPr>
          <p:nvPr/>
        </p:nvSpPr>
        <p:spPr bwMode="auto">
          <a:xfrm>
            <a:off x="5811838" y="1125538"/>
            <a:ext cx="3900487" cy="719137"/>
          </a:xfrm>
          <a:prstGeom prst="rect">
            <a:avLst/>
          </a:prstGeom>
          <a:solidFill>
            <a:srgbClr val="CC6600"/>
          </a:solidFill>
          <a:ln w="9525">
            <a:noFill/>
            <a:miter lim="800000"/>
            <a:headEnd/>
            <a:tailEnd/>
          </a:ln>
          <a:effectLst/>
        </p:spPr>
        <p:txBody>
          <a:bodyPr anchor="ctr"/>
          <a:lstStyle/>
          <a:p>
            <a:pPr algn="ctr"/>
            <a:r>
              <a:rPr lang="en-US" sz="1200" b="1" dirty="0" err="1">
                <a:solidFill>
                  <a:srgbClr val="000000"/>
                </a:solidFill>
                <a:latin typeface="Rockwell" pitchFamily="18" charset="0"/>
              </a:rPr>
              <a:t>Menghilangkan</a:t>
            </a:r>
            <a:r>
              <a:rPr lang="en-US" sz="1200" b="1" dirty="0">
                <a:solidFill>
                  <a:srgbClr val="000000"/>
                </a:solidFill>
                <a:latin typeface="Rockwell" pitchFamily="18" charset="0"/>
              </a:rPr>
              <a:t> </a:t>
            </a:r>
            <a:r>
              <a:rPr lang="en-US" sz="1200" b="1" dirty="0" err="1">
                <a:solidFill>
                  <a:srgbClr val="000000"/>
                </a:solidFill>
                <a:latin typeface="Rockwell" pitchFamily="18" charset="0"/>
              </a:rPr>
              <a:t>Sumber</a:t>
            </a:r>
            <a:r>
              <a:rPr lang="en-US" sz="1200" b="1" dirty="0">
                <a:solidFill>
                  <a:srgbClr val="000000"/>
                </a:solidFill>
                <a:latin typeface="Rockwell" pitchFamily="18" charset="0"/>
              </a:rPr>
              <a:t> </a:t>
            </a:r>
            <a:r>
              <a:rPr lang="en-US" sz="1200" b="1" dirty="0" err="1">
                <a:solidFill>
                  <a:srgbClr val="000000"/>
                </a:solidFill>
                <a:latin typeface="Rockwell" pitchFamily="18" charset="0"/>
              </a:rPr>
              <a:t>bahaya</a:t>
            </a:r>
            <a:r>
              <a:rPr lang="en-US" sz="1200" b="1" dirty="0">
                <a:solidFill>
                  <a:srgbClr val="000000"/>
                </a:solidFill>
                <a:latin typeface="Rockwell" pitchFamily="18" charset="0"/>
              </a:rPr>
              <a:t> </a:t>
            </a:r>
            <a:r>
              <a:rPr lang="en-US" sz="1200" b="1" i="1" dirty="0">
                <a:solidFill>
                  <a:srgbClr val="000000"/>
                </a:solidFill>
                <a:latin typeface="Rockwell" pitchFamily="18" charset="0"/>
              </a:rPr>
              <a:t>(</a:t>
            </a:r>
            <a:r>
              <a:rPr lang="en-US" sz="1200" b="1" i="1" dirty="0" err="1">
                <a:solidFill>
                  <a:srgbClr val="000000"/>
                </a:solidFill>
                <a:latin typeface="Rockwell" pitchFamily="18" charset="0"/>
              </a:rPr>
              <a:t>Menggunakan</a:t>
            </a:r>
            <a:r>
              <a:rPr lang="en-US" sz="1200" b="1" i="1" dirty="0">
                <a:solidFill>
                  <a:srgbClr val="000000"/>
                </a:solidFill>
                <a:latin typeface="Rockwell" pitchFamily="18" charset="0"/>
              </a:rPr>
              <a:t> </a:t>
            </a:r>
            <a:r>
              <a:rPr lang="en-US" sz="1200" b="1" i="1" dirty="0" err="1">
                <a:solidFill>
                  <a:srgbClr val="000000"/>
                </a:solidFill>
                <a:latin typeface="Rockwell" pitchFamily="18" charset="0"/>
              </a:rPr>
              <a:t>peralatan</a:t>
            </a:r>
            <a:r>
              <a:rPr lang="en-US" sz="1200" b="1" i="1" dirty="0">
                <a:solidFill>
                  <a:srgbClr val="000000"/>
                </a:solidFill>
                <a:latin typeface="Rockwell" pitchFamily="18" charset="0"/>
              </a:rPr>
              <a:t> </a:t>
            </a:r>
            <a:r>
              <a:rPr lang="en-US" sz="1200" b="1" i="1" dirty="0" err="1">
                <a:solidFill>
                  <a:srgbClr val="000000"/>
                </a:solidFill>
                <a:latin typeface="Rockwell" pitchFamily="18" charset="0"/>
              </a:rPr>
              <a:t>mengangkat</a:t>
            </a:r>
            <a:r>
              <a:rPr lang="en-US" sz="1200" b="1" i="1" dirty="0">
                <a:solidFill>
                  <a:srgbClr val="000000"/>
                </a:solidFill>
                <a:latin typeface="Rockwell" pitchFamily="18" charset="0"/>
              </a:rPr>
              <a:t> (mechanical lifting devices) </a:t>
            </a:r>
            <a:r>
              <a:rPr lang="en-US" sz="1200" b="1" i="1" dirty="0" err="1">
                <a:solidFill>
                  <a:srgbClr val="000000"/>
                </a:solidFill>
                <a:latin typeface="Rockwell" pitchFamily="18" charset="0"/>
              </a:rPr>
              <a:t>menggantikan</a:t>
            </a:r>
            <a:r>
              <a:rPr lang="en-US" sz="1200" b="1" i="1" dirty="0">
                <a:solidFill>
                  <a:srgbClr val="000000"/>
                </a:solidFill>
                <a:latin typeface="Rockwell" pitchFamily="18" charset="0"/>
              </a:rPr>
              <a:t> </a:t>
            </a:r>
            <a:r>
              <a:rPr lang="en-US" sz="1200" b="1" i="1" dirty="0" err="1">
                <a:solidFill>
                  <a:srgbClr val="000000"/>
                </a:solidFill>
                <a:latin typeface="Rockwell" pitchFamily="18" charset="0"/>
              </a:rPr>
              <a:t>bahaya</a:t>
            </a:r>
            <a:r>
              <a:rPr lang="en-US" sz="1200" b="1" i="1" dirty="0">
                <a:solidFill>
                  <a:srgbClr val="000000"/>
                </a:solidFill>
                <a:latin typeface="Rockwell" pitchFamily="18" charset="0"/>
              </a:rPr>
              <a:t> manual handling)</a:t>
            </a:r>
          </a:p>
        </p:txBody>
      </p:sp>
      <p:sp>
        <p:nvSpPr>
          <p:cNvPr id="509968" name="Rectangle 16"/>
          <p:cNvSpPr>
            <a:spLocks noChangeArrowheads="1"/>
          </p:cNvSpPr>
          <p:nvPr/>
        </p:nvSpPr>
        <p:spPr bwMode="auto">
          <a:xfrm>
            <a:off x="5811838" y="1987550"/>
            <a:ext cx="3900487" cy="936625"/>
          </a:xfrm>
          <a:prstGeom prst="rect">
            <a:avLst/>
          </a:prstGeom>
          <a:solidFill>
            <a:srgbClr val="CC6600"/>
          </a:solidFill>
          <a:ln w="9525">
            <a:noFill/>
            <a:miter lim="800000"/>
            <a:headEnd/>
            <a:tailEnd/>
          </a:ln>
          <a:effectLst/>
        </p:spPr>
        <p:txBody>
          <a:bodyPr anchor="ctr"/>
          <a:lstStyle/>
          <a:p>
            <a:pPr algn="ctr"/>
            <a:r>
              <a:rPr lang="en-US" sz="1200" b="1" dirty="0" err="1">
                <a:solidFill>
                  <a:srgbClr val="000000"/>
                </a:solidFill>
                <a:latin typeface="Rockwell" pitchFamily="18" charset="0"/>
              </a:rPr>
              <a:t>Mengganti</a:t>
            </a:r>
            <a:r>
              <a:rPr lang="en-US" sz="1200" b="1" dirty="0">
                <a:solidFill>
                  <a:srgbClr val="000000"/>
                </a:solidFill>
                <a:latin typeface="Rockwell" pitchFamily="18" charset="0"/>
              </a:rPr>
              <a:t> </a:t>
            </a:r>
            <a:r>
              <a:rPr lang="en-US" sz="1200" b="1" dirty="0" err="1">
                <a:solidFill>
                  <a:srgbClr val="000000"/>
                </a:solidFill>
                <a:latin typeface="Rockwell" pitchFamily="18" charset="0"/>
              </a:rPr>
              <a:t>Sumber</a:t>
            </a:r>
            <a:r>
              <a:rPr lang="en-US" sz="1200" b="1" dirty="0">
                <a:solidFill>
                  <a:srgbClr val="000000"/>
                </a:solidFill>
                <a:latin typeface="Rockwell" pitchFamily="18" charset="0"/>
              </a:rPr>
              <a:t> </a:t>
            </a:r>
            <a:r>
              <a:rPr lang="en-US" sz="1200" b="1" dirty="0" err="1">
                <a:solidFill>
                  <a:srgbClr val="000000"/>
                </a:solidFill>
                <a:latin typeface="Rockwell" pitchFamily="18" charset="0"/>
              </a:rPr>
              <a:t>bahayagan</a:t>
            </a:r>
            <a:r>
              <a:rPr lang="en-US" sz="1200" b="1" dirty="0">
                <a:solidFill>
                  <a:srgbClr val="000000"/>
                </a:solidFill>
                <a:latin typeface="Rockwell" pitchFamily="18" charset="0"/>
              </a:rPr>
              <a:t> </a:t>
            </a:r>
            <a:r>
              <a:rPr lang="en-US" sz="1200" b="1" dirty="0" err="1">
                <a:solidFill>
                  <a:srgbClr val="000000"/>
                </a:solidFill>
                <a:latin typeface="Rockwell" pitchFamily="18" charset="0"/>
              </a:rPr>
              <a:t>dengan</a:t>
            </a:r>
            <a:r>
              <a:rPr lang="en-US" sz="1200" b="1" dirty="0">
                <a:solidFill>
                  <a:srgbClr val="000000"/>
                </a:solidFill>
                <a:latin typeface="Rockwell" pitchFamily="18" charset="0"/>
              </a:rPr>
              <a:t> </a:t>
            </a:r>
            <a:r>
              <a:rPr lang="en-US" sz="1200" b="1" dirty="0" err="1">
                <a:solidFill>
                  <a:srgbClr val="000000"/>
                </a:solidFill>
                <a:latin typeface="Rockwell" pitchFamily="18" charset="0"/>
              </a:rPr>
              <a:t>yg</a:t>
            </a:r>
            <a:r>
              <a:rPr lang="en-US" sz="1200" b="1" dirty="0">
                <a:solidFill>
                  <a:srgbClr val="000000"/>
                </a:solidFill>
                <a:latin typeface="Rockwell" pitchFamily="18" charset="0"/>
              </a:rPr>
              <a:t> </a:t>
            </a:r>
            <a:r>
              <a:rPr lang="en-US" sz="1200" b="1" dirty="0" err="1">
                <a:solidFill>
                  <a:srgbClr val="000000"/>
                </a:solidFill>
                <a:latin typeface="Rockwell" pitchFamily="18" charset="0"/>
              </a:rPr>
              <a:t>aman</a:t>
            </a:r>
            <a:r>
              <a:rPr lang="en-US" sz="1200" b="1" dirty="0">
                <a:solidFill>
                  <a:srgbClr val="000000"/>
                </a:solidFill>
                <a:latin typeface="Rockwell" pitchFamily="18" charset="0"/>
              </a:rPr>
              <a:t> </a:t>
            </a:r>
            <a:r>
              <a:rPr lang="en-US" sz="1200" b="1" i="1" dirty="0">
                <a:solidFill>
                  <a:srgbClr val="000000"/>
                </a:solidFill>
                <a:latin typeface="Rockwell" pitchFamily="18" charset="0"/>
              </a:rPr>
              <a:t>(</a:t>
            </a:r>
            <a:r>
              <a:rPr lang="en-US" sz="1200" b="1" i="1" dirty="0" err="1">
                <a:solidFill>
                  <a:srgbClr val="000000"/>
                </a:solidFill>
                <a:latin typeface="Rockwell" pitchFamily="18" charset="0"/>
              </a:rPr>
              <a:t>Mengganti</a:t>
            </a:r>
            <a:r>
              <a:rPr lang="en-US" sz="1200" b="1" i="1" dirty="0">
                <a:solidFill>
                  <a:srgbClr val="000000"/>
                </a:solidFill>
                <a:latin typeface="Rockwell" pitchFamily="18" charset="0"/>
              </a:rPr>
              <a:t> B3 </a:t>
            </a:r>
            <a:r>
              <a:rPr lang="en-US" sz="1200" b="1" i="1" dirty="0" err="1">
                <a:solidFill>
                  <a:srgbClr val="000000"/>
                </a:solidFill>
                <a:latin typeface="Rockwell" pitchFamily="18" charset="0"/>
              </a:rPr>
              <a:t>dilarang</a:t>
            </a:r>
            <a:r>
              <a:rPr lang="en-US" sz="1200" b="1" i="1" dirty="0">
                <a:solidFill>
                  <a:srgbClr val="000000"/>
                </a:solidFill>
                <a:latin typeface="Rockwell" pitchFamily="18" charset="0"/>
              </a:rPr>
              <a:t> </a:t>
            </a:r>
            <a:r>
              <a:rPr lang="en-US" sz="1200" b="1" i="1" dirty="0" err="1">
                <a:solidFill>
                  <a:srgbClr val="000000"/>
                </a:solidFill>
                <a:latin typeface="Rockwell" pitchFamily="18" charset="0"/>
              </a:rPr>
              <a:t>dengan</a:t>
            </a:r>
            <a:r>
              <a:rPr lang="en-US" sz="1200" b="1" i="1" dirty="0">
                <a:solidFill>
                  <a:srgbClr val="000000"/>
                </a:solidFill>
                <a:latin typeface="Rockwell" pitchFamily="18" charset="0"/>
              </a:rPr>
              <a:t> B3 </a:t>
            </a:r>
            <a:r>
              <a:rPr lang="en-US" sz="1200" b="1" i="1" dirty="0" err="1">
                <a:solidFill>
                  <a:srgbClr val="000000"/>
                </a:solidFill>
                <a:latin typeface="Rockwell" pitchFamily="18" charset="0"/>
              </a:rPr>
              <a:t>aman-Perubahan</a:t>
            </a:r>
            <a:r>
              <a:rPr lang="en-US" sz="1200" b="1" i="1" dirty="0">
                <a:solidFill>
                  <a:srgbClr val="000000"/>
                </a:solidFill>
                <a:latin typeface="Rockwell" pitchFamily="18" charset="0"/>
              </a:rPr>
              <a:t> </a:t>
            </a:r>
            <a:r>
              <a:rPr lang="en-US" sz="1200" b="1" i="1" dirty="0" err="1">
                <a:solidFill>
                  <a:srgbClr val="000000"/>
                </a:solidFill>
                <a:latin typeface="Rockwell" pitchFamily="18" charset="0"/>
              </a:rPr>
              <a:t>Proses</a:t>
            </a:r>
            <a:r>
              <a:rPr lang="en-US" sz="1200" b="1" i="1" dirty="0">
                <a:solidFill>
                  <a:srgbClr val="000000"/>
                </a:solidFill>
                <a:latin typeface="Rockwell" pitchFamily="18" charset="0"/>
              </a:rPr>
              <a:t>)</a:t>
            </a:r>
          </a:p>
        </p:txBody>
      </p:sp>
      <p:sp>
        <p:nvSpPr>
          <p:cNvPr id="509969" name="Rectangle 17"/>
          <p:cNvSpPr>
            <a:spLocks noChangeArrowheads="1"/>
          </p:cNvSpPr>
          <p:nvPr/>
        </p:nvSpPr>
        <p:spPr bwMode="auto">
          <a:xfrm>
            <a:off x="5811838" y="3068638"/>
            <a:ext cx="3900487" cy="720725"/>
          </a:xfrm>
          <a:prstGeom prst="rect">
            <a:avLst/>
          </a:prstGeom>
          <a:solidFill>
            <a:srgbClr val="CC6600"/>
          </a:solidFill>
          <a:ln w="9525">
            <a:noFill/>
            <a:miter lim="800000"/>
            <a:headEnd/>
            <a:tailEnd/>
          </a:ln>
          <a:effectLst/>
        </p:spPr>
        <p:txBody>
          <a:bodyPr anchor="ctr"/>
          <a:lstStyle/>
          <a:p>
            <a:pPr algn="ctr"/>
            <a:r>
              <a:rPr lang="en-US" sz="1200" b="1">
                <a:solidFill>
                  <a:srgbClr val="000000"/>
                </a:solidFill>
                <a:latin typeface="Rockwell" pitchFamily="18" charset="0"/>
              </a:rPr>
              <a:t>Melakukan rekayasa terhadap sumber bahaya (Modifikasi proses/peralatan, overhoul, dll)</a:t>
            </a:r>
            <a:endParaRPr lang="en-US" sz="1200" b="1" i="1">
              <a:solidFill>
                <a:srgbClr val="000000"/>
              </a:solidFill>
              <a:latin typeface="Rockwell" pitchFamily="18" charset="0"/>
            </a:endParaRPr>
          </a:p>
        </p:txBody>
      </p:sp>
      <p:sp>
        <p:nvSpPr>
          <p:cNvPr id="509970" name="Rectangle 18"/>
          <p:cNvSpPr>
            <a:spLocks noChangeArrowheads="1"/>
          </p:cNvSpPr>
          <p:nvPr/>
        </p:nvSpPr>
        <p:spPr bwMode="auto">
          <a:xfrm>
            <a:off x="5811838" y="3933825"/>
            <a:ext cx="3900487" cy="1008063"/>
          </a:xfrm>
          <a:prstGeom prst="rect">
            <a:avLst/>
          </a:prstGeom>
          <a:solidFill>
            <a:srgbClr val="CC6600"/>
          </a:solidFill>
          <a:ln w="9525">
            <a:noFill/>
            <a:miter lim="800000"/>
            <a:headEnd/>
            <a:tailEnd/>
          </a:ln>
          <a:effectLst/>
        </p:spPr>
        <p:txBody>
          <a:bodyPr anchor="ctr"/>
          <a:lstStyle/>
          <a:p>
            <a:pPr algn="ctr"/>
            <a:r>
              <a:rPr lang="en-US" sz="1200" b="1">
                <a:solidFill>
                  <a:srgbClr val="000000"/>
                </a:solidFill>
                <a:latin typeface="Rockwell" pitchFamily="18" charset="0"/>
              </a:rPr>
              <a:t>Melakukan rekayasa terhadap resiko (pengendalian resiko mis : Fasilitas Cover, Safe Guarding) </a:t>
            </a:r>
            <a:endParaRPr lang="en-US" sz="1200" b="1" i="1">
              <a:solidFill>
                <a:srgbClr val="000000"/>
              </a:solidFill>
              <a:latin typeface="Rockwell" pitchFamily="18" charset="0"/>
            </a:endParaRPr>
          </a:p>
        </p:txBody>
      </p:sp>
      <p:sp>
        <p:nvSpPr>
          <p:cNvPr id="509971" name="Rectangle 19"/>
          <p:cNvSpPr>
            <a:spLocks noChangeArrowheads="1"/>
          </p:cNvSpPr>
          <p:nvPr/>
        </p:nvSpPr>
        <p:spPr bwMode="auto">
          <a:xfrm>
            <a:off x="5811838" y="5086350"/>
            <a:ext cx="3900487" cy="719138"/>
          </a:xfrm>
          <a:prstGeom prst="rect">
            <a:avLst/>
          </a:prstGeom>
          <a:solidFill>
            <a:srgbClr val="CC6600"/>
          </a:solidFill>
          <a:ln w="9525">
            <a:noFill/>
            <a:miter lim="800000"/>
            <a:headEnd/>
            <a:tailEnd/>
          </a:ln>
          <a:effectLst/>
        </p:spPr>
        <p:txBody>
          <a:bodyPr anchor="ctr"/>
          <a:lstStyle/>
          <a:p>
            <a:pPr algn="ctr"/>
            <a:r>
              <a:rPr lang="en-US" sz="1200" b="1">
                <a:solidFill>
                  <a:srgbClr val="000000"/>
                </a:solidFill>
                <a:latin typeface="Rockwell" pitchFamily="18" charset="0"/>
              </a:rPr>
              <a:t>Menerapkan pengendalian administrasi, Safety Siging, Instruksi Kerja, Prosedur, Simboling &amp; Label</a:t>
            </a:r>
            <a:endParaRPr lang="en-US" sz="1200" b="1" i="1">
              <a:solidFill>
                <a:srgbClr val="000000"/>
              </a:solidFill>
              <a:latin typeface="Rockwell" pitchFamily="18" charset="0"/>
            </a:endParaRPr>
          </a:p>
        </p:txBody>
      </p:sp>
      <p:sp>
        <p:nvSpPr>
          <p:cNvPr id="509972" name="Rectangle 20"/>
          <p:cNvSpPr>
            <a:spLocks noChangeArrowheads="1"/>
          </p:cNvSpPr>
          <p:nvPr/>
        </p:nvSpPr>
        <p:spPr bwMode="auto">
          <a:xfrm>
            <a:off x="5811838" y="6022975"/>
            <a:ext cx="3900487" cy="719138"/>
          </a:xfrm>
          <a:prstGeom prst="rect">
            <a:avLst/>
          </a:prstGeom>
          <a:solidFill>
            <a:srgbClr val="CC6600"/>
          </a:solidFill>
          <a:ln w="9525">
            <a:noFill/>
            <a:miter lim="800000"/>
            <a:headEnd/>
            <a:tailEnd/>
          </a:ln>
          <a:effectLst/>
        </p:spPr>
        <p:txBody>
          <a:bodyPr anchor="ctr"/>
          <a:lstStyle/>
          <a:p>
            <a:pPr algn="ctr"/>
            <a:r>
              <a:rPr lang="en-US" sz="1200" b="1">
                <a:solidFill>
                  <a:srgbClr val="000000"/>
                </a:solidFill>
                <a:latin typeface="Rockwell" pitchFamily="18" charset="0"/>
              </a:rPr>
              <a:t>Memberikan perlindungan diri kepada manusia (Penerapan APD Safety Helmet, Gas Mask, Goggle, Gloves, dll)</a:t>
            </a:r>
            <a:endParaRPr lang="en-US" sz="1200" b="1" i="1">
              <a:solidFill>
                <a:srgbClr val="000000"/>
              </a:solidFill>
              <a:latin typeface="Rockwell" pitchFamily="18" charset="0"/>
            </a:endParaRPr>
          </a:p>
        </p:txBody>
      </p:sp>
      <p:pic>
        <p:nvPicPr>
          <p:cNvPr id="509973" name="Picture 21" descr="forward"/>
          <p:cNvPicPr>
            <a:picLocks noChangeAspect="1" noChangeArrowheads="1" noCrop="1"/>
          </p:cNvPicPr>
          <p:nvPr/>
        </p:nvPicPr>
        <p:blipFill>
          <a:blip r:embed="rId3" cstate="print"/>
          <a:srcRect/>
          <a:stretch>
            <a:fillRect/>
          </a:stretch>
        </p:blipFill>
        <p:spPr bwMode="auto">
          <a:xfrm>
            <a:off x="5118100" y="1268413"/>
            <a:ext cx="536575" cy="400050"/>
          </a:xfrm>
          <a:prstGeom prst="rect">
            <a:avLst/>
          </a:prstGeom>
          <a:noFill/>
          <a:ln w="9525">
            <a:noFill/>
            <a:miter lim="800000"/>
            <a:headEnd/>
            <a:tailEnd/>
          </a:ln>
        </p:spPr>
      </p:pic>
      <p:pic>
        <p:nvPicPr>
          <p:cNvPr id="509974" name="Picture 22" descr="forward"/>
          <p:cNvPicPr>
            <a:picLocks noChangeAspect="1" noChangeArrowheads="1" noCrop="1"/>
          </p:cNvPicPr>
          <p:nvPr/>
        </p:nvPicPr>
        <p:blipFill>
          <a:blip r:embed="rId3" cstate="print"/>
          <a:srcRect/>
          <a:stretch>
            <a:fillRect/>
          </a:stretch>
        </p:blipFill>
        <p:spPr bwMode="auto">
          <a:xfrm>
            <a:off x="5110163" y="2205038"/>
            <a:ext cx="536575" cy="400050"/>
          </a:xfrm>
          <a:prstGeom prst="rect">
            <a:avLst/>
          </a:prstGeom>
          <a:noFill/>
          <a:ln w="9525">
            <a:noFill/>
            <a:miter lim="800000"/>
            <a:headEnd/>
            <a:tailEnd/>
          </a:ln>
        </p:spPr>
      </p:pic>
      <p:pic>
        <p:nvPicPr>
          <p:cNvPr id="509975" name="Picture 23" descr="forward"/>
          <p:cNvPicPr>
            <a:picLocks noChangeAspect="1" noChangeArrowheads="1" noCrop="1"/>
          </p:cNvPicPr>
          <p:nvPr/>
        </p:nvPicPr>
        <p:blipFill>
          <a:blip r:embed="rId3" cstate="print"/>
          <a:srcRect/>
          <a:stretch>
            <a:fillRect/>
          </a:stretch>
        </p:blipFill>
        <p:spPr bwMode="auto">
          <a:xfrm>
            <a:off x="5118100" y="3244850"/>
            <a:ext cx="536575" cy="400050"/>
          </a:xfrm>
          <a:prstGeom prst="rect">
            <a:avLst/>
          </a:prstGeom>
          <a:noFill/>
          <a:ln w="9525">
            <a:noFill/>
            <a:miter lim="800000"/>
            <a:headEnd/>
            <a:tailEnd/>
          </a:ln>
        </p:spPr>
      </p:pic>
      <p:pic>
        <p:nvPicPr>
          <p:cNvPr id="509976" name="Picture 24" descr="forward"/>
          <p:cNvPicPr>
            <a:picLocks noChangeAspect="1" noChangeArrowheads="1" noCrop="1"/>
          </p:cNvPicPr>
          <p:nvPr/>
        </p:nvPicPr>
        <p:blipFill>
          <a:blip r:embed="rId3" cstate="print"/>
          <a:srcRect/>
          <a:stretch>
            <a:fillRect/>
          </a:stretch>
        </p:blipFill>
        <p:spPr bwMode="auto">
          <a:xfrm>
            <a:off x="5118100" y="4181475"/>
            <a:ext cx="536575" cy="400050"/>
          </a:xfrm>
          <a:prstGeom prst="rect">
            <a:avLst/>
          </a:prstGeom>
          <a:noFill/>
          <a:ln w="9525">
            <a:noFill/>
            <a:miter lim="800000"/>
            <a:headEnd/>
            <a:tailEnd/>
          </a:ln>
        </p:spPr>
      </p:pic>
      <p:pic>
        <p:nvPicPr>
          <p:cNvPr id="509977" name="Picture 25" descr="forward"/>
          <p:cNvPicPr>
            <a:picLocks noChangeAspect="1" noChangeArrowheads="1" noCrop="1"/>
          </p:cNvPicPr>
          <p:nvPr/>
        </p:nvPicPr>
        <p:blipFill>
          <a:blip r:embed="rId3" cstate="print"/>
          <a:srcRect/>
          <a:stretch>
            <a:fillRect/>
          </a:stretch>
        </p:blipFill>
        <p:spPr bwMode="auto">
          <a:xfrm>
            <a:off x="5118100" y="5229225"/>
            <a:ext cx="536575" cy="400050"/>
          </a:xfrm>
          <a:prstGeom prst="rect">
            <a:avLst/>
          </a:prstGeom>
          <a:noFill/>
          <a:ln w="9525">
            <a:noFill/>
            <a:miter lim="800000"/>
            <a:headEnd/>
            <a:tailEnd/>
          </a:ln>
        </p:spPr>
      </p:pic>
      <p:pic>
        <p:nvPicPr>
          <p:cNvPr id="509978" name="Picture 26" descr="forward"/>
          <p:cNvPicPr>
            <a:picLocks noChangeAspect="1" noChangeArrowheads="1" noCrop="1"/>
          </p:cNvPicPr>
          <p:nvPr/>
        </p:nvPicPr>
        <p:blipFill>
          <a:blip r:embed="rId3" cstate="print"/>
          <a:srcRect/>
          <a:stretch>
            <a:fillRect/>
          </a:stretch>
        </p:blipFill>
        <p:spPr bwMode="auto">
          <a:xfrm>
            <a:off x="5118100" y="6237288"/>
            <a:ext cx="536575" cy="400050"/>
          </a:xfrm>
          <a:prstGeom prst="rect">
            <a:avLst/>
          </a:prstGeom>
          <a:noFill/>
          <a:ln w="9525">
            <a:noFill/>
            <a:miter lim="800000"/>
            <a:headEnd/>
            <a:tailEnd/>
          </a:ln>
        </p:spPr>
      </p:pic>
      <p:sp>
        <p:nvSpPr>
          <p:cNvPr id="509980" name="AutoShape 28"/>
          <p:cNvSpPr>
            <a:spLocks noChangeArrowheads="1"/>
          </p:cNvSpPr>
          <p:nvPr/>
        </p:nvSpPr>
        <p:spPr bwMode="auto">
          <a:xfrm>
            <a:off x="38100" y="1082675"/>
            <a:ext cx="839788"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1C</a:t>
            </a:r>
          </a:p>
        </p:txBody>
      </p:sp>
      <p:sp>
        <p:nvSpPr>
          <p:cNvPr id="509981" name="AutoShape 29"/>
          <p:cNvSpPr>
            <a:spLocks noChangeArrowheads="1"/>
          </p:cNvSpPr>
          <p:nvPr/>
        </p:nvSpPr>
        <p:spPr bwMode="auto">
          <a:xfrm>
            <a:off x="57150" y="2060575"/>
            <a:ext cx="838200"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2C</a:t>
            </a:r>
          </a:p>
        </p:txBody>
      </p:sp>
      <p:sp>
        <p:nvSpPr>
          <p:cNvPr id="509982" name="AutoShape 30"/>
          <p:cNvSpPr>
            <a:spLocks noChangeArrowheads="1"/>
          </p:cNvSpPr>
          <p:nvPr/>
        </p:nvSpPr>
        <p:spPr bwMode="auto">
          <a:xfrm>
            <a:off x="38100" y="3068638"/>
            <a:ext cx="839788"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3C</a:t>
            </a:r>
          </a:p>
        </p:txBody>
      </p:sp>
      <p:sp>
        <p:nvSpPr>
          <p:cNvPr id="509983" name="AutoShape 31"/>
          <p:cNvSpPr>
            <a:spLocks noChangeArrowheads="1"/>
          </p:cNvSpPr>
          <p:nvPr/>
        </p:nvSpPr>
        <p:spPr bwMode="auto">
          <a:xfrm>
            <a:off x="38100" y="4005263"/>
            <a:ext cx="839788"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4C</a:t>
            </a:r>
          </a:p>
        </p:txBody>
      </p:sp>
      <p:sp>
        <p:nvSpPr>
          <p:cNvPr id="509984" name="AutoShape 32"/>
          <p:cNvSpPr>
            <a:spLocks noChangeArrowheads="1"/>
          </p:cNvSpPr>
          <p:nvPr/>
        </p:nvSpPr>
        <p:spPr bwMode="auto">
          <a:xfrm>
            <a:off x="38100" y="5013325"/>
            <a:ext cx="839788"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5C</a:t>
            </a:r>
          </a:p>
        </p:txBody>
      </p:sp>
      <p:sp>
        <p:nvSpPr>
          <p:cNvPr id="509985" name="AutoShape 33"/>
          <p:cNvSpPr>
            <a:spLocks noChangeArrowheads="1"/>
          </p:cNvSpPr>
          <p:nvPr/>
        </p:nvSpPr>
        <p:spPr bwMode="auto">
          <a:xfrm>
            <a:off x="38100" y="6051550"/>
            <a:ext cx="839788" cy="7620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0033"/>
          </a:solidFill>
          <a:ln w="9525">
            <a:noFill/>
            <a:round/>
            <a:headEnd/>
            <a:tailEnd/>
          </a:ln>
          <a:effectLst/>
        </p:spPr>
        <p:txBody>
          <a:bodyPr wrap="none" anchor="ctr"/>
          <a:lstStyle/>
          <a:p>
            <a:pPr algn="ctr"/>
            <a:r>
              <a:rPr lang="en-US" sz="1800" b="1">
                <a:solidFill>
                  <a:srgbClr val="000000"/>
                </a:solidFill>
                <a:latin typeface="Times New Roman" pitchFamily="18" charset="0"/>
              </a:rPr>
              <a:t>6C</a:t>
            </a:r>
          </a:p>
        </p:txBody>
      </p:sp>
      <p:sp>
        <p:nvSpPr>
          <p:cNvPr id="36" name="Rectangle 27"/>
          <p:cNvSpPr>
            <a:spLocks noChangeArrowheads="1"/>
          </p:cNvSpPr>
          <p:nvPr/>
        </p:nvSpPr>
        <p:spPr bwMode="auto">
          <a:xfrm>
            <a:off x="0" y="0"/>
            <a:ext cx="9906000" cy="1052513"/>
          </a:xfrm>
          <a:prstGeom prst="rect">
            <a:avLst/>
          </a:prstGeom>
          <a:solidFill>
            <a:srgbClr val="800000"/>
          </a:solidFill>
          <a:ln w="9525">
            <a:noFill/>
            <a:miter lim="800000"/>
            <a:headEnd/>
            <a:tailEnd/>
          </a:ln>
        </p:spPr>
        <p:txBody>
          <a:bodyPr wrap="none" anchor="ctr"/>
          <a:lstStyle/>
          <a:p>
            <a:pPr algn="ctr" eaLnBrk="1" hangingPunct="1"/>
            <a:r>
              <a:rPr lang="en-US" sz="2800" dirty="0">
                <a:solidFill>
                  <a:schemeClr val="bg1"/>
                </a:solidFill>
                <a:latin typeface="Cooper Black" pitchFamily="18" charset="0"/>
              </a:rPr>
              <a:t>HIERARCHY</a:t>
            </a:r>
          </a:p>
          <a:p>
            <a:pPr algn="ctr" eaLnBrk="1" hangingPunct="1"/>
            <a:r>
              <a:rPr lang="en-US" sz="1800" dirty="0">
                <a:solidFill>
                  <a:schemeClr val="bg1"/>
                </a:solidFill>
                <a:latin typeface="Cooper Black" pitchFamily="18" charset="0"/>
              </a:rPr>
              <a:t>PENGENDALIAN RESIKO</a:t>
            </a:r>
          </a:p>
        </p:txBody>
      </p:sp>
      <p:sp>
        <p:nvSpPr>
          <p:cNvPr id="2" name="Footer Placeholder 1">
            <a:extLst>
              <a:ext uri="{FF2B5EF4-FFF2-40B4-BE49-F238E27FC236}">
                <a16:creationId xmlns:a16="http://schemas.microsoft.com/office/drawing/2014/main" id="{BC231B63-A3E1-404F-B564-C7AB34F6215E}"/>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509967"/>
                                        </p:tgtEl>
                                        <p:attrNameLst>
                                          <p:attrName>style.visibility</p:attrName>
                                        </p:attrNameLst>
                                      </p:cBhvr>
                                      <p:to>
                                        <p:strVal val="visible"/>
                                      </p:to>
                                    </p:set>
                                    <p:anim calcmode="lin" valueType="num">
                                      <p:cBhvr>
                                        <p:cTn id="7" dur="500" fill="hold"/>
                                        <p:tgtEl>
                                          <p:spTgt spid="509967"/>
                                        </p:tgtEl>
                                        <p:attrNameLst>
                                          <p:attrName>ppt_w</p:attrName>
                                        </p:attrNameLst>
                                      </p:cBhvr>
                                      <p:tavLst>
                                        <p:tav tm="0">
                                          <p:val>
                                            <p:fltVal val="0"/>
                                          </p:val>
                                        </p:tav>
                                        <p:tav tm="100000">
                                          <p:val>
                                            <p:strVal val="#ppt_w"/>
                                          </p:val>
                                        </p:tav>
                                      </p:tavLst>
                                    </p:anim>
                                    <p:anim calcmode="lin" valueType="num">
                                      <p:cBhvr>
                                        <p:cTn id="8" dur="500" fill="hold"/>
                                        <p:tgtEl>
                                          <p:spTgt spid="509967"/>
                                        </p:tgtEl>
                                        <p:attrNameLst>
                                          <p:attrName>ppt_h</p:attrName>
                                        </p:attrNameLst>
                                      </p:cBhvr>
                                      <p:tavLst>
                                        <p:tav tm="0">
                                          <p:val>
                                            <p:fltVal val="0"/>
                                          </p:val>
                                        </p:tav>
                                        <p:tav tm="100000">
                                          <p:val>
                                            <p:strVal val="#ppt_h"/>
                                          </p:val>
                                        </p:tav>
                                      </p:tavLst>
                                    </p:anim>
                                    <p:anim calcmode="lin" valueType="num">
                                      <p:cBhvr>
                                        <p:cTn id="9" dur="500" fill="hold"/>
                                        <p:tgtEl>
                                          <p:spTgt spid="509967"/>
                                        </p:tgtEl>
                                        <p:attrNameLst>
                                          <p:attrName>style.rotation</p:attrName>
                                        </p:attrNameLst>
                                      </p:cBhvr>
                                      <p:tavLst>
                                        <p:tav tm="0">
                                          <p:val>
                                            <p:fltVal val="90"/>
                                          </p:val>
                                        </p:tav>
                                        <p:tav tm="100000">
                                          <p:val>
                                            <p:fltVal val="0"/>
                                          </p:val>
                                        </p:tav>
                                      </p:tavLst>
                                    </p:anim>
                                    <p:animEffect transition="in" filter="fade">
                                      <p:cBhvr>
                                        <p:cTn id="10" dur="500"/>
                                        <p:tgtEl>
                                          <p:spTgt spid="509967"/>
                                        </p:tgtEl>
                                      </p:cBhvr>
                                    </p:animEffect>
                                  </p:childTnLst>
                                </p:cTn>
                              </p:par>
                            </p:childTnLst>
                          </p:cTn>
                        </p:par>
                        <p:par>
                          <p:cTn id="11" fill="hold">
                            <p:stCondLst>
                              <p:cond delay="3350"/>
                            </p:stCondLst>
                            <p:childTnLst>
                              <p:par>
                                <p:cTn id="12" presetID="31" presetClass="entr" presetSubtype="0" fill="hold" grpId="0" nodeType="afterEffect">
                                  <p:stCondLst>
                                    <p:cond delay="0"/>
                                  </p:stCondLst>
                                  <p:iterate type="lt">
                                    <p:tmPct val="5000"/>
                                  </p:iterate>
                                  <p:childTnLst>
                                    <p:set>
                                      <p:cBhvr>
                                        <p:cTn id="13" dur="1" fill="hold">
                                          <p:stCondLst>
                                            <p:cond delay="0"/>
                                          </p:stCondLst>
                                        </p:cTn>
                                        <p:tgtEl>
                                          <p:spTgt spid="509968"/>
                                        </p:tgtEl>
                                        <p:attrNameLst>
                                          <p:attrName>style.visibility</p:attrName>
                                        </p:attrNameLst>
                                      </p:cBhvr>
                                      <p:to>
                                        <p:strVal val="visible"/>
                                      </p:to>
                                    </p:set>
                                    <p:anim calcmode="lin" valueType="num">
                                      <p:cBhvr>
                                        <p:cTn id="14" dur="500" fill="hold"/>
                                        <p:tgtEl>
                                          <p:spTgt spid="509968"/>
                                        </p:tgtEl>
                                        <p:attrNameLst>
                                          <p:attrName>ppt_w</p:attrName>
                                        </p:attrNameLst>
                                      </p:cBhvr>
                                      <p:tavLst>
                                        <p:tav tm="0">
                                          <p:val>
                                            <p:fltVal val="0"/>
                                          </p:val>
                                        </p:tav>
                                        <p:tav tm="100000">
                                          <p:val>
                                            <p:strVal val="#ppt_w"/>
                                          </p:val>
                                        </p:tav>
                                      </p:tavLst>
                                    </p:anim>
                                    <p:anim calcmode="lin" valueType="num">
                                      <p:cBhvr>
                                        <p:cTn id="15" dur="500" fill="hold"/>
                                        <p:tgtEl>
                                          <p:spTgt spid="509968"/>
                                        </p:tgtEl>
                                        <p:attrNameLst>
                                          <p:attrName>ppt_h</p:attrName>
                                        </p:attrNameLst>
                                      </p:cBhvr>
                                      <p:tavLst>
                                        <p:tav tm="0">
                                          <p:val>
                                            <p:fltVal val="0"/>
                                          </p:val>
                                        </p:tav>
                                        <p:tav tm="100000">
                                          <p:val>
                                            <p:strVal val="#ppt_h"/>
                                          </p:val>
                                        </p:tav>
                                      </p:tavLst>
                                    </p:anim>
                                    <p:anim calcmode="lin" valueType="num">
                                      <p:cBhvr>
                                        <p:cTn id="16" dur="500" fill="hold"/>
                                        <p:tgtEl>
                                          <p:spTgt spid="509968"/>
                                        </p:tgtEl>
                                        <p:attrNameLst>
                                          <p:attrName>style.rotation</p:attrName>
                                        </p:attrNameLst>
                                      </p:cBhvr>
                                      <p:tavLst>
                                        <p:tav tm="0">
                                          <p:val>
                                            <p:fltVal val="90"/>
                                          </p:val>
                                        </p:tav>
                                        <p:tav tm="100000">
                                          <p:val>
                                            <p:fltVal val="0"/>
                                          </p:val>
                                        </p:tav>
                                      </p:tavLst>
                                    </p:anim>
                                    <p:animEffect transition="in" filter="fade">
                                      <p:cBhvr>
                                        <p:cTn id="17" dur="500"/>
                                        <p:tgtEl>
                                          <p:spTgt spid="509968"/>
                                        </p:tgtEl>
                                      </p:cBhvr>
                                    </p:animEffect>
                                  </p:childTnLst>
                                </p:cTn>
                              </p:par>
                            </p:childTnLst>
                          </p:cTn>
                        </p:par>
                        <p:par>
                          <p:cTn id="18" fill="hold">
                            <p:stCondLst>
                              <p:cond delay="5950"/>
                            </p:stCondLst>
                            <p:childTnLst>
                              <p:par>
                                <p:cTn id="19" presetID="31" presetClass="entr" presetSubtype="0" fill="hold" grpId="0" nodeType="afterEffect">
                                  <p:stCondLst>
                                    <p:cond delay="0"/>
                                  </p:stCondLst>
                                  <p:iterate type="lt">
                                    <p:tmPct val="5000"/>
                                  </p:iterate>
                                  <p:childTnLst>
                                    <p:set>
                                      <p:cBhvr>
                                        <p:cTn id="20" dur="1" fill="hold">
                                          <p:stCondLst>
                                            <p:cond delay="0"/>
                                          </p:stCondLst>
                                        </p:cTn>
                                        <p:tgtEl>
                                          <p:spTgt spid="509969"/>
                                        </p:tgtEl>
                                        <p:attrNameLst>
                                          <p:attrName>style.visibility</p:attrName>
                                        </p:attrNameLst>
                                      </p:cBhvr>
                                      <p:to>
                                        <p:strVal val="visible"/>
                                      </p:to>
                                    </p:set>
                                    <p:anim calcmode="lin" valueType="num">
                                      <p:cBhvr>
                                        <p:cTn id="21" dur="500" fill="hold"/>
                                        <p:tgtEl>
                                          <p:spTgt spid="509969"/>
                                        </p:tgtEl>
                                        <p:attrNameLst>
                                          <p:attrName>ppt_w</p:attrName>
                                        </p:attrNameLst>
                                      </p:cBhvr>
                                      <p:tavLst>
                                        <p:tav tm="0">
                                          <p:val>
                                            <p:fltVal val="0"/>
                                          </p:val>
                                        </p:tav>
                                        <p:tav tm="100000">
                                          <p:val>
                                            <p:strVal val="#ppt_w"/>
                                          </p:val>
                                        </p:tav>
                                      </p:tavLst>
                                    </p:anim>
                                    <p:anim calcmode="lin" valueType="num">
                                      <p:cBhvr>
                                        <p:cTn id="22" dur="500" fill="hold"/>
                                        <p:tgtEl>
                                          <p:spTgt spid="509969"/>
                                        </p:tgtEl>
                                        <p:attrNameLst>
                                          <p:attrName>ppt_h</p:attrName>
                                        </p:attrNameLst>
                                      </p:cBhvr>
                                      <p:tavLst>
                                        <p:tav tm="0">
                                          <p:val>
                                            <p:fltVal val="0"/>
                                          </p:val>
                                        </p:tav>
                                        <p:tav tm="100000">
                                          <p:val>
                                            <p:strVal val="#ppt_h"/>
                                          </p:val>
                                        </p:tav>
                                      </p:tavLst>
                                    </p:anim>
                                    <p:anim calcmode="lin" valueType="num">
                                      <p:cBhvr>
                                        <p:cTn id="23" dur="500" fill="hold"/>
                                        <p:tgtEl>
                                          <p:spTgt spid="509969"/>
                                        </p:tgtEl>
                                        <p:attrNameLst>
                                          <p:attrName>style.rotation</p:attrName>
                                        </p:attrNameLst>
                                      </p:cBhvr>
                                      <p:tavLst>
                                        <p:tav tm="0">
                                          <p:val>
                                            <p:fltVal val="90"/>
                                          </p:val>
                                        </p:tav>
                                        <p:tav tm="100000">
                                          <p:val>
                                            <p:fltVal val="0"/>
                                          </p:val>
                                        </p:tav>
                                      </p:tavLst>
                                    </p:anim>
                                    <p:animEffect transition="in" filter="fade">
                                      <p:cBhvr>
                                        <p:cTn id="24" dur="500"/>
                                        <p:tgtEl>
                                          <p:spTgt spid="509969"/>
                                        </p:tgtEl>
                                      </p:cBhvr>
                                    </p:animEffect>
                                  </p:childTnLst>
                                </p:cTn>
                              </p:par>
                            </p:childTnLst>
                          </p:cTn>
                        </p:par>
                        <p:par>
                          <p:cTn id="25" fill="hold">
                            <p:stCondLst>
                              <p:cond delay="8375"/>
                            </p:stCondLst>
                            <p:childTnLst>
                              <p:par>
                                <p:cTn id="26" presetID="31" presetClass="entr" presetSubtype="0" fill="hold" grpId="0" nodeType="afterEffect">
                                  <p:stCondLst>
                                    <p:cond delay="0"/>
                                  </p:stCondLst>
                                  <p:iterate type="lt">
                                    <p:tmPct val="5000"/>
                                  </p:iterate>
                                  <p:childTnLst>
                                    <p:set>
                                      <p:cBhvr>
                                        <p:cTn id="27" dur="1" fill="hold">
                                          <p:stCondLst>
                                            <p:cond delay="0"/>
                                          </p:stCondLst>
                                        </p:cTn>
                                        <p:tgtEl>
                                          <p:spTgt spid="509970"/>
                                        </p:tgtEl>
                                        <p:attrNameLst>
                                          <p:attrName>style.visibility</p:attrName>
                                        </p:attrNameLst>
                                      </p:cBhvr>
                                      <p:to>
                                        <p:strVal val="visible"/>
                                      </p:to>
                                    </p:set>
                                    <p:anim calcmode="lin" valueType="num">
                                      <p:cBhvr>
                                        <p:cTn id="28" dur="500" fill="hold"/>
                                        <p:tgtEl>
                                          <p:spTgt spid="509970"/>
                                        </p:tgtEl>
                                        <p:attrNameLst>
                                          <p:attrName>ppt_w</p:attrName>
                                        </p:attrNameLst>
                                      </p:cBhvr>
                                      <p:tavLst>
                                        <p:tav tm="0">
                                          <p:val>
                                            <p:fltVal val="0"/>
                                          </p:val>
                                        </p:tav>
                                        <p:tav tm="100000">
                                          <p:val>
                                            <p:strVal val="#ppt_w"/>
                                          </p:val>
                                        </p:tav>
                                      </p:tavLst>
                                    </p:anim>
                                    <p:anim calcmode="lin" valueType="num">
                                      <p:cBhvr>
                                        <p:cTn id="29" dur="500" fill="hold"/>
                                        <p:tgtEl>
                                          <p:spTgt spid="509970"/>
                                        </p:tgtEl>
                                        <p:attrNameLst>
                                          <p:attrName>ppt_h</p:attrName>
                                        </p:attrNameLst>
                                      </p:cBhvr>
                                      <p:tavLst>
                                        <p:tav tm="0">
                                          <p:val>
                                            <p:fltVal val="0"/>
                                          </p:val>
                                        </p:tav>
                                        <p:tav tm="100000">
                                          <p:val>
                                            <p:strVal val="#ppt_h"/>
                                          </p:val>
                                        </p:tav>
                                      </p:tavLst>
                                    </p:anim>
                                    <p:anim calcmode="lin" valueType="num">
                                      <p:cBhvr>
                                        <p:cTn id="30" dur="500" fill="hold"/>
                                        <p:tgtEl>
                                          <p:spTgt spid="509970"/>
                                        </p:tgtEl>
                                        <p:attrNameLst>
                                          <p:attrName>style.rotation</p:attrName>
                                        </p:attrNameLst>
                                      </p:cBhvr>
                                      <p:tavLst>
                                        <p:tav tm="0">
                                          <p:val>
                                            <p:fltVal val="90"/>
                                          </p:val>
                                        </p:tav>
                                        <p:tav tm="100000">
                                          <p:val>
                                            <p:fltVal val="0"/>
                                          </p:val>
                                        </p:tav>
                                      </p:tavLst>
                                    </p:anim>
                                    <p:animEffect transition="in" filter="fade">
                                      <p:cBhvr>
                                        <p:cTn id="31" dur="500"/>
                                        <p:tgtEl>
                                          <p:spTgt spid="509970"/>
                                        </p:tgtEl>
                                      </p:cBhvr>
                                    </p:animEffect>
                                  </p:childTnLst>
                                </p:cTn>
                              </p:par>
                            </p:childTnLst>
                          </p:cTn>
                        </p:par>
                        <p:par>
                          <p:cTn id="32" fill="hold">
                            <p:stCondLst>
                              <p:cond delay="10900"/>
                            </p:stCondLst>
                            <p:childTnLst>
                              <p:par>
                                <p:cTn id="33" presetID="31" presetClass="entr" presetSubtype="0" fill="hold" grpId="0" nodeType="afterEffect">
                                  <p:stCondLst>
                                    <p:cond delay="0"/>
                                  </p:stCondLst>
                                  <p:iterate type="lt">
                                    <p:tmPct val="5000"/>
                                  </p:iterate>
                                  <p:childTnLst>
                                    <p:set>
                                      <p:cBhvr>
                                        <p:cTn id="34" dur="1" fill="hold">
                                          <p:stCondLst>
                                            <p:cond delay="0"/>
                                          </p:stCondLst>
                                        </p:cTn>
                                        <p:tgtEl>
                                          <p:spTgt spid="509971"/>
                                        </p:tgtEl>
                                        <p:attrNameLst>
                                          <p:attrName>style.visibility</p:attrName>
                                        </p:attrNameLst>
                                      </p:cBhvr>
                                      <p:to>
                                        <p:strVal val="visible"/>
                                      </p:to>
                                    </p:set>
                                    <p:anim calcmode="lin" valueType="num">
                                      <p:cBhvr>
                                        <p:cTn id="35" dur="500" fill="hold"/>
                                        <p:tgtEl>
                                          <p:spTgt spid="509971"/>
                                        </p:tgtEl>
                                        <p:attrNameLst>
                                          <p:attrName>ppt_w</p:attrName>
                                        </p:attrNameLst>
                                      </p:cBhvr>
                                      <p:tavLst>
                                        <p:tav tm="0">
                                          <p:val>
                                            <p:fltVal val="0"/>
                                          </p:val>
                                        </p:tav>
                                        <p:tav tm="100000">
                                          <p:val>
                                            <p:strVal val="#ppt_w"/>
                                          </p:val>
                                        </p:tav>
                                      </p:tavLst>
                                    </p:anim>
                                    <p:anim calcmode="lin" valueType="num">
                                      <p:cBhvr>
                                        <p:cTn id="36" dur="500" fill="hold"/>
                                        <p:tgtEl>
                                          <p:spTgt spid="509971"/>
                                        </p:tgtEl>
                                        <p:attrNameLst>
                                          <p:attrName>ppt_h</p:attrName>
                                        </p:attrNameLst>
                                      </p:cBhvr>
                                      <p:tavLst>
                                        <p:tav tm="0">
                                          <p:val>
                                            <p:fltVal val="0"/>
                                          </p:val>
                                        </p:tav>
                                        <p:tav tm="100000">
                                          <p:val>
                                            <p:strVal val="#ppt_h"/>
                                          </p:val>
                                        </p:tav>
                                      </p:tavLst>
                                    </p:anim>
                                    <p:anim calcmode="lin" valueType="num">
                                      <p:cBhvr>
                                        <p:cTn id="37" dur="500" fill="hold"/>
                                        <p:tgtEl>
                                          <p:spTgt spid="509971"/>
                                        </p:tgtEl>
                                        <p:attrNameLst>
                                          <p:attrName>style.rotation</p:attrName>
                                        </p:attrNameLst>
                                      </p:cBhvr>
                                      <p:tavLst>
                                        <p:tav tm="0">
                                          <p:val>
                                            <p:fltVal val="90"/>
                                          </p:val>
                                        </p:tav>
                                        <p:tav tm="100000">
                                          <p:val>
                                            <p:fltVal val="0"/>
                                          </p:val>
                                        </p:tav>
                                      </p:tavLst>
                                    </p:anim>
                                    <p:animEffect transition="in" filter="fade">
                                      <p:cBhvr>
                                        <p:cTn id="38" dur="500"/>
                                        <p:tgtEl>
                                          <p:spTgt spid="509971"/>
                                        </p:tgtEl>
                                      </p:cBhvr>
                                    </p:animEffect>
                                  </p:childTnLst>
                                </p:cTn>
                              </p:par>
                            </p:childTnLst>
                          </p:cTn>
                        </p:par>
                        <p:par>
                          <p:cTn id="39" fill="hold">
                            <p:stCondLst>
                              <p:cond delay="13550"/>
                            </p:stCondLst>
                            <p:childTnLst>
                              <p:par>
                                <p:cTn id="40" presetID="31" presetClass="entr" presetSubtype="0" fill="hold" grpId="0" nodeType="afterEffect">
                                  <p:stCondLst>
                                    <p:cond delay="0"/>
                                  </p:stCondLst>
                                  <p:iterate type="lt">
                                    <p:tmPct val="5000"/>
                                  </p:iterate>
                                  <p:childTnLst>
                                    <p:set>
                                      <p:cBhvr>
                                        <p:cTn id="41" dur="1" fill="hold">
                                          <p:stCondLst>
                                            <p:cond delay="0"/>
                                          </p:stCondLst>
                                        </p:cTn>
                                        <p:tgtEl>
                                          <p:spTgt spid="509972"/>
                                        </p:tgtEl>
                                        <p:attrNameLst>
                                          <p:attrName>style.visibility</p:attrName>
                                        </p:attrNameLst>
                                      </p:cBhvr>
                                      <p:to>
                                        <p:strVal val="visible"/>
                                      </p:to>
                                    </p:set>
                                    <p:anim calcmode="lin" valueType="num">
                                      <p:cBhvr>
                                        <p:cTn id="42" dur="500" fill="hold"/>
                                        <p:tgtEl>
                                          <p:spTgt spid="509972"/>
                                        </p:tgtEl>
                                        <p:attrNameLst>
                                          <p:attrName>ppt_w</p:attrName>
                                        </p:attrNameLst>
                                      </p:cBhvr>
                                      <p:tavLst>
                                        <p:tav tm="0">
                                          <p:val>
                                            <p:fltVal val="0"/>
                                          </p:val>
                                        </p:tav>
                                        <p:tav tm="100000">
                                          <p:val>
                                            <p:strVal val="#ppt_w"/>
                                          </p:val>
                                        </p:tav>
                                      </p:tavLst>
                                    </p:anim>
                                    <p:anim calcmode="lin" valueType="num">
                                      <p:cBhvr>
                                        <p:cTn id="43" dur="500" fill="hold"/>
                                        <p:tgtEl>
                                          <p:spTgt spid="509972"/>
                                        </p:tgtEl>
                                        <p:attrNameLst>
                                          <p:attrName>ppt_h</p:attrName>
                                        </p:attrNameLst>
                                      </p:cBhvr>
                                      <p:tavLst>
                                        <p:tav tm="0">
                                          <p:val>
                                            <p:fltVal val="0"/>
                                          </p:val>
                                        </p:tav>
                                        <p:tav tm="100000">
                                          <p:val>
                                            <p:strVal val="#ppt_h"/>
                                          </p:val>
                                        </p:tav>
                                      </p:tavLst>
                                    </p:anim>
                                    <p:anim calcmode="lin" valueType="num">
                                      <p:cBhvr>
                                        <p:cTn id="44" dur="500" fill="hold"/>
                                        <p:tgtEl>
                                          <p:spTgt spid="509972"/>
                                        </p:tgtEl>
                                        <p:attrNameLst>
                                          <p:attrName>style.rotation</p:attrName>
                                        </p:attrNameLst>
                                      </p:cBhvr>
                                      <p:tavLst>
                                        <p:tav tm="0">
                                          <p:val>
                                            <p:fltVal val="90"/>
                                          </p:val>
                                        </p:tav>
                                        <p:tav tm="100000">
                                          <p:val>
                                            <p:fltVal val="0"/>
                                          </p:val>
                                        </p:tav>
                                      </p:tavLst>
                                    </p:anim>
                                    <p:animEffect transition="in" filter="fade">
                                      <p:cBhvr>
                                        <p:cTn id="45" dur="500"/>
                                        <p:tgtEl>
                                          <p:spTgt spid="50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7" grpId="0" animBg="1"/>
      <p:bldP spid="509968" grpId="0" animBg="1"/>
      <p:bldP spid="509969" grpId="0" animBg="1"/>
      <p:bldP spid="509970" grpId="0" animBg="1"/>
      <p:bldP spid="509971" grpId="0" animBg="1"/>
      <p:bldP spid="50997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D:\H_Miscelleneous\File dari shared doc\images presentation\hr.png"/>
          <p:cNvPicPr>
            <a:picLocks noChangeAspect="1" noChangeArrowheads="1"/>
          </p:cNvPicPr>
          <p:nvPr/>
        </p:nvPicPr>
        <p:blipFill>
          <a:blip r:embed="rId2" cstate="print"/>
          <a:srcRect r="16638"/>
          <a:stretch>
            <a:fillRect/>
          </a:stretch>
        </p:blipFill>
        <p:spPr bwMode="auto">
          <a:xfrm flipH="1">
            <a:off x="-25738" y="1428736"/>
            <a:ext cx="4621548" cy="5429264"/>
          </a:xfrm>
          <a:prstGeom prst="rect">
            <a:avLst/>
          </a:prstGeom>
          <a:noFill/>
        </p:spPr>
      </p:pic>
      <p:sp>
        <p:nvSpPr>
          <p:cNvPr id="47106" name="Title 1"/>
          <p:cNvSpPr>
            <a:spLocks noGrp="1"/>
          </p:cNvSpPr>
          <p:nvPr>
            <p:ph type="title"/>
          </p:nvPr>
        </p:nvSpPr>
        <p:spPr>
          <a:xfrm>
            <a:off x="0" y="0"/>
            <a:ext cx="9906000" cy="1414444"/>
          </a:xfrm>
          <a:solidFill>
            <a:srgbClr val="996600"/>
          </a:solidFill>
        </p:spPr>
        <p:txBody>
          <a:bodyPr>
            <a:normAutofit/>
          </a:bodyPr>
          <a:lstStyle/>
          <a:p>
            <a:pPr eaLnBrk="1" hangingPunct="1"/>
            <a:r>
              <a:rPr lang="en-US" sz="3600" dirty="0">
                <a:solidFill>
                  <a:schemeClr val="bg1"/>
                </a:solidFill>
                <a:latin typeface="Algerian" pitchFamily="82" charset="0"/>
              </a:rPr>
              <a:t>   Program </a:t>
            </a:r>
            <a:r>
              <a:rPr lang="en-US" sz="3600" dirty="0" err="1">
                <a:solidFill>
                  <a:schemeClr val="bg1"/>
                </a:solidFill>
                <a:latin typeface="Algerian" pitchFamily="82" charset="0"/>
              </a:rPr>
              <a:t>Manajemen</a:t>
            </a:r>
            <a:r>
              <a:rPr lang="en-US" sz="3600" dirty="0">
                <a:solidFill>
                  <a:schemeClr val="bg1"/>
                </a:solidFill>
                <a:latin typeface="Algerian" pitchFamily="82" charset="0"/>
              </a:rPr>
              <a:t> K3</a:t>
            </a:r>
          </a:p>
        </p:txBody>
      </p:sp>
      <p:sp>
        <p:nvSpPr>
          <p:cNvPr id="3" name="Content Placeholder 2"/>
          <p:cNvSpPr>
            <a:spLocks noGrp="1"/>
          </p:cNvSpPr>
          <p:nvPr>
            <p:ph idx="1"/>
          </p:nvPr>
        </p:nvSpPr>
        <p:spPr>
          <a:xfrm>
            <a:off x="2595546" y="1928819"/>
            <a:ext cx="7143767" cy="3857635"/>
          </a:xfrm>
        </p:spPr>
        <p:txBody>
          <a:bodyPr>
            <a:normAutofit/>
          </a:bodyPr>
          <a:lstStyle/>
          <a:p>
            <a:pPr eaLnBrk="1" hangingPunct="1">
              <a:defRPr/>
            </a:pPr>
            <a:r>
              <a:rPr lang="en-US" sz="2200" dirty="0" err="1">
                <a:latin typeface="Arial" pitchFamily="34" charset="0"/>
                <a:cs typeface="Arial" pitchFamily="34" charset="0"/>
              </a:rPr>
              <a:t>Berdasarkan</a:t>
            </a:r>
            <a:r>
              <a:rPr lang="en-US" sz="2200" dirty="0">
                <a:latin typeface="Arial" pitchFamily="34" charset="0"/>
                <a:cs typeface="Arial" pitchFamily="34" charset="0"/>
              </a:rPr>
              <a:t> </a:t>
            </a:r>
            <a:r>
              <a:rPr lang="en-US" sz="2200" dirty="0" err="1">
                <a:latin typeface="Arial" pitchFamily="34" charset="0"/>
                <a:cs typeface="Arial" pitchFamily="34" charset="0"/>
              </a:rPr>
              <a:t>hasil</a:t>
            </a:r>
            <a:r>
              <a:rPr lang="en-US" sz="2200" dirty="0">
                <a:latin typeface="Arial" pitchFamily="34" charset="0"/>
                <a:cs typeface="Arial" pitchFamily="34" charset="0"/>
              </a:rPr>
              <a:t> assessment </a:t>
            </a:r>
            <a:r>
              <a:rPr lang="en-US" sz="2200" dirty="0" err="1">
                <a:latin typeface="Arial" pitchFamily="34" charset="0"/>
                <a:cs typeface="Arial" pitchFamily="34" charset="0"/>
              </a:rPr>
              <a:t>tersebut</a:t>
            </a:r>
            <a:r>
              <a:rPr lang="en-US" sz="2200" dirty="0">
                <a:latin typeface="Arial" pitchFamily="34" charset="0"/>
                <a:cs typeface="Arial" pitchFamily="34" charset="0"/>
              </a:rPr>
              <a:t>, </a:t>
            </a:r>
            <a:r>
              <a:rPr lang="en-US" sz="2200" dirty="0" err="1">
                <a:latin typeface="Arial" pitchFamily="34" charset="0"/>
                <a:cs typeface="Arial" pitchFamily="34" charset="0"/>
              </a:rPr>
              <a:t>lalu</a:t>
            </a:r>
            <a:r>
              <a:rPr lang="en-US" sz="2200" dirty="0">
                <a:latin typeface="Arial" pitchFamily="34" charset="0"/>
                <a:cs typeface="Arial" pitchFamily="34" charset="0"/>
              </a:rPr>
              <a:t> </a:t>
            </a:r>
            <a:r>
              <a:rPr lang="en-US" sz="2200" dirty="0" err="1">
                <a:latin typeface="Arial" pitchFamily="34" charset="0"/>
                <a:cs typeface="Arial" pitchFamily="34" charset="0"/>
              </a:rPr>
              <a:t>buatlah</a:t>
            </a:r>
            <a:r>
              <a:rPr lang="en-US" sz="2200" dirty="0">
                <a:latin typeface="Arial" pitchFamily="34" charset="0"/>
                <a:cs typeface="Arial" pitchFamily="34" charset="0"/>
              </a:rPr>
              <a:t>:</a:t>
            </a:r>
          </a:p>
          <a:p>
            <a:pPr eaLnBrk="1" hangingPunct="1">
              <a:buNone/>
              <a:defRPr/>
            </a:pPr>
            <a:endParaRPr lang="en-US" sz="2200" dirty="0">
              <a:latin typeface="Arial" pitchFamily="34" charset="0"/>
              <a:cs typeface="Arial" pitchFamily="34" charset="0"/>
            </a:endParaRPr>
          </a:p>
          <a:p>
            <a:pPr marL="514350" indent="-514350" eaLnBrk="1" hangingPunct="1">
              <a:buFont typeface="+mj-lt"/>
              <a:buAutoNum type="arabicPeriod"/>
              <a:defRPr/>
            </a:pPr>
            <a:r>
              <a:rPr lang="en-US" sz="2200" dirty="0" err="1">
                <a:latin typeface="Arial" pitchFamily="34" charset="0"/>
                <a:cs typeface="Arial" pitchFamily="34" charset="0"/>
              </a:rPr>
              <a:t>Perbaikan</a:t>
            </a:r>
            <a:r>
              <a:rPr lang="en-US" sz="2200" dirty="0">
                <a:latin typeface="Arial" pitchFamily="34" charset="0"/>
                <a:cs typeface="Arial" pitchFamily="34" charset="0"/>
              </a:rPr>
              <a:t> </a:t>
            </a:r>
            <a:r>
              <a:rPr lang="en-US" sz="2200" dirty="0" err="1">
                <a:latin typeface="Arial" pitchFamily="34" charset="0"/>
                <a:cs typeface="Arial" pitchFamily="34" charset="0"/>
              </a:rPr>
              <a:t>sistem</a:t>
            </a:r>
            <a:r>
              <a:rPr lang="en-US" sz="2200" dirty="0">
                <a:latin typeface="Arial" pitchFamily="34" charset="0"/>
                <a:cs typeface="Arial" pitchFamily="34" charset="0"/>
              </a:rPr>
              <a:t> </a:t>
            </a:r>
            <a:r>
              <a:rPr lang="en-US" sz="2200" dirty="0" err="1">
                <a:latin typeface="Arial" pitchFamily="34" charset="0"/>
                <a:cs typeface="Arial" pitchFamily="34" charset="0"/>
              </a:rPr>
              <a:t>pengendalian</a:t>
            </a:r>
            <a:r>
              <a:rPr lang="en-US" sz="2200" dirty="0">
                <a:latin typeface="Arial" pitchFamily="34" charset="0"/>
                <a:cs typeface="Arial" pitchFamily="34" charset="0"/>
              </a:rPr>
              <a:t> operational</a:t>
            </a:r>
          </a:p>
          <a:p>
            <a:pPr marL="514350" indent="-514350" eaLnBrk="1" hangingPunct="1">
              <a:buFont typeface="+mj-lt"/>
              <a:buAutoNum type="arabicPeriod"/>
              <a:defRPr/>
            </a:pPr>
            <a:r>
              <a:rPr lang="en-US" sz="2200" dirty="0" err="1">
                <a:latin typeface="Arial" pitchFamily="34" charset="0"/>
                <a:cs typeface="Arial" pitchFamily="34" charset="0"/>
              </a:rPr>
              <a:t>Rencana</a:t>
            </a:r>
            <a:r>
              <a:rPr lang="en-US" sz="2200" dirty="0">
                <a:latin typeface="Arial" pitchFamily="34" charset="0"/>
                <a:cs typeface="Arial" pitchFamily="34" charset="0"/>
              </a:rPr>
              <a:t> program improvement </a:t>
            </a:r>
            <a:r>
              <a:rPr lang="id-ID" sz="2200" dirty="0">
                <a:latin typeface="Arial" pitchFamily="34" charset="0"/>
                <a:cs typeface="Arial" pitchFamily="34" charset="0"/>
              </a:rPr>
              <a:t>K3</a:t>
            </a:r>
            <a:endParaRPr lang="en-US" sz="2200" dirty="0">
              <a:latin typeface="Arial" pitchFamily="34" charset="0"/>
              <a:cs typeface="Arial" pitchFamily="34" charset="0"/>
            </a:endParaRPr>
          </a:p>
          <a:p>
            <a:pPr lvl="1" eaLnBrk="1" hangingPunct="1">
              <a:buFont typeface="Wingdings" pitchFamily="2" charset="2"/>
              <a:buNone/>
              <a:defRPr/>
            </a:pPr>
            <a:endParaRPr lang="en-US" sz="2200" dirty="0">
              <a:latin typeface="Arial" pitchFamily="34" charset="0"/>
              <a:cs typeface="Arial" pitchFamily="34" charset="0"/>
            </a:endParaRPr>
          </a:p>
          <a:p>
            <a:pPr eaLnBrk="1" hangingPunct="1">
              <a:defRPr/>
            </a:pPr>
            <a:r>
              <a:rPr lang="en-US" sz="2200" dirty="0" err="1">
                <a:latin typeface="Arial" pitchFamily="34" charset="0"/>
                <a:cs typeface="Arial" pitchFamily="34" charset="0"/>
              </a:rPr>
              <a:t>Dasar</a:t>
            </a:r>
            <a:r>
              <a:rPr lang="en-US" sz="2200" dirty="0">
                <a:latin typeface="Arial" pitchFamily="34" charset="0"/>
                <a:cs typeface="Arial" pitchFamily="34" charset="0"/>
              </a:rPr>
              <a:t> </a:t>
            </a:r>
            <a:r>
              <a:rPr lang="en-US" sz="2200" dirty="0" err="1">
                <a:latin typeface="Arial" pitchFamily="34" charset="0"/>
                <a:cs typeface="Arial" pitchFamily="34" charset="0"/>
              </a:rPr>
              <a:t>dalam</a:t>
            </a:r>
            <a:r>
              <a:rPr lang="en-US" sz="2200" dirty="0">
                <a:latin typeface="Arial" pitchFamily="34" charset="0"/>
                <a:cs typeface="Arial" pitchFamily="34" charset="0"/>
              </a:rPr>
              <a:t> </a:t>
            </a:r>
            <a:r>
              <a:rPr lang="en-US" sz="2200" dirty="0" err="1">
                <a:latin typeface="Arial" pitchFamily="34" charset="0"/>
                <a:cs typeface="Arial" pitchFamily="34" charset="0"/>
              </a:rPr>
              <a:t>pembuatan</a:t>
            </a:r>
            <a:r>
              <a:rPr lang="en-US" sz="2200" dirty="0">
                <a:latin typeface="Arial" pitchFamily="34" charset="0"/>
                <a:cs typeface="Arial" pitchFamily="34" charset="0"/>
              </a:rPr>
              <a:t> program </a:t>
            </a:r>
            <a:r>
              <a:rPr lang="en-US" sz="2200" dirty="0" err="1">
                <a:latin typeface="Arial" pitchFamily="34" charset="0"/>
                <a:cs typeface="Arial" pitchFamily="34" charset="0"/>
              </a:rPr>
              <a:t>manajemen</a:t>
            </a:r>
            <a:r>
              <a:rPr lang="en-US" sz="2200" dirty="0">
                <a:latin typeface="Arial" pitchFamily="34" charset="0"/>
                <a:cs typeface="Arial" pitchFamily="34" charset="0"/>
              </a:rPr>
              <a:t> </a:t>
            </a:r>
            <a:r>
              <a:rPr lang="id-ID" sz="2200" dirty="0">
                <a:latin typeface="Arial" pitchFamily="34" charset="0"/>
                <a:cs typeface="Arial" pitchFamily="34" charset="0"/>
              </a:rPr>
              <a:t>K3</a:t>
            </a:r>
            <a:r>
              <a:rPr lang="en-US" sz="2200" dirty="0">
                <a:latin typeface="Arial" pitchFamily="34" charset="0"/>
                <a:cs typeface="Arial" pitchFamily="34" charset="0"/>
              </a:rPr>
              <a:t> </a:t>
            </a:r>
            <a:r>
              <a:rPr lang="en-US" sz="2200" dirty="0" err="1">
                <a:latin typeface="Arial" pitchFamily="34" charset="0"/>
                <a:cs typeface="Arial" pitchFamily="34" charset="0"/>
              </a:rPr>
              <a:t>mempertimbangkan</a:t>
            </a:r>
            <a:r>
              <a:rPr lang="en-US" sz="2200" dirty="0">
                <a:latin typeface="Arial" pitchFamily="34" charset="0"/>
                <a:cs typeface="Arial" pitchFamily="34" charset="0"/>
              </a:rPr>
              <a:t> </a:t>
            </a:r>
            <a:r>
              <a:rPr lang="en-US" sz="2200" dirty="0" err="1">
                <a:latin typeface="Arial" pitchFamily="34" charset="0"/>
                <a:cs typeface="Arial" pitchFamily="34" charset="0"/>
              </a:rPr>
              <a:t>hirarki</a:t>
            </a:r>
            <a:r>
              <a:rPr lang="en-US" sz="2200" dirty="0">
                <a:latin typeface="Arial" pitchFamily="34" charset="0"/>
                <a:cs typeface="Arial" pitchFamily="34" charset="0"/>
              </a:rPr>
              <a:t>: </a:t>
            </a:r>
            <a:r>
              <a:rPr lang="en-US" sz="2200" b="1" dirty="0">
                <a:latin typeface="Arial" pitchFamily="34" charset="0"/>
                <a:cs typeface="Arial" pitchFamily="34" charset="0"/>
              </a:rPr>
              <a:t>IMPROVEMENT PROGRAM MANAJEMEN </a:t>
            </a:r>
            <a:r>
              <a:rPr lang="id-ID" sz="2200" b="1" dirty="0">
                <a:latin typeface="Arial" pitchFamily="34" charset="0"/>
                <a:cs typeface="Arial" pitchFamily="34" charset="0"/>
              </a:rPr>
              <a:t>K3</a:t>
            </a:r>
            <a:r>
              <a:rPr lang="en-US" sz="2200" b="1" dirty="0">
                <a:latin typeface="Arial" pitchFamily="34" charset="0"/>
                <a:cs typeface="Arial" pitchFamily="34" charset="0"/>
              </a:rPr>
              <a:t>.</a:t>
            </a:r>
          </a:p>
        </p:txBody>
      </p:sp>
      <p:sp>
        <p:nvSpPr>
          <p:cNvPr id="47108" name="Slide Number Placeholder 3"/>
          <p:cNvSpPr>
            <a:spLocks noGrp="1"/>
          </p:cNvSpPr>
          <p:nvPr>
            <p:ph type="sldNum" sz="quarter" idx="12"/>
          </p:nvPr>
        </p:nvSpPr>
        <p:spPr>
          <a:noFill/>
        </p:spPr>
        <p:txBody>
          <a:bodyPr/>
          <a:lstStyle/>
          <a:p>
            <a:fld id="{B15EFDC2-6FB8-44E7-A5AE-EB60E58B4FAD}" type="slidenum">
              <a:rPr lang="en-US" smtClean="0"/>
              <a:pPr/>
              <a:t>47</a:t>
            </a:fld>
            <a:endParaRPr lang="en-US"/>
          </a:p>
        </p:txBody>
      </p:sp>
      <p:sp>
        <p:nvSpPr>
          <p:cNvPr id="6" name="Footer Placeholder 5"/>
          <p:cNvSpPr>
            <a:spLocks noGrp="1"/>
          </p:cNvSpPr>
          <p:nvPr>
            <p:ph type="ftr" sz="quarter" idx="11"/>
          </p:nvPr>
        </p:nvSpPr>
        <p:spPr/>
        <p:txBody>
          <a:bodyPr/>
          <a:lstStyle/>
          <a:p>
            <a:r>
              <a:rPr lang="en-US"/>
              <a:t>HIRADC 2/Rev.0© Copyright, Sentral-Sistem  April 2019</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96600"/>
        </a:solidFill>
        <a:effectLst/>
      </p:bgPr>
    </p:bg>
    <p:spTree>
      <p:nvGrpSpPr>
        <p:cNvPr id="1" name=""/>
        <p:cNvGrpSpPr/>
        <p:nvPr/>
      </p:nvGrpSpPr>
      <p:grpSpPr>
        <a:xfrm>
          <a:off x="0" y="0"/>
          <a:ext cx="0" cy="0"/>
          <a:chOff x="0" y="0"/>
          <a:chExt cx="0" cy="0"/>
        </a:xfrm>
      </p:grpSpPr>
      <p:pic>
        <p:nvPicPr>
          <p:cNvPr id="83970" name="Picture 9" descr="D:\H_Miscelleneous\File dari shared doc\ps.png"/>
          <p:cNvPicPr>
            <a:picLocks noChangeAspect="1" noChangeArrowheads="1"/>
          </p:cNvPicPr>
          <p:nvPr/>
        </p:nvPicPr>
        <p:blipFill>
          <a:blip r:embed="rId2" cstate="print"/>
          <a:srcRect/>
          <a:stretch>
            <a:fillRect/>
          </a:stretch>
        </p:blipFill>
        <p:spPr bwMode="auto">
          <a:xfrm>
            <a:off x="0" y="0"/>
            <a:ext cx="8040688" cy="6858000"/>
          </a:xfrm>
          <a:prstGeom prst="rect">
            <a:avLst/>
          </a:prstGeom>
          <a:noFill/>
          <a:ln w="9525">
            <a:noFill/>
            <a:miter lim="800000"/>
            <a:headEnd/>
            <a:tailEnd/>
          </a:ln>
        </p:spPr>
      </p:pic>
      <p:sp>
        <p:nvSpPr>
          <p:cNvPr id="83971" name="Slide Number Placeholder 5"/>
          <p:cNvSpPr>
            <a:spLocks noGrp="1"/>
          </p:cNvSpPr>
          <p:nvPr>
            <p:ph type="sldNum" sz="quarter" idx="12"/>
          </p:nvPr>
        </p:nvSpPr>
        <p:spPr>
          <a:noFill/>
        </p:spPr>
        <p:txBody>
          <a:bodyPr/>
          <a:lstStyle/>
          <a:p>
            <a:fld id="{EE0F486A-7E70-4070-AA11-E9E0D5754E4B}" type="slidenum">
              <a:rPr lang="en-US" smtClean="0">
                <a:solidFill>
                  <a:srgbClr val="000000"/>
                </a:solidFill>
              </a:rPr>
              <a:pPr/>
              <a:t>48</a:t>
            </a:fld>
            <a:endParaRPr lang="en-US">
              <a:solidFill>
                <a:srgbClr val="000000"/>
              </a:solidFill>
            </a:endParaRPr>
          </a:p>
        </p:txBody>
      </p:sp>
      <p:sp>
        <p:nvSpPr>
          <p:cNvPr id="83972" name="WordArt 3" descr="2300"/>
          <p:cNvSpPr>
            <a:spLocks noChangeArrowheads="1" noChangeShapeType="1" noTextEdit="1"/>
          </p:cNvSpPr>
          <p:nvPr/>
        </p:nvSpPr>
        <p:spPr bwMode="auto">
          <a:xfrm>
            <a:off x="4095747" y="1643045"/>
            <a:ext cx="5072063" cy="652463"/>
          </a:xfrm>
          <a:prstGeom prst="rect">
            <a:avLst/>
          </a:prstGeom>
        </p:spPr>
        <p:txBody>
          <a:bodyPr wrap="none" fromWordArt="1">
            <a:prstTxWarp prst="textPlain">
              <a:avLst>
                <a:gd name="adj" fmla="val 50000"/>
              </a:avLst>
            </a:prstTxWarp>
          </a:bodyPr>
          <a:lstStyle/>
          <a:p>
            <a:r>
              <a:rPr lang="en-US" sz="3600" kern="10" dirty="0">
                <a:ln w="9525">
                  <a:noFill/>
                  <a:round/>
                  <a:headEnd/>
                  <a:tailEnd/>
                </a:ln>
                <a:solidFill>
                  <a:srgbClr val="FFFF99"/>
                </a:solidFill>
                <a:latin typeface="Arial Black"/>
              </a:rPr>
              <a:t>OPERASIONAL</a:t>
            </a:r>
          </a:p>
        </p:txBody>
      </p:sp>
      <p:sp>
        <p:nvSpPr>
          <p:cNvPr id="9" name="Rectangle 8"/>
          <p:cNvSpPr/>
          <p:nvPr/>
        </p:nvSpPr>
        <p:spPr>
          <a:xfrm>
            <a:off x="2245675" y="426616"/>
            <a:ext cx="6167451" cy="646331"/>
          </a:xfrm>
          <a:prstGeom prst="rect">
            <a:avLst/>
          </a:prstGeom>
        </p:spPr>
        <p:txBody>
          <a:bodyPr wrap="square">
            <a:spAutoFit/>
          </a:bodyPr>
          <a:lstStyle/>
          <a:p>
            <a:pPr algn="r">
              <a:defRPr/>
            </a:pPr>
            <a:r>
              <a:rPr lang="en-US" sz="3600" b="1" dirty="0">
                <a:solidFill>
                  <a:schemeClr val="bg1">
                    <a:lumMod val="75000"/>
                  </a:schemeClr>
                </a:solidFill>
                <a:latin typeface="Berlin Sans FB Demi" pitchFamily="34" charset="0"/>
              </a:rPr>
              <a:t>RE-ASSESSMENT</a:t>
            </a:r>
            <a:r>
              <a:rPr lang="en-US" sz="3600" kern="10" dirty="0">
                <a:ln w="9525">
                  <a:noFill/>
                  <a:round/>
                  <a:headEnd/>
                  <a:tailEnd/>
                </a:ln>
                <a:solidFill>
                  <a:schemeClr val="bg1">
                    <a:lumMod val="75000"/>
                  </a:schemeClr>
                </a:solidFill>
                <a:latin typeface="Brush Script Std" pitchFamily="50" charset="0"/>
              </a:rPr>
              <a:t> </a:t>
            </a:r>
            <a:endParaRPr lang="en-US" sz="3600" dirty="0">
              <a:solidFill>
                <a:schemeClr val="bg1">
                  <a:lumMod val="75000"/>
                </a:schemeClr>
              </a:solidFill>
              <a:latin typeface="Brush Script Std" pitchFamily="50" charset="0"/>
            </a:endParaRPr>
          </a:p>
        </p:txBody>
      </p:sp>
      <p:sp>
        <p:nvSpPr>
          <p:cNvPr id="10" name="Rectangle 9"/>
          <p:cNvSpPr/>
          <p:nvPr/>
        </p:nvSpPr>
        <p:spPr>
          <a:xfrm>
            <a:off x="4595810" y="928670"/>
            <a:ext cx="4724400" cy="708025"/>
          </a:xfrm>
          <a:prstGeom prst="rect">
            <a:avLst/>
          </a:prstGeom>
        </p:spPr>
        <p:txBody>
          <a:bodyPr wrap="none">
            <a:spAutoFit/>
          </a:bodyPr>
          <a:lstStyle/>
          <a:p>
            <a:pPr>
              <a:defRPr/>
            </a:pPr>
            <a:r>
              <a:rPr lang="en-US" sz="4000" kern="10" dirty="0">
                <a:ln w="9525">
                  <a:noFill/>
                  <a:round/>
                  <a:headEnd/>
                  <a:tailEnd/>
                </a:ln>
                <a:solidFill>
                  <a:srgbClr val="FFFF99"/>
                </a:solidFill>
                <a:latin typeface="Arial Black"/>
              </a:rPr>
              <a:t>PENGENDALIAN</a:t>
            </a:r>
            <a:endParaRPr lang="en-US" sz="4000" dirty="0">
              <a:solidFill>
                <a:srgbClr val="FFFF99"/>
              </a:solidFill>
            </a:endParaRPr>
          </a:p>
        </p:txBody>
      </p:sp>
      <p:sp>
        <p:nvSpPr>
          <p:cNvPr id="7" name="Rectangle 6"/>
          <p:cNvSpPr/>
          <p:nvPr/>
        </p:nvSpPr>
        <p:spPr>
          <a:xfrm>
            <a:off x="8347299" y="191140"/>
            <a:ext cx="1119228" cy="1107996"/>
          </a:xfrm>
          <a:prstGeom prst="rect">
            <a:avLst/>
          </a:prstGeom>
        </p:spPr>
        <p:txBody>
          <a:bodyPr wrap="square">
            <a:spAutoFit/>
          </a:bodyPr>
          <a:lstStyle/>
          <a:p>
            <a:pPr>
              <a:defRPr/>
            </a:pPr>
            <a:r>
              <a:rPr lang="en-US" sz="6600" b="1" dirty="0">
                <a:solidFill>
                  <a:schemeClr val="bg1">
                    <a:lumMod val="75000"/>
                  </a:schemeClr>
                </a:solidFill>
                <a:effectLst>
                  <a:outerShdw blurRad="38100" dist="38100" dir="2700000" algn="tl">
                    <a:srgbClr val="000000">
                      <a:alpha val="43137"/>
                    </a:srgbClr>
                  </a:outerShdw>
                </a:effectLst>
                <a:latin typeface="Monotype Corsiva" pitchFamily="66" charset="0"/>
              </a:rPr>
              <a:t>&amp;</a:t>
            </a:r>
          </a:p>
        </p:txBody>
      </p:sp>
      <p:sp>
        <p:nvSpPr>
          <p:cNvPr id="8" name="Content Placeholder 3"/>
          <p:cNvSpPr>
            <a:spLocks noGrp="1"/>
          </p:cNvSpPr>
          <p:nvPr>
            <p:ph idx="1"/>
          </p:nvPr>
        </p:nvSpPr>
        <p:spPr>
          <a:xfrm>
            <a:off x="3738553" y="3214686"/>
            <a:ext cx="6167447" cy="2738425"/>
          </a:xfrm>
        </p:spPr>
        <p:txBody>
          <a:bodyPr>
            <a:noAutofit/>
          </a:bodyPr>
          <a:lstStyle/>
          <a:p>
            <a:pPr eaLnBrk="1" hangingPunct="1"/>
            <a:r>
              <a:rPr lang="en-US" sz="2400" b="1" dirty="0" err="1">
                <a:solidFill>
                  <a:schemeClr val="bg1"/>
                </a:solidFill>
              </a:rPr>
              <a:t>Untuk</a:t>
            </a:r>
            <a:r>
              <a:rPr lang="en-US" sz="2400" b="1" dirty="0">
                <a:solidFill>
                  <a:schemeClr val="bg1"/>
                </a:solidFill>
              </a:rPr>
              <a:t> </a:t>
            </a:r>
            <a:r>
              <a:rPr lang="en-US" sz="2400" b="1" dirty="0" err="1">
                <a:solidFill>
                  <a:schemeClr val="bg1"/>
                </a:solidFill>
              </a:rPr>
              <a:t>mengetahui</a:t>
            </a:r>
            <a:r>
              <a:rPr lang="en-US" sz="2400" b="1" dirty="0">
                <a:solidFill>
                  <a:schemeClr val="bg1"/>
                </a:solidFill>
              </a:rPr>
              <a:t> </a:t>
            </a:r>
            <a:r>
              <a:rPr lang="en-US" sz="2400" b="1" dirty="0" err="1">
                <a:solidFill>
                  <a:schemeClr val="bg1"/>
                </a:solidFill>
              </a:rPr>
              <a:t>seberapa</a:t>
            </a:r>
            <a:r>
              <a:rPr lang="en-US" sz="2400" b="1" dirty="0">
                <a:solidFill>
                  <a:schemeClr val="bg1"/>
                </a:solidFill>
              </a:rPr>
              <a:t> </a:t>
            </a:r>
            <a:r>
              <a:rPr lang="en-US" sz="2400" b="1" dirty="0" err="1">
                <a:solidFill>
                  <a:schemeClr val="bg1"/>
                </a:solidFill>
              </a:rPr>
              <a:t>efektif</a:t>
            </a:r>
            <a:r>
              <a:rPr lang="en-US" sz="2400" b="1" dirty="0">
                <a:solidFill>
                  <a:schemeClr val="bg1"/>
                </a:solidFill>
              </a:rPr>
              <a:t> </a:t>
            </a:r>
            <a:r>
              <a:rPr lang="en-US" sz="2400" b="1" dirty="0" err="1">
                <a:solidFill>
                  <a:schemeClr val="bg1"/>
                </a:solidFill>
              </a:rPr>
              <a:t>pengendalian</a:t>
            </a:r>
            <a:r>
              <a:rPr lang="en-US" sz="2400" b="1" dirty="0">
                <a:solidFill>
                  <a:schemeClr val="bg1"/>
                </a:solidFill>
              </a:rPr>
              <a:t> </a:t>
            </a:r>
            <a:r>
              <a:rPr lang="id-ID" sz="2400" b="1" dirty="0">
                <a:solidFill>
                  <a:schemeClr val="bg1"/>
                </a:solidFill>
              </a:rPr>
              <a:t>BAHAYA-RESIKO</a:t>
            </a:r>
            <a:r>
              <a:rPr lang="en-US" sz="2400" b="1" dirty="0">
                <a:solidFill>
                  <a:schemeClr val="bg1"/>
                </a:solidFill>
              </a:rPr>
              <a:t> yang </a:t>
            </a:r>
            <a:r>
              <a:rPr lang="en-US" sz="2400" b="1" dirty="0" err="1">
                <a:solidFill>
                  <a:schemeClr val="bg1"/>
                </a:solidFill>
              </a:rPr>
              <a:t>telah</a:t>
            </a:r>
            <a:r>
              <a:rPr lang="en-US" sz="2400" b="1" dirty="0">
                <a:solidFill>
                  <a:schemeClr val="bg1"/>
                </a:solidFill>
              </a:rPr>
              <a:t> </a:t>
            </a:r>
            <a:r>
              <a:rPr lang="en-US" sz="2400" b="1" dirty="0" err="1">
                <a:solidFill>
                  <a:schemeClr val="bg1"/>
                </a:solidFill>
              </a:rPr>
              <a:t>dilakukan</a:t>
            </a:r>
            <a:r>
              <a:rPr lang="en-US" sz="2400" b="1" dirty="0">
                <a:solidFill>
                  <a:schemeClr val="bg1"/>
                </a:solidFill>
              </a:rPr>
              <a:t>,</a:t>
            </a:r>
          </a:p>
          <a:p>
            <a:pPr eaLnBrk="1" hangingPunct="1">
              <a:buFont typeface="Wingdings" pitchFamily="2" charset="2"/>
              <a:buNone/>
            </a:pPr>
            <a:r>
              <a:rPr lang="en-US" sz="2400" b="1" dirty="0">
                <a:solidFill>
                  <a:schemeClr val="bg1"/>
                </a:solidFill>
              </a:rPr>
              <a:t>      </a:t>
            </a:r>
            <a:r>
              <a:rPr lang="en-US" sz="2400" b="1" dirty="0" err="1">
                <a:solidFill>
                  <a:schemeClr val="bg1"/>
                </a:solidFill>
              </a:rPr>
              <a:t>Apakah</a:t>
            </a:r>
            <a:r>
              <a:rPr lang="en-US" sz="2400" b="1" dirty="0">
                <a:solidFill>
                  <a:schemeClr val="bg1"/>
                </a:solidFill>
              </a:rPr>
              <a:t> severity </a:t>
            </a:r>
            <a:r>
              <a:rPr lang="en-US" sz="2400" b="1" dirty="0" err="1">
                <a:solidFill>
                  <a:schemeClr val="bg1"/>
                </a:solidFill>
              </a:rPr>
              <a:t>dan</a:t>
            </a:r>
            <a:r>
              <a:rPr lang="en-US" sz="2400" b="1" dirty="0">
                <a:solidFill>
                  <a:schemeClr val="bg1"/>
                </a:solidFill>
              </a:rPr>
              <a:t> occurrence </a:t>
            </a:r>
            <a:r>
              <a:rPr lang="en-US" sz="2400" b="1" dirty="0" err="1">
                <a:solidFill>
                  <a:schemeClr val="bg1"/>
                </a:solidFill>
              </a:rPr>
              <a:t>berkurang</a:t>
            </a:r>
            <a:r>
              <a:rPr lang="en-US" sz="2400" b="1" dirty="0">
                <a:solidFill>
                  <a:schemeClr val="bg1"/>
                </a:solidFill>
              </a:rPr>
              <a:t>?</a:t>
            </a:r>
          </a:p>
          <a:p>
            <a:pPr eaLnBrk="1" hangingPunct="1">
              <a:buFont typeface="Wingdings" pitchFamily="2" charset="2"/>
              <a:buNone/>
            </a:pPr>
            <a:endParaRPr lang="en-US" sz="2400" b="1" dirty="0">
              <a:solidFill>
                <a:schemeClr val="bg1"/>
              </a:solidFill>
            </a:endParaRPr>
          </a:p>
          <a:p>
            <a:pPr eaLnBrk="1" hangingPunct="1"/>
            <a:r>
              <a:rPr lang="id-ID" sz="2400" b="1" dirty="0">
                <a:solidFill>
                  <a:schemeClr val="bg1"/>
                </a:solidFill>
              </a:rPr>
              <a:t>Buat standard untuk pengendalian operational</a:t>
            </a:r>
            <a:endParaRPr lang="en-US" sz="2400" b="1" dirty="0">
              <a:solidFill>
                <a:schemeClr val="bg1"/>
              </a:solidFill>
            </a:endParaRPr>
          </a:p>
        </p:txBody>
      </p:sp>
      <p:sp>
        <p:nvSpPr>
          <p:cNvPr id="2" name="Footer Placeholder 1"/>
          <p:cNvSpPr>
            <a:spLocks noGrp="1"/>
          </p:cNvSpPr>
          <p:nvPr>
            <p:ph type="ftr" sz="quarter" idx="11"/>
          </p:nvPr>
        </p:nvSpPr>
        <p:spPr/>
        <p:txBody>
          <a:bodyPr/>
          <a:lstStyle/>
          <a:p>
            <a:r>
              <a:rPr lang="en-US"/>
              <a:t>HIRADC 2/Rev.0© Copyright, Sentral-Sistem  April 2019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4"/>
          <p:cNvSpPr>
            <a:spLocks noGrp="1"/>
          </p:cNvSpPr>
          <p:nvPr>
            <p:ph type="sldNum" sz="quarter" idx="12"/>
          </p:nvPr>
        </p:nvSpPr>
        <p:spPr>
          <a:noFill/>
        </p:spPr>
        <p:txBody>
          <a:bodyPr/>
          <a:lstStyle/>
          <a:p>
            <a:r>
              <a:rPr lang="en-US" b="1"/>
              <a:t>190</a:t>
            </a:r>
          </a:p>
        </p:txBody>
      </p:sp>
      <p:pic>
        <p:nvPicPr>
          <p:cNvPr id="95235" name="Picture 3" descr="D:\tpt.png"/>
          <p:cNvPicPr>
            <a:picLocks noChangeAspect="1" noChangeArrowheads="1"/>
          </p:cNvPicPr>
          <p:nvPr/>
        </p:nvPicPr>
        <p:blipFill>
          <a:blip r:embed="rId2" cstate="print"/>
          <a:srcRect/>
          <a:stretch>
            <a:fillRect/>
          </a:stretch>
        </p:blipFill>
        <p:spPr bwMode="auto">
          <a:xfrm>
            <a:off x="0" y="9525"/>
            <a:ext cx="4595813" cy="6848475"/>
          </a:xfrm>
          <a:prstGeom prst="rect">
            <a:avLst/>
          </a:prstGeom>
          <a:noFill/>
          <a:ln w="9525">
            <a:noFill/>
            <a:miter lim="800000"/>
            <a:headEnd/>
            <a:tailEnd/>
          </a:ln>
        </p:spPr>
      </p:pic>
      <p:sp>
        <p:nvSpPr>
          <p:cNvPr id="95236" name="TextBox 6"/>
          <p:cNvSpPr txBox="1">
            <a:spLocks noChangeArrowheads="1"/>
          </p:cNvSpPr>
          <p:nvPr/>
        </p:nvSpPr>
        <p:spPr bwMode="auto">
          <a:xfrm>
            <a:off x="4167188" y="0"/>
            <a:ext cx="5738812" cy="923925"/>
          </a:xfrm>
          <a:prstGeom prst="rect">
            <a:avLst/>
          </a:prstGeom>
          <a:solidFill>
            <a:schemeClr val="tx1"/>
          </a:solidFill>
          <a:ln w="9525">
            <a:noFill/>
            <a:miter lim="800000"/>
            <a:headEnd/>
            <a:tailEnd/>
          </a:ln>
        </p:spPr>
        <p:txBody>
          <a:bodyPr>
            <a:spAutoFit/>
          </a:bodyPr>
          <a:lstStyle/>
          <a:p>
            <a:pPr algn="ctr"/>
            <a:r>
              <a:rPr lang="en-US" sz="5400" b="1">
                <a:solidFill>
                  <a:schemeClr val="bg1"/>
                </a:solidFill>
                <a:latin typeface="Tw Cen MT" pitchFamily="34" charset="0"/>
              </a:rPr>
              <a:t>TERIMAKASIH</a:t>
            </a:r>
          </a:p>
        </p:txBody>
      </p:sp>
      <p:sp>
        <p:nvSpPr>
          <p:cNvPr id="10" name="Rectangle 3"/>
          <p:cNvSpPr txBox="1">
            <a:spLocks noChangeArrowheads="1"/>
          </p:cNvSpPr>
          <p:nvPr/>
        </p:nvSpPr>
        <p:spPr bwMode="auto">
          <a:xfrm>
            <a:off x="4167188" y="928688"/>
            <a:ext cx="5738812" cy="5929312"/>
          </a:xfrm>
          <a:prstGeom prst="rect">
            <a:avLst/>
          </a:prstGeom>
          <a:solidFill>
            <a:schemeClr val="tx1">
              <a:alpha val="46000"/>
            </a:schemeClr>
          </a:solidFill>
          <a:ln w="9525">
            <a:noFill/>
            <a:miter lim="800000"/>
            <a:headEnd/>
            <a:tailEnd/>
          </a:ln>
        </p:spPr>
        <p:txBody>
          <a:bodyPr/>
          <a:lstStyle/>
          <a:p>
            <a:pPr marL="628650" indent="-3556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None/>
              <a:defRPr/>
            </a:pPr>
            <a:r>
              <a:rPr lang="en-US" sz="1600" kern="0" dirty="0">
                <a:solidFill>
                  <a:schemeClr val="bg1"/>
                </a:solidFill>
                <a:latin typeface="+mn-lt"/>
              </a:rPr>
              <a:t>JANGAN LUPA </a:t>
            </a:r>
          </a:p>
          <a:p>
            <a:pPr marL="628650" indent="-3556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ISI SURVEY KEPUASAN PELANGGAN</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COPY DAFTAR HADIR PESERTA UNTUK SERTIFIKAT</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DAFTAR KE MAILING LIST SSPM: </a:t>
            </a:r>
          </a:p>
          <a:p>
            <a:pPr marL="628650" indent="-355600" eaLnBrk="1" hangingPunct="1">
              <a:lnSpc>
                <a:spcPct val="80000"/>
              </a:lnSpc>
              <a:spcBef>
                <a:spcPct val="20000"/>
              </a:spcBef>
              <a:buClr>
                <a:schemeClr val="folHlink"/>
              </a:buClr>
              <a:buSzPct val="75000"/>
              <a:buFont typeface="Wingdings" pitchFamily="2" charset="2"/>
              <a:buChar char="n"/>
              <a:defRPr/>
            </a:pPr>
            <a:endParaRPr lang="en-US" sz="16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200" kern="0" dirty="0">
                <a:solidFill>
                  <a:schemeClr val="bg1"/>
                </a:solidFill>
                <a:latin typeface="+mn-lt"/>
              </a:rPr>
              <a:t>hse-community@sentral-sistem.com</a:t>
            </a:r>
          </a:p>
          <a:p>
            <a:pPr marL="1081088" lvl="1" indent="-452438" eaLnBrk="1" hangingPunct="1">
              <a:lnSpc>
                <a:spcPct val="80000"/>
              </a:lnSpc>
              <a:spcBef>
                <a:spcPct val="20000"/>
              </a:spcBef>
              <a:buClr>
                <a:schemeClr val="folHlink"/>
              </a:buClr>
              <a:buSzPct val="70000"/>
              <a:buFont typeface="Wingdings" pitchFamily="2" charset="2"/>
              <a:buChar char="n"/>
              <a:defRPr/>
            </a:pPr>
            <a:endParaRPr lang="en-US" sz="12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200" kern="0" dirty="0">
                <a:solidFill>
                  <a:schemeClr val="bg1"/>
                </a:solidFill>
                <a:latin typeface="+mn-lt"/>
              </a:rPr>
              <a:t>quality-technique@sentral-sistem.com</a:t>
            </a:r>
          </a:p>
          <a:p>
            <a:pPr marL="1081088" lvl="1" indent="-452438" eaLnBrk="1" hangingPunct="1">
              <a:lnSpc>
                <a:spcPct val="80000"/>
              </a:lnSpc>
              <a:spcBef>
                <a:spcPct val="20000"/>
              </a:spcBef>
              <a:buClr>
                <a:schemeClr val="folHlink"/>
              </a:buClr>
              <a:buSzPct val="70000"/>
              <a:buFont typeface="Wingdings" pitchFamily="2" charset="2"/>
              <a:buChar char="n"/>
              <a:defRPr/>
            </a:pPr>
            <a:endParaRPr lang="en-US" sz="1200" kern="0" dirty="0">
              <a:solidFill>
                <a:schemeClr val="bg1"/>
              </a:solidFill>
              <a:latin typeface="+mn-lt"/>
            </a:endParaRPr>
          </a:p>
          <a:p>
            <a:pPr marL="1081088" lvl="1" indent="-452438" eaLnBrk="1" hangingPunct="1">
              <a:lnSpc>
                <a:spcPct val="80000"/>
              </a:lnSpc>
              <a:spcBef>
                <a:spcPct val="20000"/>
              </a:spcBef>
              <a:buClr>
                <a:schemeClr val="folHlink"/>
              </a:buClr>
              <a:buSzPct val="70000"/>
              <a:buFont typeface="Wingdings" pitchFamily="2" charset="2"/>
              <a:buChar char="n"/>
              <a:defRPr/>
            </a:pPr>
            <a:r>
              <a:rPr lang="en-US" sz="1200" kern="0" dirty="0">
                <a:solidFill>
                  <a:schemeClr val="bg1"/>
                </a:solidFill>
                <a:latin typeface="+mn-lt"/>
              </a:rPr>
              <a:t>business-improvement@sentral-sistem.com</a:t>
            </a:r>
          </a:p>
          <a:p>
            <a:pPr marL="628650" lvl="1" indent="-355600" eaLnBrk="1" hangingPunct="1">
              <a:lnSpc>
                <a:spcPct val="80000"/>
              </a:lnSpc>
              <a:spcBef>
                <a:spcPct val="20000"/>
              </a:spcBef>
              <a:buClr>
                <a:schemeClr val="folHlink"/>
              </a:buClr>
              <a:buSzPct val="70000"/>
              <a:buFont typeface="Wingdings" pitchFamily="2" charset="2"/>
              <a:buChar char="n"/>
              <a:defRPr/>
            </a:pPr>
            <a:endParaRPr lang="en-US" sz="1200" kern="0" dirty="0">
              <a:solidFill>
                <a:schemeClr val="bg1"/>
              </a:solidFill>
              <a:latin typeface="+mn-lt"/>
            </a:endParaRP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err="1">
                <a:solidFill>
                  <a:schemeClr val="bg1"/>
                </a:solidFill>
                <a:latin typeface="+mn-lt"/>
              </a:rPr>
              <a:t>Diskusi</a:t>
            </a:r>
            <a:r>
              <a:rPr lang="en-US" sz="1600" kern="0" dirty="0">
                <a:solidFill>
                  <a:schemeClr val="bg1"/>
                </a:solidFill>
                <a:latin typeface="+mn-lt"/>
              </a:rPr>
              <a:t> </a:t>
            </a:r>
            <a:r>
              <a:rPr lang="en-US" sz="1600" kern="0" dirty="0" err="1">
                <a:solidFill>
                  <a:schemeClr val="bg1"/>
                </a:solidFill>
                <a:latin typeface="+mn-lt"/>
              </a:rPr>
              <a:t>dengan</a:t>
            </a:r>
            <a:r>
              <a:rPr lang="en-US" sz="1600" kern="0" dirty="0">
                <a:solidFill>
                  <a:schemeClr val="bg1"/>
                </a:solidFill>
                <a:latin typeface="+mn-lt"/>
              </a:rPr>
              <a:t> </a:t>
            </a:r>
            <a:r>
              <a:rPr lang="en-US" sz="1600" kern="0" dirty="0" err="1">
                <a:solidFill>
                  <a:schemeClr val="bg1"/>
                </a:solidFill>
                <a:latin typeface="+mn-lt"/>
              </a:rPr>
              <a:t>para</a:t>
            </a:r>
            <a:r>
              <a:rPr lang="en-US" sz="1600" kern="0" dirty="0">
                <a:solidFill>
                  <a:schemeClr val="bg1"/>
                </a:solidFill>
                <a:latin typeface="+mn-lt"/>
              </a:rPr>
              <a:t> </a:t>
            </a:r>
            <a:r>
              <a:rPr lang="en-US" sz="1600" kern="0" dirty="0" err="1">
                <a:solidFill>
                  <a:schemeClr val="bg1"/>
                </a:solidFill>
                <a:latin typeface="+mn-lt"/>
              </a:rPr>
              <a:t>profesional</a:t>
            </a:r>
            <a:r>
              <a:rPr lang="en-US" sz="1600" kern="0" dirty="0">
                <a:solidFill>
                  <a:schemeClr val="bg1"/>
                </a:solidFill>
                <a:latin typeface="+mn-lt"/>
              </a:rPr>
              <a:t>, </a:t>
            </a:r>
            <a:r>
              <a:rPr lang="en-US" sz="1600" kern="0" dirty="0" err="1">
                <a:solidFill>
                  <a:schemeClr val="bg1"/>
                </a:solidFill>
                <a:latin typeface="+mn-lt"/>
              </a:rPr>
              <a:t>konsultan</a:t>
            </a:r>
            <a:r>
              <a:rPr lang="en-US" sz="1600" kern="0" dirty="0">
                <a:solidFill>
                  <a:schemeClr val="bg1"/>
                </a:solidFill>
                <a:latin typeface="+mn-lt"/>
              </a:rPr>
              <a:t> </a:t>
            </a:r>
            <a:r>
              <a:rPr lang="en-US" sz="1600" kern="0" dirty="0" err="1">
                <a:solidFill>
                  <a:schemeClr val="bg1"/>
                </a:solidFill>
                <a:latin typeface="+mn-lt"/>
              </a:rPr>
              <a:t>dan</a:t>
            </a:r>
            <a:r>
              <a:rPr lang="en-US" sz="1600" kern="0" dirty="0">
                <a:solidFill>
                  <a:schemeClr val="bg1"/>
                </a:solidFill>
                <a:latin typeface="+mn-lt"/>
              </a:rPr>
              <a:t> </a:t>
            </a:r>
            <a:r>
              <a:rPr lang="en-US" sz="1600" kern="0" dirty="0" err="1">
                <a:solidFill>
                  <a:schemeClr val="bg1"/>
                </a:solidFill>
                <a:latin typeface="+mn-lt"/>
              </a:rPr>
              <a:t>berbagai</a:t>
            </a:r>
            <a:r>
              <a:rPr lang="en-US" sz="1600" kern="0" dirty="0">
                <a:solidFill>
                  <a:schemeClr val="bg1"/>
                </a:solidFill>
                <a:latin typeface="+mn-lt"/>
              </a:rPr>
              <a:t> </a:t>
            </a:r>
            <a:r>
              <a:rPr lang="en-US" sz="1600" kern="0" dirty="0" err="1">
                <a:solidFill>
                  <a:schemeClr val="bg1"/>
                </a:solidFill>
                <a:latin typeface="+mn-lt"/>
              </a:rPr>
              <a:t>pihak</a:t>
            </a:r>
            <a:r>
              <a:rPr lang="en-US" sz="1600" kern="0" dirty="0">
                <a:solidFill>
                  <a:schemeClr val="bg1"/>
                </a:solidFill>
                <a:latin typeface="+mn-lt"/>
              </a:rPr>
              <a:t> </a:t>
            </a:r>
            <a:r>
              <a:rPr lang="en-US" sz="1600" kern="0" dirty="0" err="1">
                <a:solidFill>
                  <a:schemeClr val="bg1"/>
                </a:solidFill>
                <a:latin typeface="+mn-lt"/>
              </a:rPr>
              <a:t>terkait</a:t>
            </a:r>
            <a:r>
              <a:rPr lang="en-US" sz="1600" kern="0" dirty="0">
                <a:solidFill>
                  <a:schemeClr val="bg1"/>
                </a:solidFill>
                <a:latin typeface="+mn-lt"/>
              </a:rPr>
              <a:t> </a:t>
            </a:r>
            <a:r>
              <a:rPr lang="en-US" sz="1600" kern="0" dirty="0" err="1">
                <a:solidFill>
                  <a:schemeClr val="bg1"/>
                </a:solidFill>
                <a:latin typeface="+mn-lt"/>
              </a:rPr>
              <a:t>di</a:t>
            </a:r>
            <a:r>
              <a:rPr lang="en-US" sz="1600" kern="0" dirty="0">
                <a:solidFill>
                  <a:schemeClr val="bg1"/>
                </a:solidFill>
                <a:latin typeface="+mn-lt"/>
              </a:rPr>
              <a:t>  forum</a:t>
            </a:r>
          </a:p>
          <a:p>
            <a:pPr marL="628650" indent="-355600" eaLnBrk="1" hangingPunct="1">
              <a:lnSpc>
                <a:spcPct val="80000"/>
              </a:lnSpc>
              <a:spcBef>
                <a:spcPct val="20000"/>
              </a:spcBef>
              <a:buClr>
                <a:schemeClr val="folHlink"/>
              </a:buClr>
              <a:buSzPct val="75000"/>
              <a:defRPr/>
            </a:pPr>
            <a:r>
              <a:rPr lang="en-US" sz="1600" kern="0" dirty="0">
                <a:solidFill>
                  <a:schemeClr val="bg1"/>
                </a:solidFill>
                <a:latin typeface="+mn-lt"/>
              </a:rPr>
              <a:t>	website http://www.sentral-sistem.com</a:t>
            </a:r>
          </a:p>
          <a:p>
            <a:pPr marL="628650" indent="-355600" eaLnBrk="1" hangingPunct="1">
              <a:lnSpc>
                <a:spcPct val="80000"/>
              </a:lnSpc>
              <a:spcBef>
                <a:spcPct val="20000"/>
              </a:spcBef>
              <a:buClr>
                <a:schemeClr val="folHlink"/>
              </a:buClr>
              <a:buSzPct val="75000"/>
              <a:buFont typeface="Wingdings" pitchFamily="2" charset="2"/>
              <a:buChar char="n"/>
              <a:defRPr/>
            </a:pPr>
            <a:r>
              <a:rPr lang="en-US" sz="1600" kern="0" dirty="0">
                <a:solidFill>
                  <a:schemeClr val="bg1"/>
                </a:solidFill>
                <a:latin typeface="+mn-lt"/>
              </a:rPr>
              <a:t>SEGERA IMPLEMENTASIKAN PELATIHAN INI DI PERUSAHAAN ANDA</a:t>
            </a:r>
          </a:p>
          <a:p>
            <a:pPr marL="628650" indent="-355600" eaLnBrk="1" hangingPunct="1">
              <a:lnSpc>
                <a:spcPct val="65000"/>
              </a:lnSpc>
              <a:spcBef>
                <a:spcPct val="85000"/>
              </a:spcBef>
              <a:buClr>
                <a:schemeClr val="folHlink"/>
              </a:buClr>
              <a:buSzPct val="75000"/>
              <a:buFont typeface="Wingdings" pitchFamily="2" charset="2"/>
              <a:buChar char="n"/>
              <a:defRPr/>
            </a:pPr>
            <a:r>
              <a:rPr lang="en-US" sz="1600" kern="0" dirty="0" err="1">
                <a:solidFill>
                  <a:schemeClr val="bg1"/>
                </a:solidFill>
                <a:latin typeface="+mn-lt"/>
              </a:rPr>
              <a:t>Untuk</a:t>
            </a:r>
            <a:r>
              <a:rPr lang="en-US" sz="1600" kern="0" dirty="0">
                <a:solidFill>
                  <a:schemeClr val="bg1"/>
                </a:solidFill>
                <a:latin typeface="+mn-lt"/>
              </a:rPr>
              <a:t> </a:t>
            </a:r>
            <a:r>
              <a:rPr lang="en-US" sz="1600" kern="0" dirty="0" err="1">
                <a:solidFill>
                  <a:schemeClr val="bg1"/>
                </a:solidFill>
                <a:latin typeface="+mn-lt"/>
              </a:rPr>
              <a:t>informasi</a:t>
            </a:r>
            <a:r>
              <a:rPr lang="en-US" sz="1600" kern="0" dirty="0">
                <a:solidFill>
                  <a:schemeClr val="bg1"/>
                </a:solidFill>
                <a:latin typeface="+mn-lt"/>
              </a:rPr>
              <a:t> Training, Audit </a:t>
            </a:r>
            <a:r>
              <a:rPr lang="en-US" sz="1600" kern="0" dirty="0" err="1">
                <a:solidFill>
                  <a:schemeClr val="bg1"/>
                </a:solidFill>
                <a:latin typeface="+mn-lt"/>
              </a:rPr>
              <a:t>dan</a:t>
            </a:r>
            <a:r>
              <a:rPr lang="en-US" sz="1600" kern="0" dirty="0">
                <a:solidFill>
                  <a:schemeClr val="bg1"/>
                </a:solidFill>
                <a:latin typeface="+mn-lt"/>
              </a:rPr>
              <a:t> </a:t>
            </a:r>
            <a:r>
              <a:rPr lang="en-US" sz="1600" kern="0" dirty="0" err="1">
                <a:solidFill>
                  <a:schemeClr val="bg1"/>
                </a:solidFill>
                <a:latin typeface="+mn-lt"/>
              </a:rPr>
              <a:t>Konsultasi</a:t>
            </a:r>
            <a:r>
              <a:rPr lang="en-US" sz="1600" kern="0" dirty="0">
                <a:solidFill>
                  <a:schemeClr val="bg1"/>
                </a:solidFill>
                <a:latin typeface="+mn-lt"/>
              </a:rPr>
              <a:t> </a:t>
            </a:r>
            <a:r>
              <a:rPr lang="en-US" sz="1600" kern="0" dirty="0" err="1">
                <a:solidFill>
                  <a:schemeClr val="bg1"/>
                </a:solidFill>
                <a:latin typeface="+mn-lt"/>
              </a:rPr>
              <a:t>bisa</a:t>
            </a:r>
            <a:r>
              <a:rPr lang="en-US" sz="1600" kern="0" dirty="0">
                <a:solidFill>
                  <a:schemeClr val="bg1"/>
                </a:solidFill>
                <a:latin typeface="+mn-lt"/>
              </a:rPr>
              <a:t> </a:t>
            </a:r>
            <a:r>
              <a:rPr lang="en-US" sz="1600" kern="0" dirty="0" err="1">
                <a:solidFill>
                  <a:schemeClr val="bg1"/>
                </a:solidFill>
                <a:latin typeface="+mn-lt"/>
              </a:rPr>
              <a:t>menghubungi</a:t>
            </a:r>
            <a:r>
              <a:rPr lang="en-US" sz="1600" kern="0" dirty="0">
                <a:solidFill>
                  <a:schemeClr val="bg1"/>
                </a:solidFill>
                <a:latin typeface="+mn-lt"/>
              </a:rPr>
              <a:t> </a:t>
            </a:r>
          </a:p>
          <a:p>
            <a:pPr marL="628650" indent="-355600" eaLnBrk="1" hangingPunct="1">
              <a:lnSpc>
                <a:spcPct val="65000"/>
              </a:lnSpc>
              <a:spcBef>
                <a:spcPct val="85000"/>
              </a:spcBef>
              <a:buClr>
                <a:schemeClr val="folHlink"/>
              </a:buClr>
              <a:buSzPct val="75000"/>
              <a:buFont typeface="Wingdings" pitchFamily="2" charset="2"/>
              <a:buNone/>
              <a:defRPr/>
            </a:pPr>
            <a:r>
              <a:rPr lang="en-US" sz="1600" kern="0" dirty="0">
                <a:solidFill>
                  <a:schemeClr val="bg1"/>
                </a:solidFill>
                <a:latin typeface="+mn-lt"/>
              </a:rPr>
              <a:t>	</a:t>
            </a:r>
            <a:r>
              <a:rPr lang="en-US" sz="1600" kern="0" dirty="0" err="1">
                <a:solidFill>
                  <a:schemeClr val="bg1"/>
                </a:solidFill>
                <a:latin typeface="+mn-lt"/>
              </a:rPr>
              <a:t>melalui</a:t>
            </a:r>
            <a:r>
              <a:rPr lang="en-US" sz="1600" kern="0" dirty="0">
                <a:solidFill>
                  <a:schemeClr val="bg1"/>
                </a:solidFill>
                <a:latin typeface="+mn-lt"/>
              </a:rPr>
              <a:t> email sspm@sentral-sistem.com</a:t>
            </a:r>
          </a:p>
          <a:p>
            <a:pPr marL="342900" indent="-342900" eaLnBrk="1" hangingPunct="1">
              <a:lnSpc>
                <a:spcPct val="80000"/>
              </a:lnSpc>
              <a:spcBef>
                <a:spcPct val="20000"/>
              </a:spcBef>
              <a:buClr>
                <a:schemeClr val="folHlink"/>
              </a:buClr>
              <a:buSzPct val="75000"/>
              <a:buFont typeface="Wingdings" pitchFamily="2" charset="2"/>
              <a:buNone/>
              <a:defRPr/>
            </a:pPr>
            <a:endParaRPr lang="en-US" sz="1600" kern="0" dirty="0">
              <a:solidFill>
                <a:schemeClr val="bg1"/>
              </a:solidFill>
              <a:latin typeface="+mn-lt"/>
            </a:endParaRPr>
          </a:p>
          <a:p>
            <a:pPr marL="342900" indent="-342900" eaLnBrk="1" hangingPunct="1">
              <a:lnSpc>
                <a:spcPct val="80000"/>
              </a:lnSpc>
              <a:spcBef>
                <a:spcPct val="20000"/>
              </a:spcBef>
              <a:buClr>
                <a:schemeClr val="folHlink"/>
              </a:buClr>
              <a:buSzPct val="75000"/>
              <a:buFont typeface="Wingdings" pitchFamily="2" charset="2"/>
              <a:buNone/>
              <a:defRPr/>
            </a:pPr>
            <a:endParaRPr lang="en-US" sz="1400" kern="0" dirty="0">
              <a:solidFill>
                <a:schemeClr val="bg1"/>
              </a:solidFill>
              <a:latin typeface="+mn-lt"/>
            </a:endParaRPr>
          </a:p>
        </p:txBody>
      </p:sp>
      <p:sp>
        <p:nvSpPr>
          <p:cNvPr id="2" name="Footer Placeholder 1"/>
          <p:cNvSpPr>
            <a:spLocks noGrp="1"/>
          </p:cNvSpPr>
          <p:nvPr>
            <p:ph type="ftr" sz="quarter" idx="11"/>
          </p:nvPr>
        </p:nvSpPr>
        <p:spPr/>
        <p:txBody>
          <a:bodyPr/>
          <a:lstStyle/>
          <a:p>
            <a:r>
              <a:rPr lang="en-US"/>
              <a:t>HIRADC 2/Rev.0© Copyright, Sentral-Sistem  April 2019</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2" name="Rectangle 4"/>
          <p:cNvSpPr>
            <a:spLocks noChangeArrowheads="1"/>
          </p:cNvSpPr>
          <p:nvPr/>
        </p:nvSpPr>
        <p:spPr bwMode="auto">
          <a:xfrm>
            <a:off x="571504" y="17446"/>
            <a:ext cx="8667776" cy="1125538"/>
          </a:xfrm>
          <a:prstGeom prst="rect">
            <a:avLst/>
          </a:prstGeom>
          <a:noFill/>
          <a:ln w="9525">
            <a:noFill/>
            <a:miter lim="800000"/>
            <a:headEnd/>
            <a:tailEnd/>
          </a:ln>
          <a:effectLst/>
        </p:spPr>
        <p:txBody>
          <a:bodyPr wrap="none" anchor="ctr"/>
          <a:lstStyle/>
          <a:p>
            <a:r>
              <a:rPr lang="en-US" sz="2400" b="1" i="1" dirty="0" err="1">
                <a:latin typeface="Rockwell" pitchFamily="18" charset="0"/>
              </a:rPr>
              <a:t>Dasar-Dasar</a:t>
            </a:r>
            <a:r>
              <a:rPr lang="en-US" sz="2400" b="1" i="1" dirty="0">
                <a:latin typeface="Rockwell" pitchFamily="18" charset="0"/>
              </a:rPr>
              <a:t> </a:t>
            </a:r>
          </a:p>
          <a:p>
            <a:r>
              <a:rPr lang="en-US" sz="2400" b="1" i="1" dirty="0" err="1">
                <a:latin typeface="Rockwell" pitchFamily="18" charset="0"/>
              </a:rPr>
              <a:t>Keselamatan</a:t>
            </a:r>
            <a:r>
              <a:rPr lang="en-US" sz="2400" b="1" i="1" dirty="0">
                <a:latin typeface="Rockwell" pitchFamily="18" charset="0"/>
              </a:rPr>
              <a:t> &amp; </a:t>
            </a:r>
            <a:r>
              <a:rPr lang="en-US" sz="2400" b="1" i="1" dirty="0" err="1">
                <a:latin typeface="Rockwell" pitchFamily="18" charset="0"/>
              </a:rPr>
              <a:t>Kesehatan</a:t>
            </a:r>
            <a:r>
              <a:rPr lang="en-US" sz="2400" b="1" i="1" dirty="0">
                <a:latin typeface="Rockwell" pitchFamily="18" charset="0"/>
              </a:rPr>
              <a:t> </a:t>
            </a:r>
            <a:r>
              <a:rPr lang="en-US" sz="2400" b="1" i="1" dirty="0" err="1">
                <a:latin typeface="Rockwell" pitchFamily="18" charset="0"/>
              </a:rPr>
              <a:t>Kerja</a:t>
            </a:r>
            <a:endParaRPr lang="en-US" sz="2400" b="1" i="1" dirty="0">
              <a:latin typeface="Rockwell" pitchFamily="18" charset="0"/>
            </a:endParaRPr>
          </a:p>
        </p:txBody>
      </p:sp>
      <p:sp>
        <p:nvSpPr>
          <p:cNvPr id="534551" name="AutoShape 23"/>
          <p:cNvSpPr>
            <a:spLocks noChangeArrowheads="1"/>
          </p:cNvSpPr>
          <p:nvPr/>
        </p:nvSpPr>
        <p:spPr bwMode="auto">
          <a:xfrm rot="6588812" flipH="1">
            <a:off x="-625346" y="1929429"/>
            <a:ext cx="4418935" cy="2180562"/>
          </a:xfrm>
          <a:prstGeom prst="curvedUpArrow">
            <a:avLst>
              <a:gd name="adj1" fmla="val 39385"/>
              <a:gd name="adj2" fmla="val 78190"/>
              <a:gd name="adj3" fmla="val 33333"/>
            </a:avLst>
          </a:prstGeom>
          <a:solidFill>
            <a:schemeClr val="tx1"/>
          </a:solidFill>
          <a:ln w="9525">
            <a:noFill/>
            <a:miter lim="800000"/>
            <a:headEnd/>
            <a:tailEnd/>
          </a:ln>
          <a:effectLst/>
        </p:spPr>
        <p:txBody>
          <a:bodyPr wrap="none" anchor="ctr"/>
          <a:lstStyle/>
          <a:p>
            <a:endParaRPr lang="en-US"/>
          </a:p>
        </p:txBody>
      </p:sp>
      <p:sp>
        <p:nvSpPr>
          <p:cNvPr id="534536" name="Text Box 8"/>
          <p:cNvSpPr txBox="1">
            <a:spLocks noChangeArrowheads="1"/>
          </p:cNvSpPr>
          <p:nvPr/>
        </p:nvSpPr>
        <p:spPr bwMode="auto">
          <a:xfrm>
            <a:off x="3738554" y="1206489"/>
            <a:ext cx="3311525" cy="579437"/>
          </a:xfrm>
          <a:prstGeom prst="rect">
            <a:avLst/>
          </a:prstGeom>
          <a:noFill/>
          <a:ln w="9525">
            <a:noFill/>
            <a:miter lim="800000"/>
            <a:headEnd/>
            <a:tailEnd/>
          </a:ln>
          <a:effectLst/>
        </p:spPr>
        <p:txBody>
          <a:bodyPr>
            <a:spAutoFit/>
          </a:bodyPr>
          <a:lstStyle/>
          <a:p>
            <a:pPr algn="ctr">
              <a:spcBef>
                <a:spcPct val="50000"/>
              </a:spcBef>
            </a:pPr>
            <a:r>
              <a:rPr lang="en-US" sz="3200" i="1" u="sng" dirty="0">
                <a:solidFill>
                  <a:schemeClr val="folHlink"/>
                </a:solidFill>
                <a:latin typeface="Cooper Black" pitchFamily="18" charset="0"/>
              </a:rPr>
              <a:t>Accident</a:t>
            </a:r>
          </a:p>
        </p:txBody>
      </p:sp>
      <p:sp>
        <p:nvSpPr>
          <p:cNvPr id="534541" name="Text Box 13"/>
          <p:cNvSpPr txBox="1">
            <a:spLocks noChangeArrowheads="1"/>
          </p:cNvSpPr>
          <p:nvPr/>
        </p:nvSpPr>
        <p:spPr bwMode="auto">
          <a:xfrm>
            <a:off x="666720" y="5734050"/>
            <a:ext cx="2808288" cy="400050"/>
          </a:xfrm>
          <a:prstGeom prst="rect">
            <a:avLst/>
          </a:prstGeom>
          <a:noFill/>
          <a:ln w="9525">
            <a:noFill/>
            <a:miter lim="800000"/>
            <a:headEnd/>
            <a:tailEnd/>
          </a:ln>
          <a:effectLst/>
        </p:spPr>
        <p:txBody>
          <a:bodyPr>
            <a:spAutoFit/>
          </a:bodyPr>
          <a:lstStyle/>
          <a:p>
            <a:pPr>
              <a:spcBef>
                <a:spcPct val="50000"/>
              </a:spcBef>
            </a:pPr>
            <a:r>
              <a:rPr lang="en-US" b="1" i="1" dirty="0"/>
              <a:t>External Factors</a:t>
            </a:r>
          </a:p>
        </p:txBody>
      </p:sp>
      <p:sp>
        <p:nvSpPr>
          <p:cNvPr id="534550" name="Oval 22"/>
          <p:cNvSpPr>
            <a:spLocks noChangeArrowheads="1"/>
          </p:cNvSpPr>
          <p:nvPr/>
        </p:nvSpPr>
        <p:spPr bwMode="auto">
          <a:xfrm>
            <a:off x="3667116" y="4572008"/>
            <a:ext cx="3729038" cy="2016125"/>
          </a:xfrm>
          <a:prstGeom prst="ellipse">
            <a:avLst/>
          </a:prstGeom>
          <a:solidFill>
            <a:schemeClr val="accent2">
              <a:alpha val="67999"/>
            </a:schemeClr>
          </a:solidFill>
          <a:ln w="9525">
            <a:solidFill>
              <a:schemeClr val="tx1"/>
            </a:solidFill>
            <a:miter lim="800000"/>
            <a:headEnd/>
            <a:tailEnd/>
          </a:ln>
          <a:effectLst/>
        </p:spPr>
        <p:txBody>
          <a:bodyPr wrap="none" anchor="ctr"/>
          <a:lstStyle/>
          <a:p>
            <a:endParaRPr lang="en-US"/>
          </a:p>
        </p:txBody>
      </p:sp>
      <p:sp>
        <p:nvSpPr>
          <p:cNvPr id="534537" name="Text Box 9"/>
          <p:cNvSpPr txBox="1">
            <a:spLocks noChangeArrowheads="1"/>
          </p:cNvSpPr>
          <p:nvPr/>
        </p:nvSpPr>
        <p:spPr bwMode="auto">
          <a:xfrm>
            <a:off x="5238752" y="1857364"/>
            <a:ext cx="3392480" cy="830997"/>
          </a:xfrm>
          <a:prstGeom prst="rect">
            <a:avLst/>
          </a:prstGeom>
          <a:noFill/>
          <a:ln w="9525">
            <a:noFill/>
            <a:miter lim="800000"/>
            <a:headEnd/>
            <a:tailEnd/>
          </a:ln>
          <a:effectLst/>
        </p:spPr>
        <p:txBody>
          <a:bodyPr wrap="square">
            <a:spAutoFit/>
          </a:bodyPr>
          <a:lstStyle/>
          <a:p>
            <a:pPr algn="ctr">
              <a:spcBef>
                <a:spcPts val="0"/>
              </a:spcBef>
            </a:pPr>
            <a:r>
              <a:rPr lang="en-US" sz="2400" dirty="0">
                <a:latin typeface="Cooper Black" pitchFamily="18" charset="0"/>
              </a:rPr>
              <a:t>Human </a:t>
            </a:r>
            <a:endParaRPr lang="id-ID" sz="2400" dirty="0">
              <a:latin typeface="Cooper Black" pitchFamily="18" charset="0"/>
            </a:endParaRPr>
          </a:p>
          <a:p>
            <a:pPr algn="ctr">
              <a:spcBef>
                <a:spcPts val="0"/>
              </a:spcBef>
            </a:pPr>
            <a:r>
              <a:rPr lang="en-US" sz="2400" dirty="0">
                <a:latin typeface="Cooper Black" pitchFamily="18" charset="0"/>
              </a:rPr>
              <a:t>Error</a:t>
            </a:r>
          </a:p>
        </p:txBody>
      </p:sp>
      <p:sp>
        <p:nvSpPr>
          <p:cNvPr id="534538" name="Text Box 10"/>
          <p:cNvSpPr txBox="1">
            <a:spLocks noChangeArrowheads="1"/>
          </p:cNvSpPr>
          <p:nvPr/>
        </p:nvSpPr>
        <p:spPr bwMode="auto">
          <a:xfrm>
            <a:off x="5078427" y="3429000"/>
            <a:ext cx="2017713" cy="646331"/>
          </a:xfrm>
          <a:prstGeom prst="rect">
            <a:avLst/>
          </a:prstGeom>
          <a:noFill/>
          <a:ln w="9525">
            <a:noFill/>
            <a:miter lim="800000"/>
            <a:headEnd/>
            <a:tailEnd/>
          </a:ln>
          <a:effectLst/>
        </p:spPr>
        <p:txBody>
          <a:bodyPr>
            <a:spAutoFit/>
          </a:bodyPr>
          <a:lstStyle/>
          <a:p>
            <a:pPr algn="ctr">
              <a:spcBef>
                <a:spcPct val="50000"/>
              </a:spcBef>
            </a:pPr>
            <a:r>
              <a:rPr lang="en-US" sz="1800" dirty="0">
                <a:latin typeface="Cooper Black" pitchFamily="18" charset="0"/>
              </a:rPr>
              <a:t>Physical Fatigue</a:t>
            </a:r>
          </a:p>
        </p:txBody>
      </p:sp>
      <p:sp>
        <p:nvSpPr>
          <p:cNvPr id="534539" name="Text Box 11"/>
          <p:cNvSpPr txBox="1">
            <a:spLocks noChangeArrowheads="1"/>
          </p:cNvSpPr>
          <p:nvPr/>
        </p:nvSpPr>
        <p:spPr bwMode="auto">
          <a:xfrm>
            <a:off x="6505604" y="3429000"/>
            <a:ext cx="2233610" cy="646331"/>
          </a:xfrm>
          <a:prstGeom prst="rect">
            <a:avLst/>
          </a:prstGeom>
          <a:noFill/>
          <a:ln w="9525">
            <a:noFill/>
            <a:miter lim="800000"/>
            <a:headEnd/>
            <a:tailEnd/>
          </a:ln>
          <a:effectLst/>
        </p:spPr>
        <p:txBody>
          <a:bodyPr wrap="square">
            <a:spAutoFit/>
          </a:bodyPr>
          <a:lstStyle/>
          <a:p>
            <a:pPr algn="ctr">
              <a:spcBef>
                <a:spcPct val="50000"/>
              </a:spcBef>
            </a:pPr>
            <a:r>
              <a:rPr lang="en-US" sz="1800" dirty="0">
                <a:latin typeface="Cooper Black" pitchFamily="18" charset="0"/>
              </a:rPr>
              <a:t>Psychological Fatigue</a:t>
            </a:r>
          </a:p>
        </p:txBody>
      </p:sp>
      <p:sp>
        <p:nvSpPr>
          <p:cNvPr id="534540" name="Text Box 12"/>
          <p:cNvSpPr txBox="1">
            <a:spLocks noChangeArrowheads="1"/>
          </p:cNvSpPr>
          <p:nvPr/>
        </p:nvSpPr>
        <p:spPr bwMode="auto">
          <a:xfrm>
            <a:off x="3946525" y="4652963"/>
            <a:ext cx="3311525" cy="457200"/>
          </a:xfrm>
          <a:prstGeom prst="rect">
            <a:avLst/>
          </a:prstGeom>
          <a:noFill/>
          <a:ln w="9525">
            <a:noFill/>
            <a:miter lim="800000"/>
            <a:headEnd/>
            <a:tailEnd/>
          </a:ln>
          <a:effectLst/>
        </p:spPr>
        <p:txBody>
          <a:bodyPr>
            <a:spAutoFit/>
          </a:bodyPr>
          <a:lstStyle/>
          <a:p>
            <a:pPr algn="ctr">
              <a:spcBef>
                <a:spcPct val="50000"/>
              </a:spcBef>
            </a:pPr>
            <a:r>
              <a:rPr lang="en-US" sz="2400">
                <a:latin typeface="Cooper Black" pitchFamily="18" charset="0"/>
              </a:rPr>
              <a:t>UnSafe Act</a:t>
            </a:r>
          </a:p>
        </p:txBody>
      </p:sp>
      <p:sp>
        <p:nvSpPr>
          <p:cNvPr id="534542" name="Text Box 14"/>
          <p:cNvSpPr txBox="1">
            <a:spLocks noChangeArrowheads="1"/>
          </p:cNvSpPr>
          <p:nvPr/>
        </p:nvSpPr>
        <p:spPr bwMode="auto">
          <a:xfrm>
            <a:off x="3946525" y="5708650"/>
            <a:ext cx="3311525" cy="457200"/>
          </a:xfrm>
          <a:prstGeom prst="rect">
            <a:avLst/>
          </a:prstGeom>
          <a:noFill/>
          <a:ln w="9525">
            <a:noFill/>
            <a:miter lim="800000"/>
            <a:headEnd/>
            <a:tailEnd/>
          </a:ln>
          <a:effectLst/>
        </p:spPr>
        <p:txBody>
          <a:bodyPr>
            <a:spAutoFit/>
          </a:bodyPr>
          <a:lstStyle/>
          <a:p>
            <a:pPr algn="ctr">
              <a:spcBef>
                <a:spcPct val="50000"/>
              </a:spcBef>
            </a:pPr>
            <a:r>
              <a:rPr lang="en-US" sz="2400" dirty="0" err="1">
                <a:latin typeface="Cooper Black" pitchFamily="18" charset="0"/>
              </a:rPr>
              <a:t>UnSafe</a:t>
            </a:r>
            <a:r>
              <a:rPr lang="en-US" sz="2400" dirty="0">
                <a:latin typeface="Cooper Black" pitchFamily="18" charset="0"/>
              </a:rPr>
              <a:t> Condition</a:t>
            </a:r>
          </a:p>
        </p:txBody>
      </p:sp>
      <p:pic>
        <p:nvPicPr>
          <p:cNvPr id="534545" name="Picture 17" descr="forward"/>
          <p:cNvPicPr>
            <a:picLocks noChangeAspect="1" noChangeArrowheads="1" noCrop="1"/>
          </p:cNvPicPr>
          <p:nvPr/>
        </p:nvPicPr>
        <p:blipFill>
          <a:blip r:embed="rId3" cstate="print"/>
          <a:srcRect/>
          <a:stretch>
            <a:fillRect/>
          </a:stretch>
        </p:blipFill>
        <p:spPr bwMode="auto">
          <a:xfrm rot="7830445">
            <a:off x="5867055" y="2751643"/>
            <a:ext cx="765175" cy="633413"/>
          </a:xfrm>
          <a:prstGeom prst="rect">
            <a:avLst/>
          </a:prstGeom>
          <a:noFill/>
          <a:ln w="9525">
            <a:noFill/>
            <a:miter lim="800000"/>
            <a:headEnd/>
            <a:tailEnd/>
          </a:ln>
        </p:spPr>
      </p:pic>
      <p:pic>
        <p:nvPicPr>
          <p:cNvPr id="534546" name="Picture 18" descr="forward"/>
          <p:cNvPicPr>
            <a:picLocks noChangeAspect="1" noChangeArrowheads="1" noCrop="1"/>
          </p:cNvPicPr>
          <p:nvPr/>
        </p:nvPicPr>
        <p:blipFill>
          <a:blip r:embed="rId3" cstate="print"/>
          <a:srcRect/>
          <a:stretch>
            <a:fillRect/>
          </a:stretch>
        </p:blipFill>
        <p:spPr bwMode="auto">
          <a:xfrm rot="3125976">
            <a:off x="7014443" y="2758727"/>
            <a:ext cx="765175" cy="633413"/>
          </a:xfrm>
          <a:prstGeom prst="rect">
            <a:avLst/>
          </a:prstGeom>
          <a:noFill/>
          <a:ln w="9525">
            <a:noFill/>
            <a:miter lim="800000"/>
            <a:headEnd/>
            <a:tailEnd/>
          </a:ln>
        </p:spPr>
      </p:pic>
      <p:sp>
        <p:nvSpPr>
          <p:cNvPr id="534547" name="AutoShape 19"/>
          <p:cNvSpPr>
            <a:spLocks/>
          </p:cNvSpPr>
          <p:nvPr/>
        </p:nvSpPr>
        <p:spPr bwMode="auto">
          <a:xfrm rot="16200000">
            <a:off x="5273678" y="1820852"/>
            <a:ext cx="357190" cy="5002245"/>
          </a:xfrm>
          <a:prstGeom prst="leftBrace">
            <a:avLst>
              <a:gd name="adj1" fmla="val 56044"/>
              <a:gd name="adj2" fmla="val 50000"/>
            </a:avLst>
          </a:prstGeom>
          <a:noFill/>
          <a:ln w="38100">
            <a:solidFill>
              <a:schemeClr val="tx1"/>
            </a:solidFill>
            <a:miter lim="800000"/>
            <a:headEnd/>
            <a:tailEnd/>
          </a:ln>
          <a:effectLst/>
        </p:spPr>
        <p:txBody>
          <a:bodyPr wrap="none" anchor="ctr"/>
          <a:lstStyle/>
          <a:p>
            <a:endParaRPr lang="en-US"/>
          </a:p>
        </p:txBody>
      </p:sp>
      <p:sp>
        <p:nvSpPr>
          <p:cNvPr id="534548" name="Line 20"/>
          <p:cNvSpPr>
            <a:spLocks noChangeShapeType="1"/>
          </p:cNvSpPr>
          <p:nvPr/>
        </p:nvSpPr>
        <p:spPr bwMode="auto">
          <a:xfrm>
            <a:off x="3227387" y="5949950"/>
            <a:ext cx="863600" cy="0"/>
          </a:xfrm>
          <a:prstGeom prst="line">
            <a:avLst/>
          </a:prstGeom>
          <a:noFill/>
          <a:ln w="57150">
            <a:solidFill>
              <a:schemeClr val="tx1"/>
            </a:solidFill>
            <a:miter lim="800000"/>
            <a:headEnd/>
            <a:tailEnd type="triangle" w="med" len="med"/>
          </a:ln>
          <a:effectLst/>
        </p:spPr>
        <p:txBody>
          <a:bodyPr wrap="none"/>
          <a:lstStyle/>
          <a:p>
            <a:endParaRPr lang="en-US"/>
          </a:p>
        </p:txBody>
      </p:sp>
      <p:sp>
        <p:nvSpPr>
          <p:cNvPr id="534549" name="AutoShape 21"/>
          <p:cNvSpPr>
            <a:spLocks noChangeArrowheads="1"/>
          </p:cNvSpPr>
          <p:nvPr/>
        </p:nvSpPr>
        <p:spPr bwMode="auto">
          <a:xfrm>
            <a:off x="5170487" y="5229225"/>
            <a:ext cx="576263" cy="431800"/>
          </a:xfrm>
          <a:prstGeom prst="upDownArrow">
            <a:avLst>
              <a:gd name="adj1" fmla="val 50000"/>
              <a:gd name="adj2" fmla="val 20000"/>
            </a:avLst>
          </a:prstGeom>
          <a:solidFill>
            <a:srgbClr val="333333"/>
          </a:solidFill>
          <a:ln w="9525">
            <a:solidFill>
              <a:schemeClr val="tx1"/>
            </a:solidFill>
            <a:miter lim="800000"/>
            <a:headEnd/>
            <a:tailEnd/>
          </a:ln>
          <a:effectLst/>
        </p:spPr>
        <p:txBody>
          <a:bodyPr wrap="none" anchor="ctr"/>
          <a:lstStyle/>
          <a:p>
            <a:endParaRPr lang="en-US"/>
          </a:p>
        </p:txBody>
      </p:sp>
      <p:grpSp>
        <p:nvGrpSpPr>
          <p:cNvPr id="4" name="Group 40"/>
          <p:cNvGrpSpPr>
            <a:grpSpLocks/>
          </p:cNvGrpSpPr>
          <p:nvPr/>
        </p:nvGrpSpPr>
        <p:grpSpPr bwMode="auto">
          <a:xfrm>
            <a:off x="8739214" y="63524"/>
            <a:ext cx="1152525" cy="6794500"/>
            <a:chOff x="5514" y="40"/>
            <a:chExt cx="726" cy="4280"/>
          </a:xfrm>
        </p:grpSpPr>
        <p:pic>
          <p:nvPicPr>
            <p:cNvPr id="534559" name="Picture 31" descr="untitled4"/>
            <p:cNvPicPr>
              <a:picLocks noChangeAspect="1" noChangeArrowheads="1"/>
            </p:cNvPicPr>
            <p:nvPr/>
          </p:nvPicPr>
          <p:blipFill>
            <a:blip r:embed="rId4" cstate="print"/>
            <a:srcRect/>
            <a:stretch>
              <a:fillRect/>
            </a:stretch>
          </p:blipFill>
          <p:spPr bwMode="auto">
            <a:xfrm>
              <a:off x="5524" y="3838"/>
              <a:ext cx="716" cy="482"/>
            </a:xfrm>
            <a:prstGeom prst="rect">
              <a:avLst/>
            </a:prstGeom>
            <a:noFill/>
          </p:spPr>
        </p:pic>
        <p:pic>
          <p:nvPicPr>
            <p:cNvPr id="534560" name="Picture 32" descr="215332"/>
            <p:cNvPicPr>
              <a:picLocks noChangeAspect="1" noChangeArrowheads="1"/>
            </p:cNvPicPr>
            <p:nvPr/>
          </p:nvPicPr>
          <p:blipFill>
            <a:blip r:embed="rId5" cstate="print"/>
            <a:srcRect/>
            <a:stretch>
              <a:fillRect/>
            </a:stretch>
          </p:blipFill>
          <p:spPr bwMode="auto">
            <a:xfrm>
              <a:off x="5524" y="40"/>
              <a:ext cx="716" cy="442"/>
            </a:xfrm>
            <a:prstGeom prst="rect">
              <a:avLst/>
            </a:prstGeom>
            <a:noFill/>
          </p:spPr>
        </p:pic>
        <p:pic>
          <p:nvPicPr>
            <p:cNvPr id="534561" name="Picture 33" descr="481363"/>
            <p:cNvPicPr>
              <a:picLocks noChangeAspect="1" noChangeArrowheads="1"/>
            </p:cNvPicPr>
            <p:nvPr/>
          </p:nvPicPr>
          <p:blipFill>
            <a:blip r:embed="rId6" cstate="print"/>
            <a:srcRect/>
            <a:stretch>
              <a:fillRect/>
            </a:stretch>
          </p:blipFill>
          <p:spPr bwMode="auto">
            <a:xfrm>
              <a:off x="5524" y="3265"/>
              <a:ext cx="716" cy="528"/>
            </a:xfrm>
            <a:prstGeom prst="rect">
              <a:avLst/>
            </a:prstGeom>
            <a:noFill/>
          </p:spPr>
        </p:pic>
        <p:pic>
          <p:nvPicPr>
            <p:cNvPr id="534562" name="Picture 34" descr="488258"/>
            <p:cNvPicPr>
              <a:picLocks noChangeAspect="1" noChangeArrowheads="1"/>
            </p:cNvPicPr>
            <p:nvPr/>
          </p:nvPicPr>
          <p:blipFill>
            <a:blip r:embed="rId7" cstate="print"/>
            <a:srcRect/>
            <a:stretch>
              <a:fillRect/>
            </a:stretch>
          </p:blipFill>
          <p:spPr bwMode="auto">
            <a:xfrm>
              <a:off x="5524" y="2750"/>
              <a:ext cx="716" cy="485"/>
            </a:xfrm>
            <a:prstGeom prst="rect">
              <a:avLst/>
            </a:prstGeom>
            <a:noFill/>
          </p:spPr>
        </p:pic>
        <p:pic>
          <p:nvPicPr>
            <p:cNvPr id="534563" name="Picture 35" descr="10026161"/>
            <p:cNvPicPr>
              <a:picLocks noChangeAspect="1" noChangeArrowheads="1"/>
            </p:cNvPicPr>
            <p:nvPr/>
          </p:nvPicPr>
          <p:blipFill>
            <a:blip r:embed="rId8" cstate="print"/>
            <a:srcRect/>
            <a:stretch>
              <a:fillRect/>
            </a:stretch>
          </p:blipFill>
          <p:spPr bwMode="auto">
            <a:xfrm>
              <a:off x="5524" y="2205"/>
              <a:ext cx="716" cy="499"/>
            </a:xfrm>
            <a:prstGeom prst="rect">
              <a:avLst/>
            </a:prstGeom>
            <a:noFill/>
          </p:spPr>
        </p:pic>
        <p:pic>
          <p:nvPicPr>
            <p:cNvPr id="534564" name="Picture 36" descr="10043562"/>
            <p:cNvPicPr>
              <a:picLocks noChangeAspect="1" noChangeArrowheads="1"/>
            </p:cNvPicPr>
            <p:nvPr/>
          </p:nvPicPr>
          <p:blipFill>
            <a:blip r:embed="rId9" cstate="print"/>
            <a:srcRect/>
            <a:stretch>
              <a:fillRect/>
            </a:stretch>
          </p:blipFill>
          <p:spPr bwMode="auto">
            <a:xfrm>
              <a:off x="5514" y="1633"/>
              <a:ext cx="726" cy="527"/>
            </a:xfrm>
            <a:prstGeom prst="rect">
              <a:avLst/>
            </a:prstGeom>
            <a:noFill/>
          </p:spPr>
        </p:pic>
        <p:pic>
          <p:nvPicPr>
            <p:cNvPr id="534565" name="Picture 37" descr="10155424"/>
            <p:cNvPicPr>
              <a:picLocks noChangeAspect="1" noChangeArrowheads="1"/>
            </p:cNvPicPr>
            <p:nvPr/>
          </p:nvPicPr>
          <p:blipFill>
            <a:blip r:embed="rId10" cstate="print"/>
            <a:srcRect/>
            <a:stretch>
              <a:fillRect/>
            </a:stretch>
          </p:blipFill>
          <p:spPr bwMode="auto">
            <a:xfrm>
              <a:off x="5524" y="1117"/>
              <a:ext cx="716" cy="527"/>
            </a:xfrm>
            <a:prstGeom prst="rect">
              <a:avLst/>
            </a:prstGeom>
            <a:noFill/>
          </p:spPr>
        </p:pic>
        <p:pic>
          <p:nvPicPr>
            <p:cNvPr id="534566" name="Picture 38" descr="10197079"/>
            <p:cNvPicPr>
              <a:picLocks noChangeAspect="1" noChangeArrowheads="1"/>
            </p:cNvPicPr>
            <p:nvPr/>
          </p:nvPicPr>
          <p:blipFill>
            <a:blip r:embed="rId11" cstate="print"/>
            <a:srcRect/>
            <a:stretch>
              <a:fillRect/>
            </a:stretch>
          </p:blipFill>
          <p:spPr bwMode="auto">
            <a:xfrm>
              <a:off x="5524" y="527"/>
              <a:ext cx="716" cy="566"/>
            </a:xfrm>
            <a:prstGeom prst="rect">
              <a:avLst/>
            </a:prstGeom>
            <a:noFill/>
          </p:spPr>
        </p:pic>
      </p:grpSp>
      <p:sp>
        <p:nvSpPr>
          <p:cNvPr id="31" name="Text Box 10"/>
          <p:cNvSpPr txBox="1">
            <a:spLocks noChangeArrowheads="1"/>
          </p:cNvSpPr>
          <p:nvPr/>
        </p:nvSpPr>
        <p:spPr bwMode="auto">
          <a:xfrm>
            <a:off x="2524109" y="3429000"/>
            <a:ext cx="1571636" cy="369332"/>
          </a:xfrm>
          <a:prstGeom prst="rect">
            <a:avLst/>
          </a:prstGeom>
          <a:noFill/>
          <a:ln w="9525">
            <a:noFill/>
            <a:miter lim="800000"/>
            <a:headEnd/>
            <a:tailEnd/>
          </a:ln>
          <a:effectLst/>
        </p:spPr>
        <p:txBody>
          <a:bodyPr wrap="square">
            <a:spAutoFit/>
          </a:bodyPr>
          <a:lstStyle/>
          <a:p>
            <a:pPr algn="ctr">
              <a:spcBef>
                <a:spcPct val="50000"/>
              </a:spcBef>
            </a:pPr>
            <a:r>
              <a:rPr lang="id-ID" sz="1800" dirty="0">
                <a:latin typeface="Cooper Black" pitchFamily="18" charset="0"/>
              </a:rPr>
              <a:t>Culture</a:t>
            </a:r>
            <a:endParaRPr lang="en-US" sz="1800" dirty="0">
              <a:latin typeface="Cooper Black" pitchFamily="18" charset="0"/>
            </a:endParaRPr>
          </a:p>
        </p:txBody>
      </p:sp>
      <p:sp>
        <p:nvSpPr>
          <p:cNvPr id="32" name="Text Box 10"/>
          <p:cNvSpPr txBox="1">
            <a:spLocks noChangeArrowheads="1"/>
          </p:cNvSpPr>
          <p:nvPr/>
        </p:nvSpPr>
        <p:spPr bwMode="auto">
          <a:xfrm>
            <a:off x="3738554" y="3429000"/>
            <a:ext cx="1571636" cy="369332"/>
          </a:xfrm>
          <a:prstGeom prst="rect">
            <a:avLst/>
          </a:prstGeom>
          <a:noFill/>
          <a:ln w="9525">
            <a:noFill/>
            <a:miter lim="800000"/>
            <a:headEnd/>
            <a:tailEnd/>
          </a:ln>
          <a:effectLst/>
        </p:spPr>
        <p:txBody>
          <a:bodyPr wrap="square">
            <a:spAutoFit/>
          </a:bodyPr>
          <a:lstStyle/>
          <a:p>
            <a:pPr algn="ctr">
              <a:spcBef>
                <a:spcPct val="50000"/>
              </a:spcBef>
            </a:pPr>
            <a:r>
              <a:rPr lang="id-ID" sz="1800" dirty="0">
                <a:latin typeface="Cooper Black" pitchFamily="18" charset="0"/>
              </a:rPr>
              <a:t>Knowledge</a:t>
            </a:r>
            <a:endParaRPr lang="en-US" sz="1800" dirty="0">
              <a:latin typeface="Cooper Black" pitchFamily="18" charset="0"/>
            </a:endParaRPr>
          </a:p>
        </p:txBody>
      </p:sp>
      <p:sp>
        <p:nvSpPr>
          <p:cNvPr id="33" name="Text Box 9"/>
          <p:cNvSpPr txBox="1">
            <a:spLocks noChangeArrowheads="1"/>
          </p:cNvSpPr>
          <p:nvPr/>
        </p:nvSpPr>
        <p:spPr bwMode="auto">
          <a:xfrm>
            <a:off x="2024042" y="1857364"/>
            <a:ext cx="3392480" cy="830997"/>
          </a:xfrm>
          <a:prstGeom prst="rect">
            <a:avLst/>
          </a:prstGeom>
          <a:noFill/>
          <a:ln w="9525">
            <a:noFill/>
            <a:miter lim="800000"/>
            <a:headEnd/>
            <a:tailEnd/>
          </a:ln>
          <a:effectLst/>
        </p:spPr>
        <p:txBody>
          <a:bodyPr wrap="square">
            <a:spAutoFit/>
          </a:bodyPr>
          <a:lstStyle/>
          <a:p>
            <a:pPr algn="ctr">
              <a:spcBef>
                <a:spcPts val="0"/>
              </a:spcBef>
            </a:pPr>
            <a:r>
              <a:rPr lang="en-US" sz="2400" dirty="0">
                <a:latin typeface="Cooper Black" pitchFamily="18" charset="0"/>
              </a:rPr>
              <a:t>Human </a:t>
            </a:r>
            <a:endParaRPr lang="id-ID" sz="2400" dirty="0">
              <a:latin typeface="Cooper Black" pitchFamily="18" charset="0"/>
            </a:endParaRPr>
          </a:p>
          <a:p>
            <a:pPr algn="ctr">
              <a:spcBef>
                <a:spcPts val="0"/>
              </a:spcBef>
            </a:pPr>
            <a:r>
              <a:rPr lang="id-ID" sz="2400" dirty="0">
                <a:latin typeface="Cooper Black" pitchFamily="18" charset="0"/>
              </a:rPr>
              <a:t>Behaviour</a:t>
            </a:r>
            <a:endParaRPr lang="en-US" sz="2400" dirty="0">
              <a:latin typeface="Cooper Black" pitchFamily="18" charset="0"/>
            </a:endParaRPr>
          </a:p>
        </p:txBody>
      </p:sp>
      <p:pic>
        <p:nvPicPr>
          <p:cNvPr id="34" name="Picture 17" descr="forward"/>
          <p:cNvPicPr>
            <a:picLocks noChangeAspect="1" noChangeArrowheads="1" noCrop="1"/>
          </p:cNvPicPr>
          <p:nvPr/>
        </p:nvPicPr>
        <p:blipFill>
          <a:blip r:embed="rId3" cstate="print"/>
          <a:srcRect/>
          <a:stretch>
            <a:fillRect/>
          </a:stretch>
        </p:blipFill>
        <p:spPr bwMode="auto">
          <a:xfrm rot="7830445">
            <a:off x="2845142" y="2823081"/>
            <a:ext cx="765175" cy="633413"/>
          </a:xfrm>
          <a:prstGeom prst="rect">
            <a:avLst/>
          </a:prstGeom>
          <a:noFill/>
          <a:ln w="9525">
            <a:noFill/>
            <a:miter lim="800000"/>
            <a:headEnd/>
            <a:tailEnd/>
          </a:ln>
        </p:spPr>
      </p:pic>
      <p:pic>
        <p:nvPicPr>
          <p:cNvPr id="35" name="Picture 18" descr="forward"/>
          <p:cNvPicPr>
            <a:picLocks noChangeAspect="1" noChangeArrowheads="1" noCrop="1"/>
          </p:cNvPicPr>
          <p:nvPr/>
        </p:nvPicPr>
        <p:blipFill>
          <a:blip r:embed="rId3" cstate="print"/>
          <a:srcRect/>
          <a:stretch>
            <a:fillRect/>
          </a:stretch>
        </p:blipFill>
        <p:spPr bwMode="auto">
          <a:xfrm rot="3125976">
            <a:off x="3983768" y="2822918"/>
            <a:ext cx="765175" cy="633413"/>
          </a:xfrm>
          <a:prstGeom prst="rect">
            <a:avLst/>
          </a:prstGeom>
          <a:noFill/>
          <a:ln w="9525">
            <a:noFill/>
            <a:miter lim="800000"/>
            <a:headEnd/>
            <a:tailEnd/>
          </a:ln>
        </p:spPr>
      </p:pic>
      <p:sp>
        <p:nvSpPr>
          <p:cNvPr id="36" name="Rectangle 35"/>
          <p:cNvSpPr/>
          <p:nvPr/>
        </p:nvSpPr>
        <p:spPr>
          <a:xfrm>
            <a:off x="666720" y="1025827"/>
            <a:ext cx="585791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4FDE9D2-198D-4E21-99A9-9236781177E9}" type="slidenum">
              <a:rPr lang="en-US" smtClean="0"/>
              <a:pPr/>
              <a:t>5</a:t>
            </a:fld>
            <a:endParaRPr lang="en-US"/>
          </a:p>
        </p:txBody>
      </p:sp>
      <p:sp>
        <p:nvSpPr>
          <p:cNvPr id="3" name="Footer Placeholder 2">
            <a:extLst>
              <a:ext uri="{FF2B5EF4-FFF2-40B4-BE49-F238E27FC236}">
                <a16:creationId xmlns:a16="http://schemas.microsoft.com/office/drawing/2014/main" id="{ECEF7A37-7207-4AB1-82C8-15A0ED317672}"/>
              </a:ext>
            </a:extLst>
          </p:cNvPr>
          <p:cNvSpPr>
            <a:spLocks noGrp="1"/>
          </p:cNvSpPr>
          <p:nvPr>
            <p:ph type="ftr" sz="quarter" idx="11"/>
          </p:nvPr>
        </p:nvSpPr>
        <p:spPr/>
        <p:txBody>
          <a:bodyPr/>
          <a:lstStyle/>
          <a:p>
            <a:r>
              <a:rPr lang="en-US"/>
              <a:t>HIRADC 2/Rev.0© Copyright, Sentral-Sistem  April 2019</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alamienhitampoetih.files.wordpress.com/2011/01/hp-driven.jpg"/>
          <p:cNvPicPr>
            <a:picLocks noChangeAspect="1" noChangeArrowheads="1"/>
          </p:cNvPicPr>
          <p:nvPr/>
        </p:nvPicPr>
        <p:blipFill>
          <a:blip r:embed="rId3" cstate="print"/>
          <a:srcRect/>
          <a:stretch>
            <a:fillRect/>
          </a:stretch>
        </p:blipFill>
        <p:spPr bwMode="auto">
          <a:xfrm>
            <a:off x="0" y="0"/>
            <a:ext cx="9906000" cy="5286388"/>
          </a:xfrm>
          <a:prstGeom prst="rect">
            <a:avLst/>
          </a:prstGeom>
          <a:noFill/>
        </p:spPr>
      </p:pic>
      <p:sp>
        <p:nvSpPr>
          <p:cNvPr id="74758" name="Rectangle 4"/>
          <p:cNvSpPr>
            <a:spLocks noChangeArrowheads="1"/>
          </p:cNvSpPr>
          <p:nvPr/>
        </p:nvSpPr>
        <p:spPr bwMode="auto">
          <a:xfrm>
            <a:off x="180975" y="710716"/>
            <a:ext cx="4786312" cy="685800"/>
          </a:xfrm>
          <a:prstGeom prst="rect">
            <a:avLst/>
          </a:prstGeom>
          <a:noFill/>
          <a:ln w="9525">
            <a:noFill/>
            <a:miter lim="800000"/>
            <a:headEnd/>
            <a:tailEnd/>
          </a:ln>
        </p:spPr>
        <p:txBody>
          <a:bodyPr wrap="none" anchor="ctr"/>
          <a:lstStyle/>
          <a:p>
            <a:pPr>
              <a:defRPr/>
            </a:pPr>
            <a:r>
              <a:rPr lang="en-US" sz="2800" b="1" dirty="0">
                <a:solidFill>
                  <a:sysClr val="windowText" lastClr="000000"/>
                </a:solidFill>
                <a:effectLst>
                  <a:outerShdw blurRad="38100" dist="38100" dir="2700000" algn="tl">
                    <a:srgbClr val="000000">
                      <a:alpha val="43137"/>
                    </a:srgbClr>
                  </a:outerShdw>
                </a:effectLst>
                <a:latin typeface="Rockwell" pitchFamily="18" charset="0"/>
              </a:rPr>
              <a:t>TINDAKAN TIDAK AMAN</a:t>
            </a:r>
          </a:p>
        </p:txBody>
      </p:sp>
      <p:sp>
        <p:nvSpPr>
          <p:cNvPr id="50180" name="AutoShape 18" descr="data:image/jpeg;base64,/9j/4AAQSkZJRgABAQAAAQABAAD/2wCEAAkGBhQSERUUEhQWFRUWGBcYFhgXFxkaHRwaFxYYGhgaIBwYHCYhGBojHRwYHy8gJCcpLCwsHB4xNTAqNSYrLCkBCQoKDgwOGg8PGiokHRwsKSwpKSksKSkpLCwsLCksKSwsLCwpLCwsLCksKSwsKSkpKSwsKSksKSkpLCwpKSwsLP/AABEIAMEBBAMBIgACEQEDEQH/xAAcAAABBQEBAQAAAAAAAAAAAAAFAAECBAYDBwj/xABGEAABAgMEBgcFBQYGAgMBAAABAhEAAyEEEjFBBQYiUWFxEzKBkaGx8AdCUsHRFCNy4fEzU2KCksIWJDRDorIV0pOz4iX/xAAbAQADAQEBAQEAAAAAAAAAAAAAAQIDBAUGB//EAC4RAAICAQMDAgUCBwAAAAAAAAABAhEDEiExBEFRExQFMlJhkRVCIiNDgcHR8P/aAAwDAQACEQMRAD8AwMmaAoLYXkkMzBnzfM4Ebi7swEdrJpRRQtHWLhYzAuk3sAKXTmWfc5ivpKkw3VEOopKCorPusSrBQNWqSN+BiuqwLQFEpUKAqb3QugBAa65yPDfGFIxs6KtJSrpZOKQlZupcIN4VLghsC/HGBUxfj69GO9mtipanSWJBBcAg7wQaHfUYgHKOcxJNWYPTLd+UaoaZzShxHNaa/lBqxaBmLTKF1zOvdDeUlCXSpiSpVCMaOK+JgajyJKb9rt0lIxuyT0qzvFKCr74tFWY1AcgYV/SDeitAz58tcuVJK1FUtQZ3uqCnI91jsuSQQw4wQtGkLLI2bNZbympOtCukNcFCWlkA8wWO9olavaXblSDIvpSk0eWhKFN8IKGCRlQAtR2hpodBjRPs9l2ZSV6SnSZSXJEu+oqOVbjN2K31jSp9oWi7Iky7O5wDS5d0HEY0vb9onEfy+MmWpXXUeTvj5RfsaLqaAhwUksHINak4djUEGpj0o9Btntt2bsqzHcAVMMPhQK1fsGT0D2n2l6QmJdHRyUKUUgpSHDVzdWCk1bLnGQRMZWwliM6lq8MKtBlerE0ruCYgqupU20kbSAoBwmuPfCKUG+CK9JKW5tE6dNUQGF4hPWS4NX6qRhuTup0s3SJSQiUhjTa4pZQowrjzAjtYNBqlqVfS1A2e+r51GEG7JZ7yXFQz05PFLYTiZH/Di8SB2n6CCNj0VMQGExSApgoIcO2ALGrcRGpk6KmLOxLUrkknfuHAwQs+qk9RCejukgnaITmBnhj+sBJkpWhkANdfnX1nFyz2FIokAdkbOzagLNVLQmgwc/IDfnF6zaiS0pBXMU+YAA8S/p4VjMVIs4GHlHe6xp3xvZGrFnQQyCrPaUeYoGEX7Po6UjqS0p7K04l6wrQqPPZFiWrqoUrkCcnyEWv8LT1VMsJ/EUjc1Hfwj0GzDZIfM+Cj5QrVKp6yg1BpMHL1BUazJgTnspKs+LRDSOiuhTc6yUiqgkB71fm0bWbNYGvYKxmdY1uSkOXbeMEjwz74TdjSoBy0bK1UAIIoHYir8xQv9HF32b6JC1Wm6SVDo2clgdtx3A4/DzhIsjImFnqPPniGJgr7K5I6S0GoIIo5baFTgxVRuT74cXQNWatGgVZlI7T9I7o0CM1dw+sFXhPFa5C0IF27RctMmYQHN1VTyMeQaM0cTaJhf305fxp+ke1aU/YzPwq8o850HY0mesKSVErBA2mqSXN0ORSGn5Ja8CRYkhSnUcE5tmrc0PZ7ClpQSkqNMElX+2rgY0suUE9IqXIAFANkCoBJJvF0htwc9z93mPKSpSUhme+K7JBAup2RVsX4vWHqJox6tDzVkkImEAgZjADcYUa6x20i+ALzKAN2SVAMhAu9cMwApCibGj5pRNKSClRChUEZNu/KLMy2EbCV0WEGZixIrnVxR95ByYxWmIbv8o0mrGqvTyzOmN0ZvJSQraSsFJw/Cc3BeMdNhRmbRZ3WwIFQkV8T3xOykXFJCXJDqUzkBJx3gYvzgprXYim1TgAgAEME3QAm6lqBqsz0qXgKtWANLrjLIv21hrguuxdslulJYrBUxAusHKTUkO4y8RxgrM0xICellSwllC6ks9Gc5hnrXfnGZmzVF3JLkmuZOfOL2j9VbTP/AGcld34lC6O9TeEMpRlLhF6XrFKUoFVlQtTEJvzF3QznqoYqO51NhSO1v1fBly1yQvaRL6RKiCXWAykgAEoc4VLMXzF/Qvs6nhaVzFpl3S7B1HiKEYimMbiwaFTLKFOpS5YupJUaJAupDYFkgCr4ROtI6Y9Lll9jz/8A8MHuIluqoYAkuzc4vr1KtExdE3E1qs3SNxu1PY0ehpQA7ABySWDOTiaYx0uxLy+Dqh0KXzMyFn9nqH+8mEAgAolbIahIKi5LkPl3ARZsFjSNITqAhCEBLh2ZMtIIfAsMY0zYesoBaMH+etR/B68Izcmzrx4ow4RDSNukyrZetBTdMm4LwvBysmtC1AfRjZ6ElylS0rlBBSWIIAAao7o8q9oyvvUj8HkuNfYNOGy6MkhKgFzEsjg5IKicQE8M23xrA8vq5KMmbqzJZCUpwAu0highbktQUpm/acIr2NH3ct19IbgF96KoKgClce6LQYGmOFN30izlHIpj3Aw0tTioLli1KP2xF6d8dpQq3qmPrjABzVLLgpApvMMkvXCpGAyLcYsFLOSQBxIHnHFAx5njnjT1WABIDAB86dp4Y1eLEyzgs9WgZbtMSpQF5QqpKRkHJ3k4ZxcVbXAujdW8MN4IBf5wxJp8EJ0sBQLDMccf08IzenJCTNcVqaADhjwfONDMUq8+yw4fnWMnpuf98p3xrni3CEMrWpSQiYTSlAPJvLsgn7KT/qdzo8X+ggVaKyJigXpxOeD725Y8KmvZSn7uca9dNMuqe/8ASGhM3rwnhPCeAZV0qfuZn4TGB1UQozVlIfbDsq7W7MIqOROOUb7Sn7FfKMZqkgJUoqUUC+7ChOwoPQPm1N5hksLLsUwonFShR3UAXP3Y2cerXd5x3Xo1pgBmXSULvNdSG2QwYDf+UdixRMSELUVEtsLOKAMVDeIs3lFd5MlQ2VCtxOJS3vcD3w7JoGaOsKAFfflO0aBSgMhkv684UERZ1/ukmpNZpGJJ91JGcKEOj5mXo1YUBcLqJu06zbszV4IaL1i+zyFyrhUpUwLBdkhk3dzv9I9IVqyJklUsi4Zar0pXwrYELDD4gXEecW2x7RUaklyeL1L5xnGytNAu135hUsmpJPomuEXbNq6i6hZWqoUS+F5KkumlWN4cYsS5CQhd74CU83FO69FqQT0aUblE/wBQSG/4w39jowxi71Gl1Q0XLTLJCEFQUwUwKmADBzURpOjgRquPuf5j5D8oNj13CMZcnq40lFELkK7HVUMfXfEmpFqxJobPsiUIdjERn9Ef6y1/iSPFcFdJ6VlyEhUws7hIAdSjuSBVR9GPPbZrOUTJi0KMrpVPdSylkOpqsQMThT+ImLjBy4ObN1UMXPPgI64aOVPtSEigoVLIohIQSpR5DLMsBUiNLq/YrNOkrmT6y26GSg1KJaDi4wmE7RIqHpQ0HDQcxCECYJhM0X5z3lTGSQUSBtKYkkKU27+GqttnXceeqVZpYF2XLmLuhs3CXUoD4cVHEgY9Ki4qj53P1Xq5NVBCy2uZo66X+0WGYWStJBKCTgWolXCgV/CaRt7NahNSFS1JUghwRgd+Oe8YgvhHmOrGipO0mXaJ05E4KSpMqWUS7oIJJvYihSGFS4FYMWLSH2UDZlWZBJMxM6cTMLZhKSrFNcKMQQzGHpEs6RueqKnhXxOVY4jSKfcvLIzTtc6gU/SBqp/SMZUrpAQC61JSmocBQWbwLEKYIOIjlOt8x6zpTJZ5clC5iqmiciAa4S3oW3wqH6rfAS6dZJZkABi7Fm4Jxx3jLjFNWlZJU3SKnLwuy3U3MS3KR+ItFM2Qrr9nVMq4NqmMkPWkolTcjKEVtP6UmSpaZZmSkqm7CEoBQlAJAUsqJAYCj3Us75RdGbk+5CRIRa7Qtakp+zSLyQMApZG0pxiwYvj1d8B9Da7JsswyzfXZbxAUSFGWL2TB1JGfFyONPTmkJ9mlKsKwhnBCk+8lTqAIGRoouHYNURa1MMqzruWlBSZqB0a1gXShQwrRlUqaUYtnLRcXTSX9z0RNoQpKVpUlSVMUkFwQcweyMfpAOtT1z5+Bi+qzKsT3AV2WpVLxMp8VJGad4584G6StCVzCpCklORajYP8APviDpTsa1TP8urCl3HicvCvONB7KZZ+zzVHAzGHMCrjLERmdJKBsyiCC5SzF8CoHDk3fjGw9lv8AoRxmTD/yb5Q0DNfChNCaAYyg+NYSUthTlSHaE0ADGHhNCaABQoTQ8AGNtks3FDAlJ4tSPL9I2UBZTuPqser2naScqEHtplzjBaXsSgs3Q5TiQBU3U5Y0JeEuQe4As+jguXOJfZlqUC+d5KRzDqhSJW1B9Gh+lshSFXVAkl6OAUukuRmkHH3YDpSSRyGPICH3N8RrdCWYJlBs6ntr84IJiloVuhT2uTmQanlF4Rzvk9aHyoRjEe0nSikJRKYhKhevZEpVhxYMWNNp8o3BMAddNHibZFAoJIKSFAP0ddpZAqUgO4HhiCPJGf5HuDdStaDOuy1lyQbhzBQHUg7w20k7nBwEXtMa2BBMqzgTJrs+KUndTrq/hGGZDRldXdVZpXMSiYEoIAVOQFMUmpSkqumtHYOzB2JfcaJ1ek2VF7aUQKquuWpQJQKDgni7msbvEm7PH/UHGOhPfyZw6qTZyVLmzSJyhQkBTcDkBldTQcSIFavaqqs81c+2KlyrhIkGaSQuYD1wmqlpSNrCpu5PHpibQLiSiWoKWbqEzBdUTXEVKUgAqJLEAGmD07XYLXMmEhUiSlLpQq4Jkwh3fadKXxYcKmNIwaOPN1EZKoqvLfIEsFqXaJiUmfbLQFKF4y5X2eSBm6mvENkKnKIaVnnpL0xFikhOylU5XTTAgKLNLQ6UmuDYnGNENXCpKkT586cF3b15V0MkvdSlJZIepbFgN8NZNXLPKVdkyEBiCS14uas6nPE9gxNNKONNMEWmaq70P+btClXFnoUiSlIIJTLJAHR5EhgcAWwiWhNArRMCvsdnkpx2lGfNJILOo0SHqSKsCBUxoLTpazyA0ychHBaw9eDue7ziWjLeienpZJvoqkFiBQsWBrjm2Qg2E2yrZNXzeSq0T5k9q3FMJfbLDgjOCtnAxSEpSKJCEhIbMskNXDDAcYkUkVLCIpIwqewgfIQUiNTaHmzkpBKiEgAkk5AVJjyvTumDPnKmZGiBuSMB8zxJjaa6aR6OSEAN0pIP4UsTlvu+MeXkuTdU6S9cW3xnKTTOvBihOLbdPsFdDWRM+clMyb0YUClK1B63WS7kCpAGOA4xsvtT/wCT0kllD9lOduAN4jsfPBQBjz8nv9YcI0+idYkTZYs1tdUv/bm+9LLMK5p+VC4oCRUJJOmaKwaWm2BfQWplSlUlzmJAG45sN2KeIwDaWlhE1ZlgFBUdlOGLgp4YfpBBFr+zNZbbdm2eYPupoqGGBDEkM4wqnEEiM9pBKrOsoQq/KJJlq4AuMOzChxDVEQb3QQt88LkuGIpudw/dyz4xv/Zij/8AnSjvVM/+xT+MecfYmkXwt7xZWYLg17K95j0j2dLH2CUkEKKSoKAODrUfIg9sCLTvk1UKFDwFjQoeFAA0KHhQANChQ8AGWEt0tSvHmfKBa9GG8Sqt47g2K6dtPCL8q2OdlqFq13iOqlHnX5eESMxOt1oubCSbylucqFSsuNX5iBNgReKgcWJFOL+EFNdUffoBVRkA4Bq76b8THPVixhSionZOwOJ63kCXygSvZG8JRhFylwFdFIaUkNvccQWPlBJEgnhAnTOuNksewpTqHuIDmta5DtMNqprnLtypgQhaLgB2mYgkjEYcotYo9zmy/EMrX8tUguhBcbCuamSO538ItKlgjhuh1GGvRqoxR5s82Sb/AImMZAMSRJEJ44WxBUm4HBW6XGIS22eBagO8phsx5ZzsEy+ozsQxRKauw+0rnMIB/CEcYvP6J+kULTpWz2cATJ0uUAAACpKWADAAO+EZ3S3tQscpJ6Mmcv3QlKgCeKlAMOTwWPTKT2R0111t+zJ6OUodMqtAGSCcTed1HIdu5/N9JaetE6kyfMUN14hP9KWERsqJtumqUl5i1F1qOAfMnIbuTCNvo/2byFAJmzJpWr3kXUgH8JSokcX7BGLbZ6OPEoKjy/o1XgBiSB3nOPatBW+z6PscqVPtEtKwklYv1vKJURdFaO2GUea6x6pLsylXV3kJLEkbQ3OBQjj4CAyLLeCmckcGfeBvPDGtHgToMmNT2PXLX7U7Eh7hmTD/AAIbxWUwEne2pAOxZlH8UwDwSk+ceYqRQtwrHFIyENybJXTwRsdafaB9rUkiV0YAZr141Lkuwd4DS7Td20H8ScH+hgXZwbzEHsHrjFqUhpgCywev0fKFXc1UYpVQaE28kKlq37s6EN5j0esua7OGJyypuOe+HFlTLACcDXtPpuyGSnLEHLjvByMWcba4NDoDTyEDobQgTJCqVG0iruk4gPVhzFca6mSp2UuTfUlBVufdvbgK7jSA5BBAO+hwfgdyoKaJUskoZKksVKQtQALYs9HiGjSMnwyytC0SnBJlKUQHOCgMeD7+w1Ynb6k2Vf2WXOs14TpYuTUkNLmsXZ8LwBDHyjBLSUynSv7paikgl7qqiofdgrljQxqNWZ02wyJdoRME1CnE+SSAoMWCu5jexAIdwaLg3im+D0/RGmUWhJKXSpNFoPWSdx+sX3jz3SOsMufaJUyxKCVhBVMWpwGylqAxLhjzFaU0ejtcpMxG2bixRSGJY7xSogtG0IylwmH3hPAhWtEj4lH+UxBWtkncs9g+sTqXk2XTZn+x/gNPCeAJ1vlZJX/x+sc1a5Iylq7xBrj5LXR53xFmihRmTrmP3R/q/wDzCg1x8j9ln+kpSSAoUrvej497RcmK3ZRBFnchzgaYbs/GOxlsKlL9sJHNZmta9EX5sogAku4LVYC7jxcwB0trRJsljuSZqFzOqLpBIJqpRAyFeZuxpddTMNmX0aSuZdWEhIrtJKCccgo8XwjA6A1cEu6taXmk0YOUnFgM5mLqwDZMVRUOXRGRaopMHW7UudaZpmWeWoS1gKBnLCVEmp620fVTGw1A0EuySppnJZa5gAAIOyhJaoozlUd5FhUNpUspN5NxZWlQUSpvddjicTgY0NtSoJATdfi5DADIFzUjwi70mWRao7HM2o5DvhdMvhAybaFJBJmANuSB/wBiqKE7S6f3pVyUf7ITyI4vRkw8qcplF3Z6BtztuGWO+ML7Q7YpQkpBUm8i8oXj7xFCxZQDcov2nSzVMpRTvWgse1cZjWXTYnssBiNlrwJxJdsWxrC1WbY8NOzMS7CqYVNQAVPMsBzPyMLRuhJlonplIZyanIAYqPAfljG8tmhBZ7LJQzTlp6aaS9L4+7QRldRU8VwY1H1dMmTfI+8mgFWVFFkS3yclzuqcopHVwddGaMTZpYkyAGLOpRu3iaXlKYsCxAABJYhIoSD2jrNMlrabcNQUlAVdKWc1US4G8sebiGs9keaHDBDkrUCCq+lnSMEMGUV4j7tCcKCtcNZ/s9nUSR0swEJD9VBJbnQM+bQS4BMx2s+m3mTiFEutgSXOzjF1GvFhtEno7UlctQSgbCUlN5ILqS3VUSauMABhGCtFoKsTh88YHIllSufrviZIpM0GkJImzES5RSut1BSAkrvHZvV62ONa1eGnyk2ddyYlqqDouqBuqKVEbQcAgh82gpZpsrR4QZaSbQEhTzBtImFPw4SwlyQDtksSwAjI2sDEdtX5n1xhRY2jVaZsUuShC+kSQtF5KUso4kBykkB2OdO+MlaJ5KjuOHrfEETCImtDhx2iGIJaM0uwCFmg6p3cOUGRGOw5QQsGlCihqny5fSLUjny4r3Ro7dagmWCReJo28Zxyk2kEVLpyOaTuV9f1i5ZLOmdKoXeo7HDc/rAedIVJUSO0ZEcRnA0ZR8MITgWKXLHd64mCWiLeuQlBBvBmUDg4JH049kBrPawpNOqGcZp48U8f0i3Z5gDAmlS/E1B8oaUXtIayZMTuL4Cdk0iqUQtGGCk5EO+A/UZUpF6bp8rZSUhKhmDluO+AIU1U1GY3flDv7ye716MdKwY3vV/92J99njFwUtv8mj/xOv4U+P1iKtZZm5HcfrAC+FYUMNKtYJKSGVWgcgimZzxjaGDBsnFb9xy+J9Y1tN7dg+dYpn8Pd+cQVrBN+If0iBN9oRXHSukxL9qOZ/FOrf8AUf5CZ07N+PwT9IUCwYUHtsf0oX6h1P1v8ntASRVNee/HKGM5RNbnYFb/AMW7x7ogmfiMN2f5GIpIOZ7vzj5/Uj2aKOsDm5LvAEuVHABOZNXp5PiYG/ZbiAroypwkhykJA6wC3yAuvlefG6kDvbbSkzpl97qk3AW4FOHbhFXSlqcqM1ZRKTViyaA0BA8LxO8ARrF0RJNnfSGmEJSqco/dyxs0O0pjWtcya7xmI8utvtCnqmFatspDIBLJSCahksS9KuMBDa4a0G0KCJbiUnAb+MZOaRWE9+RrY0q9dZ6k7KZaRgSJYUe+bfijP1rtKgyp0wjcFED+lLCIapWBM+1ypKlXUrVtlwNkAqV1qOwLehD27RjKNxygGhNDjTwrE0hlJdvUrie+NT7PtBGfagqaPuZYM2d+BAdualXR2mM8i6jJ/KPStAINn0ckq2V2o9KoPhJQ/RhsrxdXICKSQmNbbX9otd1dVzFX1D+FJJu8qdyRG0lIISlSSkXVXlBRYFPRkDOjua748e0JrOj7cJyyTLJUlQzEtSSlxyBCuYja6Q16sclLyyqcr3UtR+4AdsJOh1aC2k9LCUlc6cq5LxQjNRNScyqp4DIcPItPacXapxmKw90bgMIWntYJtsmX5p5JyA7fOKEq7W8oCmee6m6Hfdio7WSWk3kMTMWEpQ7AJBO0pRJDFgw/ES9BGgnTJNnlBNkDTio3ppN5ZSzAJW12WSSp7mAA2lVjN2i0EYBIHxD9I42kqI6zvm+MS7ZXBC1WsZYuXq49Y84piaYiZR3QykEYhooR1CCcBEkpUMj3RwQox3SQd7wCJqlvVqxxZvpE0rAyMPeCuBgAt6K0sqSp0lxmk5/Q8RGuM+Xapd4UIx3vuO48c4wRT3x3sOkFSlXkFt4yI3GGnRnPGpboNWWxNMJqADFwi7hhmPmPpHOx25Kw6aHMZj8uMdyY05OOTd0xkrzEWbPZ5iwtaQgIQNrarVgKNiTTjFGYbtQ/FvOOtnt5lbaQC1QFC8DwIz/SKUn5J09/JIAtfMxOLXQlQVzfDh8oa4LgIVt3qpuhrv4nd3yZqxYtE5U+ZhLBbIBCXCeJZyABU12YS7QqavpFs7AUSlOFBRIAoG8IuEXOVEzmoKzqkFqw8ReEI9xKlR5b3HMKFCiWUj21OiFgdZBfgR9cogqwKSlypIoVYqw/p9NBBc0t167LAjDmc8ajs3xhNYNcZolTSLtxlmod2dgQaMwAZm3iPk20j7LB08816exR01pKaUJm2aWVpXeLAkKFxV0nZNQdwqIw9sRbLWoI6NbDBISUpHEk07SYed7Q7Spqswagl5lzTo6VaLGreutpmWqSibMvIUsJULqBi4FQkHFotakTGGKTSb3Ceh/Z1LMsmeolahQJLBP/ALHw3b4rL9l56NV2YkzHN0MQkjIE4g+HnG8sg2E8vMvFi7GWqR6Pt8dVR4JpbRMyzruzpZQcnwPEEUI4iI2abOmEISokmgHzc5DfHutu0bLnIKJqAtJyI8RmDxEYayatpsUuapaQZ05S5cm8OpJQohUwPgZhF0H4Qs5xtCV7M8/qMHp7p7APQ2q4n2iXJSSAVOpW6WgPMUd2yD2kCD2vmmQoKu7ImbCEj3ZSQAABwSw7TF/V6ydHZJloZl2omTKejSJavvFfzrZPIRjrfI+1WgrJKZCDdBDOQDtEZVL1PCNK8HJZmpk9qJF3jn3w5txzjaWjRVnQgrllChneTWmLqIocKHixLVzWkNKS1ukIDMwUAAzbminGgu2DF2w5ACIJQ9TDLAyiUsnCJGdxZypN0Kpi35d8SkJMssqqTiPmOMSkSvjSU8SkxfsiUuChQcEEOHqCDnyhNgcxo9nBjjOsuUFbROq/YYGzZhvPvwH0hxlsS0wXcxiSeqY6zZRfDsiHudsBRza8OMQLxOWBHUKGcAhpcwKocd8Q6NjHdISMg8OtVRvgAjJnlJBDg5QesNvTMoaK3b+IgH0RKnenblyjslDZjm7d2B9Zw0zOeNTDlpmBKQTVyzeZhdFshQZlPd4tX0Yp2S1ibsKxyO/84ZMpd8JLlFS70ANSRuPD9Yeozjii3UnRcSMsTBPo2F0Gg9PFOyoPWPZFq9HqdLClqfc8vqWlLTzQlCEkxEw6Y7rOWhEwoYmGiRnuM+ejrVO4kjmaDk/Mtvby3WK0vZpgGaQC/Ej6mN9M0itQbo1h910b8VLHDJPbHmun1nopgp1cAA1CMXxj5KfKP0L4ZWnJfj/ZiuhfLtiVmKpc2WoJulKkqFMSFOPERYs2kChJDAuXDv38qemiE+2GYtJUAGYU3O8bt9jz446d0elnTNoSgXJUtaq0dQap5/pHOTrFbq3rAQBgXWAdwBKSK8841k9ciWhzLCip1MlLEXiSnPcR4RnJ2sqVEjowAKsSoVOdTXsjmb08kPPkXcs6M05OmTEpmWYy0AFU2ZfLS0JTeJIMsOTgBmaQOlTFWy1gql3r6koSjFKU9VILggpSmpGbE5xd0tOEuUmSAAuay5jP1cZSTXE9c/yboLSjKstiK0VWodGlValQeYqu5NA28CN4p0ZSyynvJ8Gd1p0ghIuyv2ctKZMkfwpDPTfVT8RGEn2lqCjQX0xbLymGCQ3aet3MB3xl7bMfCOtbI527K+krZssM8eQgfJWxcxCcqtYSAdztEt2ykPNU5joG3xwUYmJfOIGELNpFd0yyp0FqHKoL78vODesljssnovsqysmWDN4LNSAc2/KM2EslyC2Rb5xBQO8DnE0XewWl24EV8YddolkMopbjApKT8Se+O0qz5Fj3QaSbJWmclNAq8OBcjtjhMGx2mLKrACXLeMN9nThWj0pjl2PDWwFIJaJyw+EXbLaEylOCgncpCVDuUC0drfpVM5jdusGoaY9gHYIL3EDTZ34QWsOr86dLVNlSytKFMSmpdn6oqWFXAgPMOQdo1WrmrQnSgpNoEtVSQ2FQwooVavB2glsBmVJUC9RFqy6KmzbxSkqY7RcY7qmDE7QakTFJvBYQtnyVdIJPBNMT4iLa0kugOmu0q8CO8ME0S1GJc7xGbyJGcptcAQaBnA9Vj+IfWC9ksi2AmEPw+scLXLmLBVLnEgOWBIbFgA9MD3HCJ/8Ah57H78GlA5ruBcUzjsxzwrdnLk1zVWi6U5evWMOEwJn2a0oI2wahNC+JDYitVR0RJtNcDuqn5iPQh1Crg4pYPugk1IaBU2ZaUJJUAw/DEkzbTjcyfDg+Rzi/cRXkn0H5QRMKBarbP+Bv5TCivVQvRZ7Cqzq/eKPNMs/2VjO6S1PWuiZqQPedJdQeoxYDKgpGgFmSMHHJS/rDizg+8s8L6vrHgOKPolOUU0nyYCfqFPE6+mXKUjHozNWQaMxUQFY1x4QTsep01CVDobK6y7qK1XBuS6TQZZ8Y1/QnJavBX/YP4wujX8Y/o+ioYtTIWITkICVrQsjMkvywwyiaZCRenTZcq5LAJA95WCU1GBNOV4w/Rr+If0t5KivbLKVJZV1nDEKIrgMUGtWzidIjKK1gKrUB0ZnTZqxQEDbWphv7sh4H9btJBKxLSRclNLTxUTtni6n7EiLtmmGyoUsy0koQejuJvKCzS8dkHZcqo5MCrHZFKClbIvAgX+sAcSxFMopeRUYC2zLsoqAc7R7ThAS2W/3UpBYB1HlkI2ekdVLSzJQFN1WXL+ZSQYCTNSrYouZTZZeSHfGNXNGdMz1kqrbF5IrdNAeFK14RqdDWKzqKlzQlKAQ0sEJBNWersB21xxccNVbapyZEyjDaDcAKw6dVbcaCzLPIP5RcJxityZQbNl/iOQgbCJQQjJKU7V5CkoRhUFQJL5eOZWLLOICpPRqUopKkKZIYKrd6rklGTUPOKo1NtxxkqTzB8gImjVS1ihlLLGrBVDzIaB5IPsCxyROVq4taPupktb3gAdk7JIJa6zcSqBk8TUAdJLIBDgqSoON+1BlVitktIRKlzgBeB6MLcgsbxG56BsweZgrVK3zU/sZ6uCyR/wByBCfpDWtABQCj+zHh9BDT5ITiG5E/WC83Vu1Spl1Uq4SzXlpSn+pSrpzz3xK06pWxRF6SoD4klKhwqlRpx84xbXY0XABloBJZ+2HEg5UglN1enSi7AtixDgnIh3rXB4om0AHDsi1TJ3Otj0V0pVtAFKSoBR613EDizmu6K8xQwGEd7FKVOUQks1c8zTCDGktRLTKQlak0PWdKhdU7XS48YG6DdmdRJUrqgmOslExLumYAcWB5xZk2Zcs3S6VAlwaVgjKWr4vKE1ZRQ/8AI3QXzxJ6z4u5rFqxaRY3Ei8mpAJLP3NmYuotG9jzb5xakAY3RzAHyiHjTFSONmXdABSAHeiqjcRgxHyZ61im2FyVBTOKlwCL4ZwAaMDSCkqWFEABySABV3OA5wcRqXaD/sn+pH/tGbxpEuJmAFlN2WkqUGUlTbJNCReUBkO9qRdlialLLlzBTaVddIo7sG5OwAL7oMp1QtH7tQ7Uj5x3RqXaDurvmD5GNlNx4Zm8UX2MjMtaFoKWUVEFgRnQ784sdKlyzBRolwMGoHIwYdvbGxkak2kUC0JH4leQDR3l6hrLX5yaYMh8mzbKKeaV3ZHtlVGHE1OZSDuhRvkez2UBVZJ/Aj+4E+MKK91MXtUWnHGGMY7/ABlOV1JA57av+ohl6etxOzKflJX/AHRGk67NmlZ3RK96f6xiha9JK91Q/kQPOH+y6RVipQ5LQn/rBp+4rNsPXoQ6eHlGHOr9uV1lntmk+TxKXqXaDUzUj+ZZPlBS8js3F4wypoGJbnGTTqUstetBPJKvmqkX7HqhKQp1kzC3vgN5fOFSALHSkof7qOV9P1ixJtSVdVQVyIPlFOXoWSMJUv8AoT8xFuXLCQyQAOAA8oQzpeh2eIAjl64Q4EKgEREezxibH16pCCvTwUFjJDZAd0VdI6N6UD72bLb92sJ/tJi4lXqkMZsFAZe1agCZ1rTPVuvEK8zFZXsyl5T1/wDxj5GNiJsOk84NwMUv2YS/3qj/ACiKk32VIJ/aq/oB/uj0InjCIhio82s/szmS1EypyWOIUkh91K7znBSbqZMxMxJJqTdzd81vxjZpCczCuA5wnbGeZW7UKfevJUlRZrrN8y+MV06m2oYoA/mHp49TVIHoQ5kb4LYUeUjVW1ZSifwlOY4mErQdoRUypjcBerT4Xj1MWNILhO/Cnkz5R0AAL3U78CK5Z84LkFI831cKxa5LuCFnJsEk55iPTTbJj5+uymccypBLlHKqqb22qR1NoS3Vbc59ExO7GdEW9QBqfW+GmaRIF4hJ7O/LARwE9DHHhu+vhCXPltQ83FP17IW4y3L0jLOVeDjyjqmZLLsVDtp5wN+zpLNdrXrCIqsTOXzbfj5wWAQTaJfxEeucKBZsnLtURDxVokrJJ4tvhPSIBcR6StB67YoDoVQ5MM8LpPH6QAOFkR0TMerRArh29es4AOgmRILHrhHIGHYwAdA5hhzhiPXr5wngAmTDkxB+zwhhUVcHcfyeACd708TCo5EesDyhKVixaADo9WMPEHMOVGABy/5GHf1+kRfth/X6wAMFNSsSCoZ/X5w7QAPe5ejEnrgHjmaQvOACZPOFjEXOReHvGACQh3iGJwiQG4+cADvEVGJXeMc1J4eEACfiO2HBJxY8oZv4QYklB3d0KhjqlUe7/wAf1iIQBv8AEfOOzzE43wO36xC9vJ9czDEQIH8Xf+cKJFD7+8fSFBSAECFMx7vIQoUAEzl2fOJI+vyh4UADy/e5Q6svWcPCgAkrDsiScO75woUMCGfb9I6r6sPChAchh3x0RgOUKFAAj8/mIY/TyhQoAFmPWUOfl9YeFAB0OfOIzMfW6FCgAknqn8PziCMfXGFCgA6JhDLnChQAIYn1vhK+nmIeFAAx+Y8oRy7fKFCgA5Ix9cY67+yFChgMvPmfKEMU9nzhoUIAzM6piin5QoUAFdcKFChgf//Z"/>
          <p:cNvSpPr>
            <a:spLocks noChangeAspect="1" noChangeArrowheads="1"/>
          </p:cNvSpPr>
          <p:nvPr/>
        </p:nvSpPr>
        <p:spPr bwMode="auto">
          <a:xfrm>
            <a:off x="180975" y="-152400"/>
            <a:ext cx="296863" cy="296863"/>
          </a:xfrm>
          <a:prstGeom prst="rect">
            <a:avLst/>
          </a:prstGeom>
          <a:noFill/>
          <a:ln w="9525">
            <a:noFill/>
            <a:miter lim="800000"/>
            <a:headEnd/>
            <a:tailEnd/>
          </a:ln>
        </p:spPr>
        <p:txBody>
          <a:bodyPr/>
          <a:lstStyle/>
          <a:p>
            <a:endParaRPr lang="en-US"/>
          </a:p>
        </p:txBody>
      </p:sp>
      <p:sp>
        <p:nvSpPr>
          <p:cNvPr id="24" name="Rectangle 4"/>
          <p:cNvSpPr>
            <a:spLocks noChangeArrowheads="1"/>
          </p:cNvSpPr>
          <p:nvPr/>
        </p:nvSpPr>
        <p:spPr bwMode="auto">
          <a:xfrm>
            <a:off x="252443" y="253508"/>
            <a:ext cx="2357390" cy="685800"/>
          </a:xfrm>
          <a:prstGeom prst="rect">
            <a:avLst/>
          </a:prstGeom>
          <a:noFill/>
          <a:ln w="9525">
            <a:noFill/>
            <a:miter lim="800000"/>
            <a:headEnd/>
            <a:tailEnd/>
          </a:ln>
        </p:spPr>
        <p:txBody>
          <a:bodyPr wrap="none" anchor="ctr"/>
          <a:lstStyle/>
          <a:p>
            <a:pPr>
              <a:defRPr/>
            </a:pPr>
            <a:r>
              <a:rPr lang="en-US" sz="2800" b="1" i="1" u="sng" dirty="0">
                <a:solidFill>
                  <a:sysClr val="windowText" lastClr="000000"/>
                </a:solidFill>
                <a:effectLst>
                  <a:outerShdw blurRad="38100" dist="38100" dir="2700000" algn="tl">
                    <a:srgbClr val="000000">
                      <a:alpha val="43137"/>
                    </a:srgbClr>
                  </a:outerShdw>
                </a:effectLst>
                <a:latin typeface="Rockwell" pitchFamily="18" charset="0"/>
              </a:rPr>
              <a:t>UNSAFE Action</a:t>
            </a:r>
          </a:p>
        </p:txBody>
      </p:sp>
      <p:grpSp>
        <p:nvGrpSpPr>
          <p:cNvPr id="28" name="Group 27"/>
          <p:cNvGrpSpPr/>
          <p:nvPr/>
        </p:nvGrpSpPr>
        <p:grpSpPr>
          <a:xfrm>
            <a:off x="0" y="5359385"/>
            <a:ext cx="9950312" cy="1498615"/>
            <a:chOff x="1336788" y="3214686"/>
            <a:chExt cx="9950312" cy="1498615"/>
          </a:xfrm>
        </p:grpSpPr>
        <p:pic>
          <p:nvPicPr>
            <p:cNvPr id="74755" name="Picture 5"/>
            <p:cNvPicPr>
              <a:picLocks noChangeAspect="1" noChangeArrowheads="1"/>
            </p:cNvPicPr>
            <p:nvPr/>
          </p:nvPicPr>
          <p:blipFill>
            <a:blip r:embed="rId4" cstate="print"/>
            <a:srcRect l="18236" r="22857"/>
            <a:stretch>
              <a:fillRect/>
            </a:stretch>
          </p:blipFill>
          <p:spPr bwMode="auto">
            <a:xfrm>
              <a:off x="4732313" y="3214686"/>
              <a:ext cx="164623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4762" name="Picture 10" descr="http://i.dailymail.co.uk/i/pix/2009/01/26/article-1128584-03316638000005DC-731_468x478.jpg"/>
            <p:cNvPicPr>
              <a:picLocks noChangeAspect="1" noChangeArrowheads="1"/>
            </p:cNvPicPr>
            <p:nvPr/>
          </p:nvPicPr>
          <p:blipFill>
            <a:blip r:embed="rId5" cstate="print"/>
            <a:srcRect r="6505"/>
            <a:stretch>
              <a:fillRect/>
            </a:stretch>
          </p:blipFill>
          <p:spPr bwMode="auto">
            <a:xfrm>
              <a:off x="6453163" y="3214686"/>
              <a:ext cx="156368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4764" name="Picture 12" descr="http://all-funny.info/wp-content/uploads/2011/05/safety4.jpg?0a7f4b"/>
            <p:cNvPicPr>
              <a:picLocks noChangeAspect="1" noChangeArrowheads="1"/>
            </p:cNvPicPr>
            <p:nvPr/>
          </p:nvPicPr>
          <p:blipFill>
            <a:blip r:embed="rId6" cstate="print"/>
            <a:srcRect/>
            <a:stretch>
              <a:fillRect/>
            </a:stretch>
          </p:blipFill>
          <p:spPr bwMode="auto">
            <a:xfrm>
              <a:off x="8078763" y="3214686"/>
              <a:ext cx="156368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4766" name="Picture 14" descr="Safety at work"/>
            <p:cNvPicPr>
              <a:picLocks noChangeAspect="1" noChangeArrowheads="1"/>
            </p:cNvPicPr>
            <p:nvPr/>
          </p:nvPicPr>
          <p:blipFill>
            <a:blip r:embed="rId7" cstate="print"/>
            <a:srcRect l="16745"/>
            <a:stretch>
              <a:fillRect/>
            </a:stretch>
          </p:blipFill>
          <p:spPr bwMode="auto">
            <a:xfrm>
              <a:off x="9701188" y="3214686"/>
              <a:ext cx="1585912"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4772" name="Picture 20" descr="http://3.bp.blogspot.com/-LVZPDru7548/TgZMh-Ec0kI/AAAAAAAAAlk/lPbx1bgmasg/s1600/484773a1c8840health_20and_20safety008.jpg"/>
            <p:cNvPicPr>
              <a:picLocks noChangeAspect="1" noChangeArrowheads="1"/>
            </p:cNvPicPr>
            <p:nvPr/>
          </p:nvPicPr>
          <p:blipFill>
            <a:blip r:embed="rId8" cstate="print"/>
            <a:srcRect/>
            <a:stretch>
              <a:fillRect/>
            </a:stretch>
          </p:blipFill>
          <p:spPr bwMode="auto">
            <a:xfrm>
              <a:off x="2976538" y="3214686"/>
              <a:ext cx="1679575"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5" descr="200172693-001"/>
            <p:cNvPicPr>
              <a:picLocks noChangeAspect="1" noChangeArrowheads="1"/>
            </p:cNvPicPr>
            <p:nvPr/>
          </p:nvPicPr>
          <p:blipFill>
            <a:blip r:embed="rId9" cstate="print"/>
            <a:srcRect l="17045" r="-3594"/>
            <a:stretch>
              <a:fillRect/>
            </a:stretch>
          </p:blipFill>
          <p:spPr bwMode="auto">
            <a:xfrm>
              <a:off x="1336788" y="3214686"/>
              <a:ext cx="1615948" cy="1498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29" name="Group 28"/>
          <p:cNvGrpSpPr/>
          <p:nvPr/>
        </p:nvGrpSpPr>
        <p:grpSpPr>
          <a:xfrm>
            <a:off x="0" y="5359385"/>
            <a:ext cx="9950312" cy="1498615"/>
            <a:chOff x="1336788" y="3214686"/>
            <a:chExt cx="9950312" cy="1498615"/>
          </a:xfrm>
        </p:grpSpPr>
        <p:pic>
          <p:nvPicPr>
            <p:cNvPr id="30" name="Picture 5"/>
            <p:cNvPicPr>
              <a:picLocks noChangeAspect="1" noChangeArrowheads="1"/>
            </p:cNvPicPr>
            <p:nvPr/>
          </p:nvPicPr>
          <p:blipFill>
            <a:blip r:embed="rId4" cstate="print"/>
            <a:srcRect l="18236" r="22857"/>
            <a:stretch>
              <a:fillRect/>
            </a:stretch>
          </p:blipFill>
          <p:spPr bwMode="auto">
            <a:xfrm>
              <a:off x="4732313" y="3214686"/>
              <a:ext cx="164623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10" descr="http://i.dailymail.co.uk/i/pix/2009/01/26/article-1128584-03316638000005DC-731_468x478.jpg"/>
            <p:cNvPicPr>
              <a:picLocks noChangeAspect="1" noChangeArrowheads="1"/>
            </p:cNvPicPr>
            <p:nvPr/>
          </p:nvPicPr>
          <p:blipFill>
            <a:blip r:embed="rId5" cstate="print"/>
            <a:srcRect r="6505"/>
            <a:stretch>
              <a:fillRect/>
            </a:stretch>
          </p:blipFill>
          <p:spPr bwMode="auto">
            <a:xfrm>
              <a:off x="6453163" y="3214686"/>
              <a:ext cx="156368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2" name="Picture 12" descr="http://all-funny.info/wp-content/uploads/2011/05/safety4.jpg?0a7f4b"/>
            <p:cNvPicPr>
              <a:picLocks noChangeAspect="1" noChangeArrowheads="1"/>
            </p:cNvPicPr>
            <p:nvPr/>
          </p:nvPicPr>
          <p:blipFill>
            <a:blip r:embed="rId6" cstate="print"/>
            <a:srcRect/>
            <a:stretch>
              <a:fillRect/>
            </a:stretch>
          </p:blipFill>
          <p:spPr bwMode="auto">
            <a:xfrm>
              <a:off x="8078763" y="3214686"/>
              <a:ext cx="1563687"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14" descr="Safety at work"/>
            <p:cNvPicPr>
              <a:picLocks noChangeAspect="1" noChangeArrowheads="1"/>
            </p:cNvPicPr>
            <p:nvPr/>
          </p:nvPicPr>
          <p:blipFill>
            <a:blip r:embed="rId7" cstate="print"/>
            <a:srcRect l="16745"/>
            <a:stretch>
              <a:fillRect/>
            </a:stretch>
          </p:blipFill>
          <p:spPr bwMode="auto">
            <a:xfrm>
              <a:off x="9701188" y="3214686"/>
              <a:ext cx="1585912"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Picture 20" descr="http://3.bp.blogspot.com/-LVZPDru7548/TgZMh-Ec0kI/AAAAAAAAAlk/lPbx1bgmasg/s1600/484773a1c8840health_20and_20safety008.jpg"/>
            <p:cNvPicPr>
              <a:picLocks noChangeAspect="1" noChangeArrowheads="1"/>
            </p:cNvPicPr>
            <p:nvPr/>
          </p:nvPicPr>
          <p:blipFill>
            <a:blip r:embed="rId8" cstate="print"/>
            <a:srcRect/>
            <a:stretch>
              <a:fillRect/>
            </a:stretch>
          </p:blipFill>
          <p:spPr bwMode="auto">
            <a:xfrm>
              <a:off x="2976538" y="3214686"/>
              <a:ext cx="1679575" cy="1493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5" descr="200172693-001"/>
            <p:cNvPicPr>
              <a:picLocks noChangeAspect="1" noChangeArrowheads="1"/>
            </p:cNvPicPr>
            <p:nvPr/>
          </p:nvPicPr>
          <p:blipFill>
            <a:blip r:embed="rId9" cstate="print"/>
            <a:srcRect l="17045" r="-3594"/>
            <a:stretch>
              <a:fillRect/>
            </a:stretch>
          </p:blipFill>
          <p:spPr bwMode="auto">
            <a:xfrm>
              <a:off x="1336788" y="3214686"/>
              <a:ext cx="1615948" cy="14986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 name="Slide Number Placeholder 2"/>
          <p:cNvSpPr>
            <a:spLocks noGrp="1"/>
          </p:cNvSpPr>
          <p:nvPr>
            <p:ph type="sldNum" sz="quarter" idx="12"/>
          </p:nvPr>
        </p:nvSpPr>
        <p:spPr/>
        <p:txBody>
          <a:bodyPr/>
          <a:lstStyle/>
          <a:p>
            <a:fld id="{AF2541DC-305F-4949-A632-DD930B0BE76F}" type="slidenum">
              <a:rPr lang="en-US" smtClean="0"/>
              <a:pPr/>
              <a:t>6</a:t>
            </a:fld>
            <a:endParaRPr lang="en-US"/>
          </a:p>
        </p:txBody>
      </p:sp>
      <p:sp>
        <p:nvSpPr>
          <p:cNvPr id="2" name="Footer Placeholder 1">
            <a:extLst>
              <a:ext uri="{FF2B5EF4-FFF2-40B4-BE49-F238E27FC236}">
                <a16:creationId xmlns:a16="http://schemas.microsoft.com/office/drawing/2014/main" id="{7F33B611-AB61-447B-A2F9-573BF3BF44C4}"/>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0" fill="hold"/>
                                        <p:tgtEl>
                                          <p:spTgt spid="29"/>
                                        </p:tgtEl>
                                        <p:attrNameLst>
                                          <p:attrName>ppt_x</p:attrName>
                                        </p:attrNameLst>
                                      </p:cBhvr>
                                      <p:tavLst>
                                        <p:tav tm="0">
                                          <p:val>
                                            <p:strVal val="0-#ppt_w/2"/>
                                          </p:val>
                                        </p:tav>
                                        <p:tav tm="100000">
                                          <p:val>
                                            <p:strVal val="#ppt_x"/>
                                          </p:val>
                                        </p:tav>
                                      </p:tavLst>
                                    </p:anim>
                                    <p:anim calcmode="lin" valueType="num">
                                      <p:cBhvr additive="base">
                                        <p:cTn id="8" dur="50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2" repeatCount="indefinite" fill="hold" nodeType="afterEffect">
                                  <p:stCondLst>
                                    <p:cond delay="0"/>
                                  </p:stCondLst>
                                  <p:childTnLst>
                                    <p:anim calcmode="lin" valueType="num">
                                      <p:cBhvr additive="base">
                                        <p:cTn id="11" dur="5000"/>
                                        <p:tgtEl>
                                          <p:spTgt spid="28"/>
                                        </p:tgtEl>
                                        <p:attrNameLst>
                                          <p:attrName>ppt_x</p:attrName>
                                        </p:attrNameLst>
                                      </p:cBhvr>
                                      <p:tavLst>
                                        <p:tav tm="0">
                                          <p:val>
                                            <p:strVal val="ppt_x"/>
                                          </p:val>
                                        </p:tav>
                                        <p:tav tm="100000">
                                          <p:val>
                                            <p:strVal val="1+ppt_w/2"/>
                                          </p:val>
                                        </p:tav>
                                      </p:tavLst>
                                    </p:anim>
                                    <p:anim calcmode="lin" valueType="num">
                                      <p:cBhvr additive="base">
                                        <p:cTn id="12" dur="5000"/>
                                        <p:tgtEl>
                                          <p:spTgt spid="28"/>
                                        </p:tgtEl>
                                        <p:attrNameLst>
                                          <p:attrName>ppt_y</p:attrName>
                                        </p:attrNameLst>
                                      </p:cBhvr>
                                      <p:tavLst>
                                        <p:tav tm="0">
                                          <p:val>
                                            <p:strVal val="ppt_y"/>
                                          </p:val>
                                        </p:tav>
                                        <p:tav tm="100000">
                                          <p:val>
                                            <p:strVal val="ppt_y"/>
                                          </p:val>
                                        </p:tav>
                                      </p:tavLst>
                                    </p:anim>
                                    <p:set>
                                      <p:cBhvr>
                                        <p:cTn id="13" dur="1" fill="hold">
                                          <p:stCondLst>
                                            <p:cond delay="4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4" descr="http://i39.photobucket.com/albums/e179/dgembadgemba/hs1.jpg"/>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miter lim="800000"/>
            <a:headEnd/>
            <a:tailEnd/>
          </a:ln>
        </p:spPr>
      </p:pic>
      <p:sp>
        <p:nvSpPr>
          <p:cNvPr id="74758" name="Rectangle 4"/>
          <p:cNvSpPr>
            <a:spLocks noChangeArrowheads="1"/>
          </p:cNvSpPr>
          <p:nvPr/>
        </p:nvSpPr>
        <p:spPr bwMode="auto">
          <a:xfrm>
            <a:off x="5105400" y="416733"/>
            <a:ext cx="9144000" cy="685800"/>
          </a:xfrm>
          <a:prstGeom prst="rect">
            <a:avLst/>
          </a:prstGeom>
          <a:noFill/>
          <a:ln w="9525">
            <a:noFill/>
            <a:miter lim="800000"/>
            <a:headEnd/>
            <a:tailEnd/>
          </a:ln>
        </p:spPr>
        <p:txBody>
          <a:bodyPr wrap="none" anchor="ctr"/>
          <a:lstStyle/>
          <a:p>
            <a:pPr>
              <a:defRPr/>
            </a:pPr>
            <a:r>
              <a:rPr lang="en-US" sz="2800" b="1" dirty="0">
                <a:effectLst>
                  <a:outerShdw blurRad="38100" dist="38100" dir="2700000" algn="tl">
                    <a:srgbClr val="000000">
                      <a:alpha val="43137"/>
                    </a:srgbClr>
                  </a:outerShdw>
                </a:effectLst>
                <a:latin typeface="Rockwell" pitchFamily="18" charset="0"/>
              </a:rPr>
              <a:t>TINDAKAN TIDAK AMAN</a:t>
            </a:r>
          </a:p>
        </p:txBody>
      </p:sp>
      <p:sp>
        <p:nvSpPr>
          <p:cNvPr id="50180" name="AutoShape 18" descr="data:image/jpeg;base64,/9j/4AAQSkZJRgABAQAAAQABAAD/2wCEAAkGBhQSERUUEhQWFRUWGBcYFhgXFxkaHRwaFxYYGhgaIBwYHCYhGBojHRwYHy8gJCcpLCwsHB4xNTAqNSYrLCkBCQoKDgwOGg8PGiokHRwsKSwpKSksKSkpLCwsLCksKSwsLCwpLCwsLCksKSwsKSkpKSwsKSksKSkpLCwpKSwsLP/AABEIAMEBBAMBIgACEQEDEQH/xAAcAAABBQEBAQAAAAAAAAAAAAAFAAECBAYDBwj/xABGEAABAgMEBgcFBQYGAgMBAAABAhEAAyEEEjFBBQYiUWFxEzKBkaGx8AdCUsHRFCNy4fEzU2KCksIWJDRDorIV0pOz4iX/xAAbAQADAQEBAQEAAAAAAAAAAAAAAQIDBAUGB//EAC4RAAICAQMDAgUCBwAAAAAAAAABAhEDEiExBEFRExQFMlJhkRVCIiNDgcHR8P/aAAwDAQACEQMRAD8AwMmaAoLYXkkMzBnzfM4Ebi7swEdrJpRRQtHWLhYzAuk3sAKXTmWfc5ivpKkw3VEOopKCorPusSrBQNWqSN+BiuqwLQFEpUKAqb3QugBAa65yPDfGFIxs6KtJSrpZOKQlZupcIN4VLghsC/HGBUxfj69GO9mtipanSWJBBcAg7wQaHfUYgHKOcxJNWYPTLd+UaoaZzShxHNaa/lBqxaBmLTKF1zOvdDeUlCXSpiSpVCMaOK+JgajyJKb9rt0lIxuyT0qzvFKCr74tFWY1AcgYV/SDeitAz58tcuVJK1FUtQZ3uqCnI91jsuSQQw4wQtGkLLI2bNZbympOtCukNcFCWlkA8wWO9olavaXblSDIvpSk0eWhKFN8IKGCRlQAtR2hpodBjRPs9l2ZSV6SnSZSXJEu+oqOVbjN2K31jSp9oWi7Iky7O5wDS5d0HEY0vb9onEfy+MmWpXXUeTvj5RfsaLqaAhwUksHINak4djUEGpj0o9Btntt2bsqzHcAVMMPhQK1fsGT0D2n2l6QmJdHRyUKUUgpSHDVzdWCk1bLnGQRMZWwliM6lq8MKtBlerE0ruCYgqupU20kbSAoBwmuPfCKUG+CK9JKW5tE6dNUQGF4hPWS4NX6qRhuTup0s3SJSQiUhjTa4pZQowrjzAjtYNBqlqVfS1A2e+r51GEG7JZ7yXFQz05PFLYTiZH/Di8SB2n6CCNj0VMQGExSApgoIcO2ALGrcRGpk6KmLOxLUrkknfuHAwQs+qk9RCejukgnaITmBnhj+sBJkpWhkANdfnX1nFyz2FIokAdkbOzagLNVLQmgwc/IDfnF6zaiS0pBXMU+YAA8S/p4VjMVIs4GHlHe6xp3xvZGrFnQQyCrPaUeYoGEX7Po6UjqS0p7K04l6wrQqPPZFiWrqoUrkCcnyEWv8LT1VMsJ/EUjc1Hfwj0GzDZIfM+Cj5QrVKp6yg1BpMHL1BUazJgTnspKs+LRDSOiuhTc6yUiqgkB71fm0bWbNYGvYKxmdY1uSkOXbeMEjwz74TdjSoBy0bK1UAIIoHYir8xQv9HF32b6JC1Wm6SVDo2clgdtx3A4/DzhIsjImFnqPPniGJgr7K5I6S0GoIIo5baFTgxVRuT74cXQNWatGgVZlI7T9I7o0CM1dw+sFXhPFa5C0IF27RctMmYQHN1VTyMeQaM0cTaJhf305fxp+ke1aU/YzPwq8o850HY0mesKSVErBA2mqSXN0ORSGn5Ja8CRYkhSnUcE5tmrc0PZ7ClpQSkqNMElX+2rgY0suUE9IqXIAFANkCoBJJvF0htwc9z93mPKSpSUhme+K7JBAup2RVsX4vWHqJox6tDzVkkImEAgZjADcYUa6x20i+ALzKAN2SVAMhAu9cMwApCibGj5pRNKSClRChUEZNu/KLMy2EbCV0WEGZixIrnVxR95ByYxWmIbv8o0mrGqvTyzOmN0ZvJSQraSsFJw/Cc3BeMdNhRmbRZ3WwIFQkV8T3xOykXFJCXJDqUzkBJx3gYvzgprXYim1TgAgAEME3QAm6lqBqsz0qXgKtWANLrjLIv21hrguuxdslulJYrBUxAusHKTUkO4y8RxgrM0xICellSwllC6ks9Gc5hnrXfnGZmzVF3JLkmuZOfOL2j9VbTP/AGcld34lC6O9TeEMpRlLhF6XrFKUoFVlQtTEJvzF3QznqoYqO51NhSO1v1fBly1yQvaRL6RKiCXWAykgAEoc4VLMXzF/Qvs6nhaVzFpl3S7B1HiKEYimMbiwaFTLKFOpS5YupJUaJAupDYFkgCr4ROtI6Y9Lll9jz/8A8MHuIluqoYAkuzc4vr1KtExdE3E1qs3SNxu1PY0ehpQA7ABySWDOTiaYx0uxLy+Dqh0KXzMyFn9nqH+8mEAgAolbIahIKi5LkPl3ARZsFjSNITqAhCEBLh2ZMtIIfAsMY0zYesoBaMH+etR/B68Izcmzrx4ow4RDSNukyrZetBTdMm4LwvBysmtC1AfRjZ6ElylS0rlBBSWIIAAao7o8q9oyvvUj8HkuNfYNOGy6MkhKgFzEsjg5IKicQE8M23xrA8vq5KMmbqzJZCUpwAu0highbktQUpm/acIr2NH3ct19IbgF96KoKgClce6LQYGmOFN30izlHIpj3Aw0tTioLli1KP2xF6d8dpQq3qmPrjABzVLLgpApvMMkvXCpGAyLcYsFLOSQBxIHnHFAx5njnjT1WABIDAB86dp4Y1eLEyzgs9WgZbtMSpQF5QqpKRkHJ3k4ZxcVbXAujdW8MN4IBf5wxJp8EJ0sBQLDMccf08IzenJCTNcVqaADhjwfONDMUq8+yw4fnWMnpuf98p3xrni3CEMrWpSQiYTSlAPJvLsgn7KT/qdzo8X+ggVaKyJigXpxOeD725Y8KmvZSn7uca9dNMuqe/8ASGhM3rwnhPCeAZV0qfuZn4TGB1UQozVlIfbDsq7W7MIqOROOUb7Sn7FfKMZqkgJUoqUUC+7ChOwoPQPm1N5hksLLsUwonFShR3UAXP3Y2cerXd5x3Xo1pgBmXSULvNdSG2QwYDf+UdixRMSELUVEtsLOKAMVDeIs3lFd5MlQ2VCtxOJS3vcD3w7JoGaOsKAFfflO0aBSgMhkv684UERZ1/ukmpNZpGJJ91JGcKEOj5mXo1YUBcLqJu06zbszV4IaL1i+zyFyrhUpUwLBdkhk3dzv9I9IVqyJklUsi4Zar0pXwrYELDD4gXEecW2x7RUaklyeL1L5xnGytNAu135hUsmpJPomuEXbNq6i6hZWqoUS+F5KkumlWN4cYsS5CQhd74CU83FO69FqQT0aUblE/wBQSG/4w39jowxi71Gl1Q0XLTLJCEFQUwUwKmADBzURpOjgRquPuf5j5D8oNj13CMZcnq40lFELkK7HVUMfXfEmpFqxJobPsiUIdjERn9Ef6y1/iSPFcFdJ6VlyEhUws7hIAdSjuSBVR9GPPbZrOUTJi0KMrpVPdSylkOpqsQMThT+ImLjBy4ObN1UMXPPgI64aOVPtSEigoVLIohIQSpR5DLMsBUiNLq/YrNOkrmT6y26GSg1KJaDi4wmE7RIqHpQ0HDQcxCECYJhM0X5z3lTGSQUSBtKYkkKU27+GqttnXceeqVZpYF2XLmLuhs3CXUoD4cVHEgY9Ki4qj53P1Xq5NVBCy2uZo66X+0WGYWStJBKCTgWolXCgV/CaRt7NahNSFS1JUghwRgd+Oe8YgvhHmOrGipO0mXaJ05E4KSpMqWUS7oIJJvYihSGFS4FYMWLSH2UDZlWZBJMxM6cTMLZhKSrFNcKMQQzGHpEs6RueqKnhXxOVY4jSKfcvLIzTtc6gU/SBqp/SMZUrpAQC61JSmocBQWbwLEKYIOIjlOt8x6zpTJZ5clC5iqmiciAa4S3oW3wqH6rfAS6dZJZkABi7Fm4Jxx3jLjFNWlZJU3SKnLwuy3U3MS3KR+ItFM2Qrr9nVMq4NqmMkPWkolTcjKEVtP6UmSpaZZmSkqm7CEoBQlAJAUsqJAYCj3Us75RdGbk+5CRIRa7Qtakp+zSLyQMApZG0pxiwYvj1d8B9Da7JsswyzfXZbxAUSFGWL2TB1JGfFyONPTmkJ9mlKsKwhnBCk+8lTqAIGRoouHYNURa1MMqzruWlBSZqB0a1gXShQwrRlUqaUYtnLRcXTSX9z0RNoQpKVpUlSVMUkFwQcweyMfpAOtT1z5+Bi+qzKsT3AV2WpVLxMp8VJGad4584G6StCVzCpCklORajYP8APviDpTsa1TP8urCl3HicvCvONB7KZZ+zzVHAzGHMCrjLERmdJKBsyiCC5SzF8CoHDk3fjGw9lv8AoRxmTD/yb5Q0DNfChNCaAYyg+NYSUthTlSHaE0ADGHhNCaABQoTQ8AGNtks3FDAlJ4tSPL9I2UBZTuPqser2naScqEHtplzjBaXsSgs3Q5TiQBU3U5Y0JeEuQe4As+jguXOJfZlqUC+d5KRzDqhSJW1B9Gh+lshSFXVAkl6OAUukuRmkHH3YDpSSRyGPICH3N8RrdCWYJlBs6ntr84IJiloVuhT2uTmQanlF4Rzvk9aHyoRjEe0nSikJRKYhKhevZEpVhxYMWNNp8o3BMAddNHibZFAoJIKSFAP0ddpZAqUgO4HhiCPJGf5HuDdStaDOuy1lyQbhzBQHUg7w20k7nBwEXtMa2BBMqzgTJrs+KUndTrq/hGGZDRldXdVZpXMSiYEoIAVOQFMUmpSkqumtHYOzB2JfcaJ1ek2VF7aUQKquuWpQJQKDgni7msbvEm7PH/UHGOhPfyZw6qTZyVLmzSJyhQkBTcDkBldTQcSIFavaqqs81c+2KlyrhIkGaSQuYD1wmqlpSNrCpu5PHpibQLiSiWoKWbqEzBdUTXEVKUgAqJLEAGmD07XYLXMmEhUiSlLpQq4Jkwh3fadKXxYcKmNIwaOPN1EZKoqvLfIEsFqXaJiUmfbLQFKF4y5X2eSBm6mvENkKnKIaVnnpL0xFikhOylU5XTTAgKLNLQ6UmuDYnGNENXCpKkT586cF3b15V0MkvdSlJZIepbFgN8NZNXLPKVdkyEBiCS14uas6nPE9gxNNKONNMEWmaq70P+btClXFnoUiSlIIJTLJAHR5EhgcAWwiWhNArRMCvsdnkpx2lGfNJILOo0SHqSKsCBUxoLTpazyA0ychHBaw9eDue7ziWjLeienpZJvoqkFiBQsWBrjm2Qg2E2yrZNXzeSq0T5k9q3FMJfbLDgjOCtnAxSEpSKJCEhIbMskNXDDAcYkUkVLCIpIwqewgfIQUiNTaHmzkpBKiEgAkk5AVJjyvTumDPnKmZGiBuSMB8zxJjaa6aR6OSEAN0pIP4UsTlvu+MeXkuTdU6S9cW3xnKTTOvBihOLbdPsFdDWRM+clMyb0YUClK1B63WS7kCpAGOA4xsvtT/wCT0kllD9lOduAN4jsfPBQBjz8nv9YcI0+idYkTZYs1tdUv/bm+9LLMK5p+VC4oCRUJJOmaKwaWm2BfQWplSlUlzmJAG45sN2KeIwDaWlhE1ZlgFBUdlOGLgp4YfpBBFr+zNZbbdm2eYPupoqGGBDEkM4wqnEEiM9pBKrOsoQq/KJJlq4AuMOzChxDVEQb3QQt88LkuGIpudw/dyz4xv/Zij/8AnSjvVM/+xT+MecfYmkXwt7xZWYLg17K95j0j2dLH2CUkEKKSoKAODrUfIg9sCLTvk1UKFDwFjQoeFAA0KHhQANChQ8AGWEt0tSvHmfKBa9GG8Sqt47g2K6dtPCL8q2OdlqFq13iOqlHnX5eESMxOt1oubCSbylucqFSsuNX5iBNgReKgcWJFOL+EFNdUffoBVRkA4Bq76b8THPVixhSionZOwOJ63kCXygSvZG8JRhFylwFdFIaUkNvccQWPlBJEgnhAnTOuNksewpTqHuIDmta5DtMNqprnLtypgQhaLgB2mYgkjEYcotYo9zmy/EMrX8tUguhBcbCuamSO538ItKlgjhuh1GGvRqoxR5s82Sb/AImMZAMSRJEJ44WxBUm4HBW6XGIS22eBagO8phsx5ZzsEy+ozsQxRKauw+0rnMIB/CEcYvP6J+kULTpWz2cATJ0uUAAACpKWADAAO+EZ3S3tQscpJ6Mmcv3QlKgCeKlAMOTwWPTKT2R0111t+zJ6OUodMqtAGSCcTed1HIdu5/N9JaetE6kyfMUN14hP9KWERsqJtumqUl5i1F1qOAfMnIbuTCNvo/2byFAJmzJpWr3kXUgH8JSokcX7BGLbZ6OPEoKjy/o1XgBiSB3nOPatBW+z6PscqVPtEtKwklYv1vKJURdFaO2GUea6x6pLsylXV3kJLEkbQ3OBQjj4CAyLLeCmckcGfeBvPDGtHgToMmNT2PXLX7U7Eh7hmTD/AAIbxWUwEne2pAOxZlH8UwDwSk+ceYqRQtwrHFIyENybJXTwRsdafaB9rUkiV0YAZr141Lkuwd4DS7Td20H8ScH+hgXZwbzEHsHrjFqUhpgCywev0fKFXc1UYpVQaE28kKlq37s6EN5j0esua7OGJyypuOe+HFlTLACcDXtPpuyGSnLEHLjvByMWcba4NDoDTyEDobQgTJCqVG0iruk4gPVhzFca6mSp2UuTfUlBVufdvbgK7jSA5BBAO+hwfgdyoKaJUskoZKksVKQtQALYs9HiGjSMnwyytC0SnBJlKUQHOCgMeD7+w1Ynb6k2Vf2WXOs14TpYuTUkNLmsXZ8LwBDHyjBLSUynSv7paikgl7qqiofdgrljQxqNWZ02wyJdoRME1CnE+SSAoMWCu5jexAIdwaLg3im+D0/RGmUWhJKXSpNFoPWSdx+sX3jz3SOsMufaJUyxKCVhBVMWpwGylqAxLhjzFaU0ejtcpMxG2bixRSGJY7xSogtG0IylwmH3hPAhWtEj4lH+UxBWtkncs9g+sTqXk2XTZn+x/gNPCeAJ1vlZJX/x+sc1a5Iylq7xBrj5LXR53xFmihRmTrmP3R/q/wDzCg1x8j9ln+kpSSAoUrvej497RcmK3ZRBFnchzgaYbs/GOxlsKlL9sJHNZmta9EX5sogAku4LVYC7jxcwB0trRJsljuSZqFzOqLpBIJqpRAyFeZuxpddTMNmX0aSuZdWEhIrtJKCccgo8XwjA6A1cEu6taXmk0YOUnFgM5mLqwDZMVRUOXRGRaopMHW7UudaZpmWeWoS1gKBnLCVEmp620fVTGw1A0EuySppnJZa5gAAIOyhJaoozlUd5FhUNpUspN5NxZWlQUSpvddjicTgY0NtSoJATdfi5DADIFzUjwi70mWRao7HM2o5DvhdMvhAybaFJBJmANuSB/wBiqKE7S6f3pVyUf7ITyI4vRkw8qcplF3Z6BtztuGWO+ML7Q7YpQkpBUm8i8oXj7xFCxZQDcov2nSzVMpRTvWgse1cZjWXTYnssBiNlrwJxJdsWxrC1WbY8NOzMS7CqYVNQAVPMsBzPyMLRuhJlonplIZyanIAYqPAfljG8tmhBZ7LJQzTlp6aaS9L4+7QRldRU8VwY1H1dMmTfI+8mgFWVFFkS3yclzuqcopHVwddGaMTZpYkyAGLOpRu3iaXlKYsCxAABJYhIoSD2jrNMlrabcNQUlAVdKWc1US4G8sebiGs9keaHDBDkrUCCq+lnSMEMGUV4j7tCcKCtcNZ/s9nUSR0swEJD9VBJbnQM+bQS4BMx2s+m3mTiFEutgSXOzjF1GvFhtEno7UlctQSgbCUlN5ILqS3VUSauMABhGCtFoKsTh88YHIllSufrviZIpM0GkJImzES5RSut1BSAkrvHZvV62ONa1eGnyk2ddyYlqqDouqBuqKVEbQcAgh82gpZpsrR4QZaSbQEhTzBtImFPw4SwlyQDtksSwAjI2sDEdtX5n1xhRY2jVaZsUuShC+kSQtF5KUso4kBykkB2OdO+MlaJ5KjuOHrfEETCImtDhx2iGIJaM0uwCFmg6p3cOUGRGOw5QQsGlCihqny5fSLUjny4r3Ro7dagmWCReJo28Zxyk2kEVLpyOaTuV9f1i5ZLOmdKoXeo7HDc/rAedIVJUSO0ZEcRnA0ZR8MITgWKXLHd64mCWiLeuQlBBvBmUDg4JH049kBrPawpNOqGcZp48U8f0i3Z5gDAmlS/E1B8oaUXtIayZMTuL4Cdk0iqUQtGGCk5EO+A/UZUpF6bp8rZSUhKhmDluO+AIU1U1GY3flDv7ye716MdKwY3vV/92J99njFwUtv8mj/xOv4U+P1iKtZZm5HcfrAC+FYUMNKtYJKSGVWgcgimZzxjaGDBsnFb9xy+J9Y1tN7dg+dYpn8Pd+cQVrBN+If0iBN9oRXHSukxL9qOZ/FOrf8AUf5CZ07N+PwT9IUCwYUHtsf0oX6h1P1v8ntASRVNee/HKGM5RNbnYFb/AMW7x7ogmfiMN2f5GIpIOZ7vzj5/Uj2aKOsDm5LvAEuVHABOZNXp5PiYG/ZbiAroypwkhykJA6wC3yAuvlefG6kDvbbSkzpl97qk3AW4FOHbhFXSlqcqM1ZRKTViyaA0BA8LxO8ARrF0RJNnfSGmEJSqco/dyxs0O0pjWtcya7xmI8utvtCnqmFatspDIBLJSCahksS9KuMBDa4a0G0KCJbiUnAb+MZOaRWE9+RrY0q9dZ6k7KZaRgSJYUe+bfijP1rtKgyp0wjcFED+lLCIapWBM+1ypKlXUrVtlwNkAqV1qOwLehD27RjKNxygGhNDjTwrE0hlJdvUrie+NT7PtBGfagqaPuZYM2d+BAdualXR2mM8i6jJ/KPStAINn0ckq2V2o9KoPhJQ/RhsrxdXICKSQmNbbX9otd1dVzFX1D+FJJu8qdyRG0lIISlSSkXVXlBRYFPRkDOjua748e0JrOj7cJyyTLJUlQzEtSSlxyBCuYja6Q16sclLyyqcr3UtR+4AdsJOh1aC2k9LCUlc6cq5LxQjNRNScyqp4DIcPItPacXapxmKw90bgMIWntYJtsmX5p5JyA7fOKEq7W8oCmee6m6Hfdio7WSWk3kMTMWEpQ7AJBO0pRJDFgw/ES9BGgnTJNnlBNkDTio3ppN5ZSzAJW12WSSp7mAA2lVjN2i0EYBIHxD9I42kqI6zvm+MS7ZXBC1WsZYuXq49Y84piaYiZR3QykEYhooR1CCcBEkpUMj3RwQox3SQd7wCJqlvVqxxZvpE0rAyMPeCuBgAt6K0sqSp0lxmk5/Q8RGuM+Xapd4UIx3vuO48c4wRT3x3sOkFSlXkFt4yI3GGnRnPGpboNWWxNMJqADFwi7hhmPmPpHOx25Kw6aHMZj8uMdyY05OOTd0xkrzEWbPZ5iwtaQgIQNrarVgKNiTTjFGYbtQ/FvOOtnt5lbaQC1QFC8DwIz/SKUn5J09/JIAtfMxOLXQlQVzfDh8oa4LgIVt3qpuhrv4nd3yZqxYtE5U+ZhLBbIBCXCeJZyABU12YS7QqavpFs7AUSlOFBRIAoG8IuEXOVEzmoKzqkFqw8ReEI9xKlR5b3HMKFCiWUj21OiFgdZBfgR9cogqwKSlypIoVYqw/p9NBBc0t167LAjDmc8ajs3xhNYNcZolTSLtxlmod2dgQaMwAZm3iPk20j7LB08816exR01pKaUJm2aWVpXeLAkKFxV0nZNQdwqIw9sRbLWoI6NbDBISUpHEk07SYed7Q7Spqswagl5lzTo6VaLGreutpmWqSibMvIUsJULqBi4FQkHFotakTGGKTSb3Ceh/Z1LMsmeolahQJLBP/ALHw3b4rL9l56NV2YkzHN0MQkjIE4g+HnG8sg2E8vMvFi7GWqR6Pt8dVR4JpbRMyzruzpZQcnwPEEUI4iI2abOmEISokmgHzc5DfHutu0bLnIKJqAtJyI8RmDxEYayatpsUuapaQZ05S5cm8OpJQohUwPgZhF0H4Qs5xtCV7M8/qMHp7p7APQ2q4n2iXJSSAVOpW6WgPMUd2yD2kCD2vmmQoKu7ImbCEj3ZSQAABwSw7TF/V6ydHZJloZl2omTKejSJavvFfzrZPIRjrfI+1WgrJKZCDdBDOQDtEZVL1PCNK8HJZmpk9qJF3jn3w5txzjaWjRVnQgrllChneTWmLqIocKHixLVzWkNKS1ukIDMwUAAzbminGgu2DF2w5ACIJQ9TDLAyiUsnCJGdxZypN0Kpi35d8SkJMssqqTiPmOMSkSvjSU8SkxfsiUuChQcEEOHqCDnyhNgcxo9nBjjOsuUFbROq/YYGzZhvPvwH0hxlsS0wXcxiSeqY6zZRfDsiHudsBRza8OMQLxOWBHUKGcAhpcwKocd8Q6NjHdISMg8OtVRvgAjJnlJBDg5QesNvTMoaK3b+IgH0RKnenblyjslDZjm7d2B9Zw0zOeNTDlpmBKQTVyzeZhdFshQZlPd4tX0Yp2S1ibsKxyO/84ZMpd8JLlFS70ANSRuPD9Yeozjii3UnRcSMsTBPo2F0Gg9PFOyoPWPZFq9HqdLClqfc8vqWlLTzQlCEkxEw6Y7rOWhEwoYmGiRnuM+ejrVO4kjmaDk/Mtvby3WK0vZpgGaQC/Ej6mN9M0itQbo1h910b8VLHDJPbHmun1nopgp1cAA1CMXxj5KfKP0L4ZWnJfj/ZiuhfLtiVmKpc2WoJulKkqFMSFOPERYs2kChJDAuXDv38qemiE+2GYtJUAGYU3O8bt9jz446d0elnTNoSgXJUtaq0dQap5/pHOTrFbq3rAQBgXWAdwBKSK8841k9ciWhzLCip1MlLEXiSnPcR4RnJ2sqVEjowAKsSoVOdTXsjmb08kPPkXcs6M05OmTEpmWYy0AFU2ZfLS0JTeJIMsOTgBmaQOlTFWy1gql3r6koSjFKU9VILggpSmpGbE5xd0tOEuUmSAAuay5jP1cZSTXE9c/yboLSjKstiK0VWodGlValQeYqu5NA28CN4p0ZSyynvJ8Gd1p0ghIuyv2ctKZMkfwpDPTfVT8RGEn2lqCjQX0xbLymGCQ3aet3MB3xl7bMfCOtbI527K+krZssM8eQgfJWxcxCcqtYSAdztEt2ykPNU5joG3xwUYmJfOIGELNpFd0yyp0FqHKoL78vODesljssnovsqysmWDN4LNSAc2/KM2EslyC2Rb5xBQO8DnE0XewWl24EV8YddolkMopbjApKT8Se+O0qz5Fj3QaSbJWmclNAq8OBcjtjhMGx2mLKrACXLeMN9nThWj0pjl2PDWwFIJaJyw+EXbLaEylOCgncpCVDuUC0drfpVM5jdusGoaY9gHYIL3EDTZ34QWsOr86dLVNlSytKFMSmpdn6oqWFXAgPMOQdo1WrmrQnSgpNoEtVSQ2FQwooVavB2glsBmVJUC9RFqy6KmzbxSkqY7RcY7qmDE7QakTFJvBYQtnyVdIJPBNMT4iLa0kugOmu0q8CO8ME0S1GJc7xGbyJGcptcAQaBnA9Vj+IfWC9ksi2AmEPw+scLXLmLBVLnEgOWBIbFgA9MD3HCJ/8Ah57H78GlA5ruBcUzjsxzwrdnLk1zVWi6U5evWMOEwJn2a0oI2wahNC+JDYitVR0RJtNcDuqn5iPQh1Crg4pYPugk1IaBU2ZaUJJUAw/DEkzbTjcyfDg+Rzi/cRXkn0H5QRMKBarbP+Bv5TCivVQvRZ7Cqzq/eKPNMs/2VjO6S1PWuiZqQPedJdQeoxYDKgpGgFmSMHHJS/rDizg+8s8L6vrHgOKPolOUU0nyYCfqFPE6+mXKUjHozNWQaMxUQFY1x4QTsep01CVDobK6y7qK1XBuS6TQZZ8Y1/QnJavBX/YP4wujX8Y/o+ioYtTIWITkICVrQsjMkvywwyiaZCRenTZcq5LAJA95WCU1GBNOV4w/Rr+If0t5KivbLKVJZV1nDEKIrgMUGtWzidIjKK1gKrUB0ZnTZqxQEDbWphv7sh4H9btJBKxLSRclNLTxUTtni6n7EiLtmmGyoUsy0koQejuJvKCzS8dkHZcqo5MCrHZFKClbIvAgX+sAcSxFMopeRUYC2zLsoqAc7R7ThAS2W/3UpBYB1HlkI2ekdVLSzJQFN1WXL+ZSQYCTNSrYouZTZZeSHfGNXNGdMz1kqrbF5IrdNAeFK14RqdDWKzqKlzQlKAQ0sEJBNWersB21xxccNVbapyZEyjDaDcAKw6dVbcaCzLPIP5RcJxityZQbNl/iOQgbCJQQjJKU7V5CkoRhUFQJL5eOZWLLOICpPRqUopKkKZIYKrd6rklGTUPOKo1NtxxkqTzB8gImjVS1ihlLLGrBVDzIaB5IPsCxyROVq4taPupktb3gAdk7JIJa6zcSqBk8TUAdJLIBDgqSoON+1BlVitktIRKlzgBeB6MLcgsbxG56BsweZgrVK3zU/sZ6uCyR/wByBCfpDWtABQCj+zHh9BDT5ITiG5E/WC83Vu1Spl1Uq4SzXlpSn+pSrpzz3xK06pWxRF6SoD4klKhwqlRpx84xbXY0XABloBJZ+2HEg5UglN1enSi7AtixDgnIh3rXB4om0AHDsi1TJ3Otj0V0pVtAFKSoBR613EDizmu6K8xQwGEd7FKVOUQks1c8zTCDGktRLTKQlak0PWdKhdU7XS48YG6DdmdRJUrqgmOslExLumYAcWB5xZk2Zcs3S6VAlwaVgjKWr4vKE1ZRQ/8AI3QXzxJ6z4u5rFqxaRY3Ei8mpAJLP3NmYuotG9jzb5xakAY3RzAHyiHjTFSONmXdABSAHeiqjcRgxHyZ61im2FyVBTOKlwCL4ZwAaMDSCkqWFEABySABV3OA5wcRqXaD/sn+pH/tGbxpEuJmAFlN2WkqUGUlTbJNCReUBkO9qRdlialLLlzBTaVddIo7sG5OwAL7oMp1QtH7tQ7Uj5x3RqXaDurvmD5GNlNx4Zm8UX2MjMtaFoKWUVEFgRnQ784sdKlyzBRolwMGoHIwYdvbGxkak2kUC0JH4leQDR3l6hrLX5yaYMh8mzbKKeaV3ZHtlVGHE1OZSDuhRvkez2UBVZJ/Aj+4E+MKK91MXtUWnHGGMY7/ABlOV1JA57av+ohl6etxOzKflJX/AHRGk67NmlZ3RK96f6xiha9JK91Q/kQPOH+y6RVipQ5LQn/rBp+4rNsPXoQ6eHlGHOr9uV1lntmk+TxKXqXaDUzUj+ZZPlBS8js3F4wypoGJbnGTTqUstetBPJKvmqkX7HqhKQp1kzC3vgN5fOFSALHSkof7qOV9P1ixJtSVdVQVyIPlFOXoWSMJUv8AoT8xFuXLCQyQAOAA8oQzpeh2eIAjl64Q4EKgEREezxibH16pCCvTwUFjJDZAd0VdI6N6UD72bLb92sJ/tJi4lXqkMZsFAZe1agCZ1rTPVuvEK8zFZXsyl5T1/wDxj5GNiJsOk84NwMUv2YS/3qj/ACiKk32VIJ/aq/oB/uj0InjCIhio82s/szmS1EypyWOIUkh91K7znBSbqZMxMxJJqTdzd81vxjZpCczCuA5wnbGeZW7UKfevJUlRZrrN8y+MV06m2oYoA/mHp49TVIHoQ5kb4LYUeUjVW1ZSifwlOY4mErQdoRUypjcBerT4Xj1MWNILhO/Cnkz5R0AAL3U78CK5Z84LkFI831cKxa5LuCFnJsEk55iPTTbJj5+uymccypBLlHKqqb22qR1NoS3Vbc59ExO7GdEW9QBqfW+GmaRIF4hJ7O/LARwE9DHHhu+vhCXPltQ83FP17IW4y3L0jLOVeDjyjqmZLLsVDtp5wN+zpLNdrXrCIqsTOXzbfj5wWAQTaJfxEeucKBZsnLtURDxVokrJJ4tvhPSIBcR6StB67YoDoVQ5MM8LpPH6QAOFkR0TMerRArh29es4AOgmRILHrhHIGHYwAdA5hhzhiPXr5wngAmTDkxB+zwhhUVcHcfyeACd708TCo5EesDyhKVixaADo9WMPEHMOVGABy/5GHf1+kRfth/X6wAMFNSsSCoZ/X5w7QAPe5ejEnrgHjmaQvOACZPOFjEXOReHvGACQh3iGJwiQG4+cADvEVGJXeMc1J4eEACfiO2HBJxY8oZv4QYklB3d0KhjqlUe7/wAf1iIQBv8AEfOOzzE43wO36xC9vJ9czDEQIH8Xf+cKJFD7+8fSFBSAECFMx7vIQoUAEzl2fOJI+vyh4UADy/e5Q6svWcPCgAkrDsiScO75woUMCGfb9I6r6sPChAchh3x0RgOUKFAAj8/mIY/TyhQoAFmPWUOfl9YeFAB0OfOIzMfW6FCgAknqn8PziCMfXGFCgA6JhDLnChQAIYn1vhK+nmIeFAAx+Y8oRy7fKFCgA5Ix9cY67+yFChgMvPmfKEMU9nzhoUIAzM6piin5QoUAFdcKFChgf//Z"/>
          <p:cNvSpPr>
            <a:spLocks noChangeAspect="1" noChangeArrowheads="1"/>
          </p:cNvSpPr>
          <p:nvPr/>
        </p:nvSpPr>
        <p:spPr bwMode="auto">
          <a:xfrm>
            <a:off x="180975" y="-152400"/>
            <a:ext cx="296863" cy="296863"/>
          </a:xfrm>
          <a:prstGeom prst="rect">
            <a:avLst/>
          </a:prstGeom>
          <a:noFill/>
          <a:ln w="9525">
            <a:noFill/>
            <a:miter lim="800000"/>
            <a:headEnd/>
            <a:tailEnd/>
          </a:ln>
        </p:spPr>
        <p:txBody>
          <a:bodyPr/>
          <a:lstStyle/>
          <a:p>
            <a:endParaRPr lang="en-US"/>
          </a:p>
        </p:txBody>
      </p:sp>
      <p:sp>
        <p:nvSpPr>
          <p:cNvPr id="24" name="Rectangle 4"/>
          <p:cNvSpPr>
            <a:spLocks noChangeArrowheads="1"/>
          </p:cNvSpPr>
          <p:nvPr/>
        </p:nvSpPr>
        <p:spPr bwMode="auto">
          <a:xfrm>
            <a:off x="5105400" y="30963"/>
            <a:ext cx="2357390" cy="685800"/>
          </a:xfrm>
          <a:prstGeom prst="rect">
            <a:avLst/>
          </a:prstGeom>
          <a:noFill/>
          <a:ln w="9525">
            <a:noFill/>
            <a:miter lim="800000"/>
            <a:headEnd/>
            <a:tailEnd/>
          </a:ln>
        </p:spPr>
        <p:txBody>
          <a:bodyPr wrap="none" anchor="ctr"/>
          <a:lstStyle/>
          <a:p>
            <a:pPr>
              <a:defRPr/>
            </a:pPr>
            <a:r>
              <a:rPr lang="en-US" sz="2800" b="1" i="1" u="sng" dirty="0">
                <a:effectLst>
                  <a:outerShdw blurRad="38100" dist="38100" dir="2700000" algn="tl">
                    <a:srgbClr val="000000">
                      <a:alpha val="43137"/>
                    </a:srgbClr>
                  </a:outerShdw>
                </a:effectLst>
                <a:latin typeface="Rockwell" pitchFamily="18" charset="0"/>
              </a:rPr>
              <a:t>UNSAFE Condition</a:t>
            </a:r>
          </a:p>
        </p:txBody>
      </p:sp>
      <p:grpSp>
        <p:nvGrpSpPr>
          <p:cNvPr id="40" name="Group 39"/>
          <p:cNvGrpSpPr/>
          <p:nvPr/>
        </p:nvGrpSpPr>
        <p:grpSpPr>
          <a:xfrm>
            <a:off x="0" y="5214950"/>
            <a:ext cx="9906000" cy="1643051"/>
            <a:chOff x="0" y="5214950"/>
            <a:chExt cx="9906000" cy="1643051"/>
          </a:xfrm>
        </p:grpSpPr>
        <p:pic>
          <p:nvPicPr>
            <p:cNvPr id="82946" name="Picture 2" descr="http://www.nathanielturner.com/images/New_Folder/africapoverty5.jpg"/>
            <p:cNvPicPr>
              <a:picLocks noChangeAspect="1" noChangeArrowheads="1"/>
            </p:cNvPicPr>
            <p:nvPr/>
          </p:nvPicPr>
          <p:blipFill>
            <a:blip r:embed="rId4" cstate="print"/>
            <a:srcRect/>
            <a:stretch>
              <a:fillRect/>
            </a:stretch>
          </p:blipFill>
          <p:spPr bwMode="auto">
            <a:xfrm>
              <a:off x="0" y="5214950"/>
              <a:ext cx="2024042" cy="1643050"/>
            </a:xfrm>
            <a:prstGeom prst="rect">
              <a:avLst/>
            </a:prstGeom>
            <a:noFill/>
            <a:ln>
              <a:solidFill>
                <a:schemeClr val="bg1"/>
              </a:solidFill>
            </a:ln>
          </p:spPr>
        </p:pic>
        <p:pic>
          <p:nvPicPr>
            <p:cNvPr id="82948" name="Picture 4" descr="https://encrypted-tbn1.gstatic.com/images?q=tbn:ANd9GcTGKqFRlk4tPdK4V9a10QGpABGC4PB-5BkVjdUHey-MUaBrlXeL"/>
            <p:cNvPicPr>
              <a:picLocks noChangeAspect="1" noChangeArrowheads="1"/>
            </p:cNvPicPr>
            <p:nvPr/>
          </p:nvPicPr>
          <p:blipFill>
            <a:blip r:embed="rId5" cstate="print"/>
            <a:srcRect/>
            <a:stretch>
              <a:fillRect/>
            </a:stretch>
          </p:blipFill>
          <p:spPr bwMode="auto">
            <a:xfrm>
              <a:off x="2024042" y="5214950"/>
              <a:ext cx="2053813" cy="1643050"/>
            </a:xfrm>
            <a:prstGeom prst="rect">
              <a:avLst/>
            </a:prstGeom>
            <a:noFill/>
            <a:ln>
              <a:solidFill>
                <a:schemeClr val="bg1"/>
              </a:solidFill>
            </a:ln>
          </p:spPr>
        </p:pic>
        <p:pic>
          <p:nvPicPr>
            <p:cNvPr id="82950" name="Picture 6" descr="http://www.scripps.ohiou.edu/08midday/08spring/HousingCodesD.jpeg"/>
            <p:cNvPicPr>
              <a:picLocks noChangeAspect="1" noChangeArrowheads="1"/>
            </p:cNvPicPr>
            <p:nvPr/>
          </p:nvPicPr>
          <p:blipFill>
            <a:blip r:embed="rId6" cstate="print"/>
            <a:srcRect/>
            <a:stretch>
              <a:fillRect/>
            </a:stretch>
          </p:blipFill>
          <p:spPr bwMode="auto">
            <a:xfrm>
              <a:off x="4024306" y="5214950"/>
              <a:ext cx="2071701" cy="1643050"/>
            </a:xfrm>
            <a:prstGeom prst="rect">
              <a:avLst/>
            </a:prstGeom>
            <a:noFill/>
            <a:ln>
              <a:solidFill>
                <a:schemeClr val="bg1"/>
              </a:solidFill>
            </a:ln>
          </p:spPr>
        </p:pic>
        <p:pic>
          <p:nvPicPr>
            <p:cNvPr id="82952" name="Picture 8" descr="http://www.safetyfirst.ca/gallery/albums/Unsafe_Acts/Castoro_Halifax_002.jpg"/>
            <p:cNvPicPr>
              <a:picLocks noChangeAspect="1" noChangeArrowheads="1"/>
            </p:cNvPicPr>
            <p:nvPr/>
          </p:nvPicPr>
          <p:blipFill>
            <a:blip r:embed="rId7" cstate="print"/>
            <a:srcRect/>
            <a:stretch>
              <a:fillRect/>
            </a:stretch>
          </p:blipFill>
          <p:spPr bwMode="auto">
            <a:xfrm>
              <a:off x="6047438" y="5214951"/>
              <a:ext cx="2191710" cy="1643050"/>
            </a:xfrm>
            <a:prstGeom prst="rect">
              <a:avLst/>
            </a:prstGeom>
            <a:noFill/>
            <a:ln>
              <a:solidFill>
                <a:schemeClr val="bg1"/>
              </a:solidFill>
            </a:ln>
          </p:spPr>
        </p:pic>
        <p:pic>
          <p:nvPicPr>
            <p:cNvPr id="82954" name="Picture 10" descr="https://encrypted-tbn1.gstatic.com/images?q=tbn:ANd9GcRFHVmlZlW1VlDRcMKgTRfSVyBcFaxcBnxOcS-HUugA73TjoPk4"/>
            <p:cNvPicPr>
              <a:picLocks noChangeAspect="1" noChangeArrowheads="1"/>
            </p:cNvPicPr>
            <p:nvPr/>
          </p:nvPicPr>
          <p:blipFill>
            <a:blip r:embed="rId8" cstate="print"/>
            <a:srcRect l="34500" r="3999"/>
            <a:stretch>
              <a:fillRect/>
            </a:stretch>
          </p:blipFill>
          <p:spPr bwMode="auto">
            <a:xfrm>
              <a:off x="8204851" y="5214950"/>
              <a:ext cx="1701149" cy="1643050"/>
            </a:xfrm>
            <a:prstGeom prst="rect">
              <a:avLst/>
            </a:prstGeom>
            <a:noFill/>
            <a:ln>
              <a:solidFill>
                <a:schemeClr val="bg1"/>
              </a:solidFill>
            </a:ln>
          </p:spPr>
        </p:pic>
      </p:grpSp>
      <p:grpSp>
        <p:nvGrpSpPr>
          <p:cNvPr id="39" name="Group 38"/>
          <p:cNvGrpSpPr/>
          <p:nvPr/>
        </p:nvGrpSpPr>
        <p:grpSpPr>
          <a:xfrm>
            <a:off x="0" y="5214949"/>
            <a:ext cx="9906000" cy="1643051"/>
            <a:chOff x="152400" y="5367350"/>
            <a:chExt cx="9906000" cy="1643051"/>
          </a:xfrm>
        </p:grpSpPr>
        <p:pic>
          <p:nvPicPr>
            <p:cNvPr id="34" name="Picture 2" descr="http://www.nathanielturner.com/images/New_Folder/africapoverty5.jpg"/>
            <p:cNvPicPr>
              <a:picLocks noChangeAspect="1" noChangeArrowheads="1"/>
            </p:cNvPicPr>
            <p:nvPr/>
          </p:nvPicPr>
          <p:blipFill>
            <a:blip r:embed="rId4" cstate="print"/>
            <a:srcRect/>
            <a:stretch>
              <a:fillRect/>
            </a:stretch>
          </p:blipFill>
          <p:spPr bwMode="auto">
            <a:xfrm>
              <a:off x="152400" y="5367350"/>
              <a:ext cx="2024042" cy="1643050"/>
            </a:xfrm>
            <a:prstGeom prst="rect">
              <a:avLst/>
            </a:prstGeom>
            <a:noFill/>
            <a:ln>
              <a:solidFill>
                <a:schemeClr val="bg1"/>
              </a:solidFill>
            </a:ln>
          </p:spPr>
        </p:pic>
        <p:pic>
          <p:nvPicPr>
            <p:cNvPr id="35" name="Picture 4" descr="https://encrypted-tbn1.gstatic.com/images?q=tbn:ANd9GcTGKqFRlk4tPdK4V9a10QGpABGC4PB-5BkVjdUHey-MUaBrlXeL"/>
            <p:cNvPicPr>
              <a:picLocks noChangeAspect="1" noChangeArrowheads="1"/>
            </p:cNvPicPr>
            <p:nvPr/>
          </p:nvPicPr>
          <p:blipFill>
            <a:blip r:embed="rId5" cstate="print"/>
            <a:srcRect/>
            <a:stretch>
              <a:fillRect/>
            </a:stretch>
          </p:blipFill>
          <p:spPr bwMode="auto">
            <a:xfrm>
              <a:off x="2176442" y="5367350"/>
              <a:ext cx="2053813" cy="1643050"/>
            </a:xfrm>
            <a:prstGeom prst="rect">
              <a:avLst/>
            </a:prstGeom>
            <a:noFill/>
            <a:ln>
              <a:solidFill>
                <a:schemeClr val="bg1"/>
              </a:solidFill>
            </a:ln>
          </p:spPr>
        </p:pic>
        <p:pic>
          <p:nvPicPr>
            <p:cNvPr id="36" name="Picture 6" descr="http://www.scripps.ohiou.edu/08midday/08spring/HousingCodesD.jpeg"/>
            <p:cNvPicPr>
              <a:picLocks noChangeAspect="1" noChangeArrowheads="1"/>
            </p:cNvPicPr>
            <p:nvPr/>
          </p:nvPicPr>
          <p:blipFill>
            <a:blip r:embed="rId6" cstate="print"/>
            <a:srcRect/>
            <a:stretch>
              <a:fillRect/>
            </a:stretch>
          </p:blipFill>
          <p:spPr bwMode="auto">
            <a:xfrm>
              <a:off x="4176706" y="5367350"/>
              <a:ext cx="2071701" cy="1643050"/>
            </a:xfrm>
            <a:prstGeom prst="rect">
              <a:avLst/>
            </a:prstGeom>
            <a:noFill/>
            <a:ln>
              <a:solidFill>
                <a:schemeClr val="bg1"/>
              </a:solidFill>
            </a:ln>
          </p:spPr>
        </p:pic>
        <p:pic>
          <p:nvPicPr>
            <p:cNvPr id="37" name="Picture 8" descr="http://www.safetyfirst.ca/gallery/albums/Unsafe_Acts/Castoro_Halifax_002.jpg"/>
            <p:cNvPicPr>
              <a:picLocks noChangeAspect="1" noChangeArrowheads="1"/>
            </p:cNvPicPr>
            <p:nvPr/>
          </p:nvPicPr>
          <p:blipFill>
            <a:blip r:embed="rId7" cstate="print"/>
            <a:srcRect/>
            <a:stretch>
              <a:fillRect/>
            </a:stretch>
          </p:blipFill>
          <p:spPr bwMode="auto">
            <a:xfrm>
              <a:off x="6199838" y="5367351"/>
              <a:ext cx="2191710" cy="1643050"/>
            </a:xfrm>
            <a:prstGeom prst="rect">
              <a:avLst/>
            </a:prstGeom>
            <a:noFill/>
            <a:ln>
              <a:solidFill>
                <a:schemeClr val="bg1"/>
              </a:solidFill>
            </a:ln>
          </p:spPr>
        </p:pic>
        <p:pic>
          <p:nvPicPr>
            <p:cNvPr id="38" name="Picture 10" descr="https://encrypted-tbn1.gstatic.com/images?q=tbn:ANd9GcRFHVmlZlW1VlDRcMKgTRfSVyBcFaxcBnxOcS-HUugA73TjoPk4"/>
            <p:cNvPicPr>
              <a:picLocks noChangeAspect="1" noChangeArrowheads="1"/>
            </p:cNvPicPr>
            <p:nvPr/>
          </p:nvPicPr>
          <p:blipFill>
            <a:blip r:embed="rId8" cstate="print"/>
            <a:srcRect l="34500" r="3999"/>
            <a:stretch>
              <a:fillRect/>
            </a:stretch>
          </p:blipFill>
          <p:spPr bwMode="auto">
            <a:xfrm>
              <a:off x="8357251" y="5367350"/>
              <a:ext cx="1701149" cy="1643050"/>
            </a:xfrm>
            <a:prstGeom prst="rect">
              <a:avLst/>
            </a:prstGeom>
            <a:noFill/>
            <a:ln>
              <a:solidFill>
                <a:schemeClr val="bg1"/>
              </a:solidFill>
            </a:ln>
          </p:spPr>
        </p:pic>
      </p:grpSp>
      <p:sp>
        <p:nvSpPr>
          <p:cNvPr id="3" name="Slide Number Placeholder 2"/>
          <p:cNvSpPr>
            <a:spLocks noGrp="1"/>
          </p:cNvSpPr>
          <p:nvPr>
            <p:ph type="sldNum" sz="quarter" idx="12"/>
          </p:nvPr>
        </p:nvSpPr>
        <p:spPr/>
        <p:txBody>
          <a:bodyPr/>
          <a:lstStyle/>
          <a:p>
            <a:fld id="{AF2541DC-305F-4949-A632-DD930B0BE76F}" type="slidenum">
              <a:rPr lang="en-US" smtClean="0"/>
              <a:pPr/>
              <a:t>7</a:t>
            </a:fld>
            <a:endParaRPr lang="en-US"/>
          </a:p>
        </p:txBody>
      </p:sp>
      <p:sp>
        <p:nvSpPr>
          <p:cNvPr id="2" name="Footer Placeholder 1">
            <a:extLst>
              <a:ext uri="{FF2B5EF4-FFF2-40B4-BE49-F238E27FC236}">
                <a16:creationId xmlns:a16="http://schemas.microsoft.com/office/drawing/2014/main" id="{4C934508-6092-43BC-A956-D81EBD3C5B10}"/>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indefinite"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0" fill="hold"/>
                                        <p:tgtEl>
                                          <p:spTgt spid="39"/>
                                        </p:tgtEl>
                                        <p:attrNameLst>
                                          <p:attrName>ppt_x</p:attrName>
                                        </p:attrNameLst>
                                      </p:cBhvr>
                                      <p:tavLst>
                                        <p:tav tm="0">
                                          <p:val>
                                            <p:strVal val="1+#ppt_w/2"/>
                                          </p:val>
                                        </p:tav>
                                        <p:tav tm="100000">
                                          <p:val>
                                            <p:strVal val="#ppt_x"/>
                                          </p:val>
                                        </p:tav>
                                      </p:tavLst>
                                    </p:anim>
                                    <p:anim calcmode="lin" valueType="num">
                                      <p:cBhvr additive="base">
                                        <p:cTn id="8" dur="50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0"/>
                            </p:stCondLst>
                            <p:childTnLst>
                              <p:par>
                                <p:cTn id="10" presetID="2" presetClass="exit" presetSubtype="8" repeatCount="indefinite" fill="hold" nodeType="afterEffect">
                                  <p:stCondLst>
                                    <p:cond delay="0"/>
                                  </p:stCondLst>
                                  <p:childTnLst>
                                    <p:anim calcmode="lin" valueType="num">
                                      <p:cBhvr additive="base">
                                        <p:cTn id="11" dur="5000"/>
                                        <p:tgtEl>
                                          <p:spTgt spid="40"/>
                                        </p:tgtEl>
                                        <p:attrNameLst>
                                          <p:attrName>ppt_x</p:attrName>
                                        </p:attrNameLst>
                                      </p:cBhvr>
                                      <p:tavLst>
                                        <p:tav tm="0">
                                          <p:val>
                                            <p:strVal val="ppt_x"/>
                                          </p:val>
                                        </p:tav>
                                        <p:tav tm="100000">
                                          <p:val>
                                            <p:strVal val="0-ppt_w/2"/>
                                          </p:val>
                                        </p:tav>
                                      </p:tavLst>
                                    </p:anim>
                                    <p:anim calcmode="lin" valueType="num">
                                      <p:cBhvr additive="base">
                                        <p:cTn id="12" dur="5000"/>
                                        <p:tgtEl>
                                          <p:spTgt spid="40"/>
                                        </p:tgtEl>
                                        <p:attrNameLst>
                                          <p:attrName>ppt_y</p:attrName>
                                        </p:attrNameLst>
                                      </p:cBhvr>
                                      <p:tavLst>
                                        <p:tav tm="0">
                                          <p:val>
                                            <p:strVal val="ppt_y"/>
                                          </p:val>
                                        </p:tav>
                                        <p:tav tm="100000">
                                          <p:val>
                                            <p:strVal val="ppt_y"/>
                                          </p:val>
                                        </p:tav>
                                      </p:tavLst>
                                    </p:anim>
                                    <p:set>
                                      <p:cBhvr>
                                        <p:cTn id="13" dur="1" fill="hold">
                                          <p:stCondLst>
                                            <p:cond delay="4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523875" y="2286000"/>
          <a:ext cx="8929750" cy="3929090"/>
        </p:xfrm>
        <a:graphic>
          <a:graphicData uri="http://schemas.openxmlformats.org/drawingml/2006/table">
            <a:tbl>
              <a:tblPr/>
              <a:tblGrid>
                <a:gridCol w="4559226">
                  <a:extLst>
                    <a:ext uri="{9D8B030D-6E8A-4147-A177-3AD203B41FA5}">
                      <a16:colId xmlns:a16="http://schemas.microsoft.com/office/drawing/2014/main" val="20000"/>
                    </a:ext>
                  </a:extLst>
                </a:gridCol>
                <a:gridCol w="4370524">
                  <a:extLst>
                    <a:ext uri="{9D8B030D-6E8A-4147-A177-3AD203B41FA5}">
                      <a16:colId xmlns:a16="http://schemas.microsoft.com/office/drawing/2014/main" val="20001"/>
                    </a:ext>
                  </a:extLst>
                </a:gridCol>
              </a:tblGrid>
              <a:tr h="3929090">
                <a:tc>
                  <a:txBody>
                    <a:bodyPr/>
                    <a:lstStyle/>
                    <a:p>
                      <a:pPr marL="342900" lvl="0" indent="-342900">
                        <a:lnSpc>
                          <a:spcPct val="115000"/>
                        </a:lnSpc>
                        <a:spcAft>
                          <a:spcPts val="0"/>
                        </a:spcAft>
                        <a:buFont typeface="+mj-lt"/>
                        <a:buAutoNum type="arabicPeriod"/>
                      </a:pPr>
                      <a:r>
                        <a:rPr lang="id-ID" sz="1800" b="1" dirty="0">
                          <a:latin typeface="Calibri"/>
                          <a:ea typeface="Calibri"/>
                          <a:cs typeface="Times New Roman"/>
                        </a:rPr>
                        <a:t>Tidak ada </a:t>
                      </a:r>
                      <a:r>
                        <a:rPr lang="en-US" sz="1800" b="1" dirty="0" err="1">
                          <a:latin typeface="Calibri"/>
                          <a:ea typeface="Calibri"/>
                          <a:cs typeface="Times New Roman"/>
                        </a:rPr>
                        <a:t>prosedur</a:t>
                      </a:r>
                      <a:r>
                        <a:rPr lang="en-US" sz="1800" b="1" baseline="0" dirty="0">
                          <a:latin typeface="Calibri"/>
                          <a:ea typeface="Calibri"/>
                          <a:cs typeface="Times New Roman"/>
                        </a:rPr>
                        <a:t> </a:t>
                      </a:r>
                      <a:endParaRPr lang="id-ID" sz="1800" b="1" dirty="0">
                        <a:latin typeface="Calibri"/>
                        <a:ea typeface="Calibri"/>
                        <a:cs typeface="Times New Roman"/>
                      </a:endParaRPr>
                    </a:p>
                    <a:p>
                      <a:pPr marL="342900" lvl="0" indent="-342900">
                        <a:lnSpc>
                          <a:spcPct val="115000"/>
                        </a:lnSpc>
                        <a:spcAft>
                          <a:spcPts val="0"/>
                        </a:spcAft>
                        <a:buFont typeface="+mj-lt"/>
                        <a:buAutoNum type="arabicPeriod"/>
                      </a:pPr>
                      <a:r>
                        <a:rPr lang="id-ID" sz="1800" b="1" dirty="0">
                          <a:latin typeface="Calibri"/>
                          <a:ea typeface="Calibri"/>
                          <a:cs typeface="Times New Roman"/>
                        </a:rPr>
                        <a:t>Tidak ada inspeksi</a:t>
                      </a:r>
                    </a:p>
                    <a:p>
                      <a:pPr marL="342900" lvl="0" indent="-342900">
                        <a:lnSpc>
                          <a:spcPct val="115000"/>
                        </a:lnSpc>
                        <a:spcAft>
                          <a:spcPts val="0"/>
                        </a:spcAft>
                        <a:buFont typeface="+mj-lt"/>
                        <a:buAutoNum type="arabicPeriod"/>
                      </a:pPr>
                      <a:r>
                        <a:rPr lang="id-ID" sz="1800" b="1" dirty="0">
                          <a:latin typeface="Calibri"/>
                          <a:ea typeface="Calibri"/>
                          <a:cs typeface="Times New Roman"/>
                        </a:rPr>
                        <a:t>Tidak memadai rencana pelatihan</a:t>
                      </a:r>
                    </a:p>
                    <a:p>
                      <a:pPr marL="342900" lvl="0" indent="-342900">
                        <a:lnSpc>
                          <a:spcPct val="115000"/>
                        </a:lnSpc>
                        <a:spcAft>
                          <a:spcPts val="0"/>
                        </a:spcAft>
                        <a:buFont typeface="+mj-lt"/>
                        <a:buAutoNum type="arabicPeriod"/>
                      </a:pPr>
                      <a:r>
                        <a:rPr lang="id-ID" sz="1800" b="1" dirty="0">
                          <a:latin typeface="Calibri"/>
                          <a:ea typeface="Calibri"/>
                          <a:cs typeface="Times New Roman"/>
                        </a:rPr>
                        <a:t>Tidak ada </a:t>
                      </a:r>
                      <a:r>
                        <a:rPr lang="en-US" sz="1800" b="1" dirty="0" err="1">
                          <a:latin typeface="Calibri"/>
                          <a:ea typeface="Calibri"/>
                          <a:cs typeface="Times New Roman"/>
                        </a:rPr>
                        <a:t>induksi</a:t>
                      </a:r>
                      <a:r>
                        <a:rPr lang="en-US" sz="1800" b="1" dirty="0">
                          <a:latin typeface="Calibri"/>
                          <a:ea typeface="Calibri"/>
                          <a:cs typeface="Times New Roman"/>
                        </a:rPr>
                        <a:t> </a:t>
                      </a:r>
                      <a:r>
                        <a:rPr lang="en-US" sz="1800" b="1" dirty="0" err="1">
                          <a:latin typeface="Calibri"/>
                          <a:ea typeface="Calibri"/>
                          <a:cs typeface="Times New Roman"/>
                        </a:rPr>
                        <a:t>keselamatan</a:t>
                      </a:r>
                      <a:endParaRPr lang="id-ID" sz="1800" b="1" dirty="0">
                        <a:latin typeface="Calibri"/>
                        <a:ea typeface="Calibri"/>
                        <a:cs typeface="Times New Roman"/>
                      </a:endParaRPr>
                    </a:p>
                    <a:p>
                      <a:pPr marL="342900" lvl="0" indent="-342900">
                        <a:lnSpc>
                          <a:spcPct val="115000"/>
                        </a:lnSpc>
                        <a:spcAft>
                          <a:spcPts val="0"/>
                        </a:spcAft>
                        <a:buFont typeface="+mj-lt"/>
                        <a:buAutoNum type="arabicPeriod"/>
                      </a:pPr>
                      <a:r>
                        <a:rPr lang="id-ID" sz="1800" b="1" dirty="0">
                          <a:latin typeface="Calibri"/>
                          <a:ea typeface="Calibri"/>
                          <a:cs typeface="Times New Roman"/>
                        </a:rPr>
                        <a:t>Rencana tidak dipahami</a:t>
                      </a:r>
                    </a:p>
                    <a:p>
                      <a:pPr marL="342900" lvl="0" indent="-342900">
                        <a:lnSpc>
                          <a:spcPct val="115000"/>
                        </a:lnSpc>
                        <a:spcAft>
                          <a:spcPts val="0"/>
                        </a:spcAft>
                        <a:buFont typeface="+mj-lt"/>
                        <a:buAutoNum type="arabicPeriod"/>
                      </a:pPr>
                      <a:r>
                        <a:rPr lang="id-ID" sz="1800" b="1" dirty="0">
                          <a:latin typeface="Calibri"/>
                          <a:ea typeface="Calibri"/>
                          <a:cs typeface="Times New Roman"/>
                        </a:rPr>
                        <a:t>Tidak disiplin prosedur</a:t>
                      </a:r>
                    </a:p>
                    <a:p>
                      <a:pPr marL="342900" lvl="0" indent="-342900">
                        <a:lnSpc>
                          <a:spcPct val="115000"/>
                        </a:lnSpc>
                        <a:spcAft>
                          <a:spcPts val="0"/>
                        </a:spcAft>
                        <a:buFont typeface="+mj-lt"/>
                        <a:buAutoNum type="arabicPeriod"/>
                      </a:pPr>
                      <a:r>
                        <a:rPr lang="id-ID" sz="1800" b="1" dirty="0">
                          <a:latin typeface="Calibri"/>
                          <a:ea typeface="Calibri"/>
                          <a:cs typeface="Times New Roman"/>
                        </a:rPr>
                        <a:t>Prosedur pelabelan tidak dilakukan</a:t>
                      </a:r>
                    </a:p>
                    <a:p>
                      <a:pPr marL="342900" lvl="0" indent="-342900">
                        <a:lnSpc>
                          <a:spcPct val="115000"/>
                        </a:lnSpc>
                        <a:spcAft>
                          <a:spcPts val="0"/>
                        </a:spcAft>
                        <a:buFont typeface="+mj-lt"/>
                        <a:buAutoNum type="arabicPeriod"/>
                      </a:pPr>
                      <a:r>
                        <a:rPr lang="id-ID" sz="1800" b="1" dirty="0">
                          <a:latin typeface="Calibri"/>
                          <a:ea typeface="Calibri"/>
                          <a:cs typeface="Times New Roman"/>
                        </a:rPr>
                        <a:t>Prosedur kadaluarsa</a:t>
                      </a:r>
                    </a:p>
                    <a:p>
                      <a:pPr marL="342900" lvl="0" indent="-342900">
                        <a:lnSpc>
                          <a:spcPct val="115000"/>
                        </a:lnSpc>
                        <a:spcAft>
                          <a:spcPts val="0"/>
                        </a:spcAft>
                        <a:buFont typeface="+mj-lt"/>
                        <a:buAutoNum type="arabicPeriod"/>
                      </a:pPr>
                      <a:r>
                        <a:rPr lang="id-ID" sz="1800" b="1" dirty="0">
                          <a:latin typeface="Calibri"/>
                          <a:ea typeface="Calibri"/>
                          <a:cs typeface="Times New Roman"/>
                        </a:rPr>
                        <a:t>Pelatihan tidak cukup</a:t>
                      </a:r>
                    </a:p>
                    <a:p>
                      <a:pPr marL="342900" lvl="0" indent="-342900">
                        <a:lnSpc>
                          <a:spcPct val="115000"/>
                        </a:lnSpc>
                        <a:spcAft>
                          <a:spcPts val="0"/>
                        </a:spcAft>
                        <a:buFont typeface="+mj-lt"/>
                        <a:buAutoNum type="arabicPeriod"/>
                      </a:pPr>
                      <a:r>
                        <a:rPr lang="id-ID" sz="1800" b="1" dirty="0">
                          <a:latin typeface="Calibri"/>
                          <a:ea typeface="Calibri"/>
                          <a:cs typeface="Times New Roman"/>
                        </a:rPr>
                        <a:t>Tidak taat peraturan</a:t>
                      </a:r>
                    </a:p>
                    <a:p>
                      <a:pPr marL="342900" lvl="0" indent="-342900">
                        <a:lnSpc>
                          <a:spcPct val="115000"/>
                        </a:lnSpc>
                        <a:spcAft>
                          <a:spcPts val="0"/>
                        </a:spcAft>
                        <a:buFont typeface="+mj-lt"/>
                        <a:buAutoNum type="arabicPeriod"/>
                      </a:pPr>
                      <a:r>
                        <a:rPr lang="id-ID" sz="1800" b="1" dirty="0">
                          <a:latin typeface="Calibri"/>
                          <a:ea typeface="Calibri"/>
                          <a:cs typeface="Times New Roman"/>
                        </a:rPr>
                        <a:t>Terlalu banyak bekerja</a:t>
                      </a:r>
                    </a:p>
                    <a:p>
                      <a:pPr marL="342900" lvl="0" indent="-342900">
                        <a:lnSpc>
                          <a:spcPct val="115000"/>
                        </a:lnSpc>
                        <a:spcAft>
                          <a:spcPts val="0"/>
                        </a:spcAft>
                        <a:buFont typeface="+mj-lt"/>
                        <a:buAutoNum type="arabicPeriod"/>
                      </a:pPr>
                      <a:r>
                        <a:rPr lang="id-ID" sz="1800" b="1" dirty="0">
                          <a:latin typeface="Calibri"/>
                          <a:ea typeface="Calibri"/>
                          <a:cs typeface="Times New Roman"/>
                        </a:rPr>
                        <a:t>Kelebihan waktu</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15000"/>
                        </a:lnSpc>
                        <a:spcAft>
                          <a:spcPts val="0"/>
                        </a:spcAft>
                        <a:buFont typeface="+mj-lt"/>
                        <a:buAutoNum type="arabicPeriod" startAt="13"/>
                      </a:pPr>
                      <a:r>
                        <a:rPr lang="id-ID" sz="1800" b="1" dirty="0">
                          <a:latin typeface="Calibri"/>
                          <a:ea typeface="Calibri"/>
                          <a:cs typeface="Times New Roman"/>
                        </a:rPr>
                        <a:t>Gagal Pelatihan </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Gagal menyelesaikan pekerjaan</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Gagal Inspeksi</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Gagal Melaporkan kejadian</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Pekerja tak terlatih</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Tanpa APD</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Mengabaikan aspek lingkungan</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Menciptakan aspek lingkungan</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Tumpahan Bahan Kimia</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Peralatan Rusak</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Mesin tanpa penampung</a:t>
                      </a:r>
                    </a:p>
                    <a:p>
                      <a:pPr marL="342900" lvl="0" indent="-342900">
                        <a:lnSpc>
                          <a:spcPct val="115000"/>
                        </a:lnSpc>
                        <a:spcAft>
                          <a:spcPts val="0"/>
                        </a:spcAft>
                        <a:buFont typeface="+mj-lt"/>
                        <a:buAutoNum type="arabicPeriod" startAt="13"/>
                      </a:pPr>
                      <a:r>
                        <a:rPr lang="id-ID" sz="1800" b="1" dirty="0">
                          <a:latin typeface="Calibri"/>
                          <a:ea typeface="Calibri"/>
                          <a:cs typeface="Times New Roman"/>
                        </a:rPr>
                        <a:t>Tindakan ugal - ugalan</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1210" name="Slide Number Placeholder 4"/>
          <p:cNvSpPr>
            <a:spLocks noGrp="1"/>
          </p:cNvSpPr>
          <p:nvPr>
            <p:ph type="sldNum" sz="quarter" idx="12"/>
          </p:nvPr>
        </p:nvSpPr>
        <p:spPr>
          <a:noFill/>
        </p:spPr>
        <p:txBody>
          <a:bodyPr/>
          <a:lstStyle/>
          <a:p>
            <a:fld id="{894DB5AE-56FA-4C0E-B903-50EAAD889B77}" type="slidenum">
              <a:rPr lang="en-US" smtClean="0"/>
              <a:pPr/>
              <a:t>8</a:t>
            </a:fld>
            <a:endParaRPr lang="en-US"/>
          </a:p>
        </p:txBody>
      </p:sp>
      <p:sp>
        <p:nvSpPr>
          <p:cNvPr id="51211" name="Rectangle 6"/>
          <p:cNvSpPr>
            <a:spLocks noChangeArrowheads="1"/>
          </p:cNvSpPr>
          <p:nvPr/>
        </p:nvSpPr>
        <p:spPr bwMode="auto">
          <a:xfrm>
            <a:off x="0" y="0"/>
            <a:ext cx="9906000" cy="2000250"/>
          </a:xfrm>
          <a:prstGeom prst="rect">
            <a:avLst/>
          </a:prstGeom>
          <a:solidFill>
            <a:schemeClr val="accent1">
              <a:lumMod val="75000"/>
            </a:schemeClr>
          </a:solidFill>
          <a:ln w="9525" algn="ctr">
            <a:noFill/>
            <a:miter lim="800000"/>
            <a:headEnd/>
            <a:tailEnd/>
          </a:ln>
        </p:spPr>
        <p:txBody>
          <a:bodyPr wrap="none"/>
          <a:lstStyle/>
          <a:p>
            <a:pPr eaLnBrk="1" hangingPunct="1"/>
            <a:endParaRPr lang="en-US"/>
          </a:p>
        </p:txBody>
      </p:sp>
      <p:sp>
        <p:nvSpPr>
          <p:cNvPr id="2" name="Title 1"/>
          <p:cNvSpPr>
            <a:spLocks noGrp="1"/>
          </p:cNvSpPr>
          <p:nvPr>
            <p:ph type="title"/>
          </p:nvPr>
        </p:nvSpPr>
        <p:spPr>
          <a:xfrm>
            <a:off x="452438" y="285750"/>
            <a:ext cx="9525000" cy="1143000"/>
          </a:xfrm>
        </p:spPr>
        <p:txBody>
          <a:bodyPr>
            <a:normAutofit fontScale="90000"/>
          </a:bodyPr>
          <a:lstStyle/>
          <a:p>
            <a:pPr eaLnBrk="1" hangingPunct="1">
              <a:defRPr/>
            </a:pPr>
            <a:r>
              <a:rPr lang="id-ID" b="1" dirty="0">
                <a:solidFill>
                  <a:srgbClr val="FFFF66"/>
                </a:solidFill>
                <a:latin typeface="Arial Black" pitchFamily="34" charset="0"/>
              </a:rPr>
              <a:t>WORKSHOP</a:t>
            </a:r>
            <a:br>
              <a:rPr lang="id-ID" b="1" dirty="0">
                <a:solidFill>
                  <a:srgbClr val="FFFF66"/>
                </a:solidFill>
              </a:rPr>
            </a:br>
            <a:r>
              <a:rPr lang="id-ID" sz="3200" b="1" dirty="0">
                <a:solidFill>
                  <a:srgbClr val="FFFF66"/>
                </a:solidFill>
              </a:rPr>
              <a:t>UNSAFE ACT – UNSAFE CONDITION</a:t>
            </a:r>
          </a:p>
        </p:txBody>
      </p:sp>
      <p:sp>
        <p:nvSpPr>
          <p:cNvPr id="51213" name="Text Box 10"/>
          <p:cNvSpPr txBox="1">
            <a:spLocks noChangeArrowheads="1"/>
          </p:cNvSpPr>
          <p:nvPr/>
        </p:nvSpPr>
        <p:spPr bwMode="auto">
          <a:xfrm>
            <a:off x="428625" y="1385888"/>
            <a:ext cx="9310688" cy="400050"/>
          </a:xfrm>
          <a:prstGeom prst="rect">
            <a:avLst/>
          </a:prstGeom>
          <a:noFill/>
          <a:ln w="9525">
            <a:noFill/>
            <a:miter lim="800000"/>
            <a:headEnd/>
            <a:tailEnd/>
          </a:ln>
        </p:spPr>
        <p:txBody>
          <a:bodyPr>
            <a:spAutoFit/>
          </a:bodyPr>
          <a:lstStyle/>
          <a:p>
            <a:pPr marL="342900" indent="-342900" eaLnBrk="1" hangingPunct="1">
              <a:spcBef>
                <a:spcPct val="50000"/>
              </a:spcBef>
            </a:pPr>
            <a:r>
              <a:rPr lang="en-US">
                <a:solidFill>
                  <a:schemeClr val="bg1"/>
                </a:solidFill>
                <a:latin typeface="Calibri" pitchFamily="34" charset="0"/>
                <a:cs typeface="Calibri" pitchFamily="34" charset="0"/>
              </a:rPr>
              <a:t>Identifikasi problem dibawah ini apakah termasuk </a:t>
            </a:r>
            <a:r>
              <a:rPr lang="en-US" b="1" u="sng">
                <a:solidFill>
                  <a:schemeClr val="bg1"/>
                </a:solidFill>
                <a:latin typeface="Calibri" pitchFamily="34" charset="0"/>
                <a:cs typeface="Calibri" pitchFamily="34" charset="0"/>
              </a:rPr>
              <a:t> unsafe act atau unsafe condition</a:t>
            </a:r>
            <a:endParaRPr lang="id-ID" b="1" u="sng">
              <a:solidFill>
                <a:schemeClr val="bg1"/>
              </a:solidFill>
              <a:latin typeface="Calibri" pitchFamily="34" charset="0"/>
              <a:cs typeface="Calibri" pitchFamily="34" charset="0"/>
            </a:endParaRPr>
          </a:p>
        </p:txBody>
      </p:sp>
      <p:sp>
        <p:nvSpPr>
          <p:cNvPr id="3" name="Footer Placeholder 2">
            <a:extLst>
              <a:ext uri="{FF2B5EF4-FFF2-40B4-BE49-F238E27FC236}">
                <a16:creationId xmlns:a16="http://schemas.microsoft.com/office/drawing/2014/main" id="{5737ADDF-96EB-4794-B1AF-955B5F145826}"/>
              </a:ext>
            </a:extLst>
          </p:cNvPr>
          <p:cNvSpPr>
            <a:spLocks noGrp="1"/>
          </p:cNvSpPr>
          <p:nvPr>
            <p:ph type="ftr" sz="quarter" idx="11"/>
          </p:nvPr>
        </p:nvSpPr>
        <p:spPr/>
        <p:txBody>
          <a:bodyPr/>
          <a:lstStyle/>
          <a:p>
            <a:r>
              <a:rPr lang="en-US"/>
              <a:t>HIRADC 2/Rev.0© Copyright, Sentral-Sistem  April 2019</a:t>
            </a: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3513" name="Picture 9" descr="forward"/>
          <p:cNvPicPr>
            <a:picLocks noGrp="1" noChangeAspect="1" noChangeArrowheads="1" noCrop="1"/>
          </p:cNvPicPr>
          <p:nvPr>
            <p:ph sz="quarter" idx="2"/>
          </p:nvPr>
        </p:nvPicPr>
        <p:blipFill>
          <a:blip r:embed="rId4" cstate="print"/>
          <a:srcRect/>
          <a:stretch>
            <a:fillRect/>
          </a:stretch>
        </p:blipFill>
        <p:spPr>
          <a:xfrm>
            <a:off x="1608138" y="4395788"/>
            <a:ext cx="550862" cy="377825"/>
          </a:xfrm>
        </p:spPr>
      </p:pic>
      <p:pic>
        <p:nvPicPr>
          <p:cNvPr id="533514" name="Picture 10" descr="forward"/>
          <p:cNvPicPr>
            <a:picLocks noGrp="1" noChangeAspect="1" noChangeArrowheads="1" noCrop="1"/>
          </p:cNvPicPr>
          <p:nvPr>
            <p:ph sz="quarter" idx="3"/>
          </p:nvPr>
        </p:nvPicPr>
        <p:blipFill>
          <a:blip r:embed="rId4" cstate="print"/>
          <a:srcRect/>
          <a:stretch>
            <a:fillRect/>
          </a:stretch>
        </p:blipFill>
        <p:spPr>
          <a:xfrm>
            <a:off x="7512050" y="4395788"/>
            <a:ext cx="549275" cy="377825"/>
          </a:xfrm>
        </p:spPr>
      </p:pic>
      <p:sp>
        <p:nvSpPr>
          <p:cNvPr id="41988" name="Slide Number Placeholder 7"/>
          <p:cNvSpPr>
            <a:spLocks noGrp="1"/>
          </p:cNvSpPr>
          <p:nvPr>
            <p:ph type="sldNum" sz="quarter" idx="4294967295"/>
          </p:nvPr>
        </p:nvSpPr>
        <p:spPr>
          <a:xfrm>
            <a:off x="6769100" y="6400800"/>
            <a:ext cx="3136900" cy="457200"/>
          </a:xfrm>
          <a:prstGeom prst="rect">
            <a:avLst/>
          </a:prstGeom>
          <a:noFill/>
        </p:spPr>
        <p:txBody>
          <a:bodyPr/>
          <a:lstStyle/>
          <a:p>
            <a:pPr algn="ctr"/>
            <a:fld id="{9C74BE99-3031-4000-A597-E08B31E3A854}" type="slidenum">
              <a:rPr lang="en-US" smtClean="0"/>
              <a:pPr algn="ctr"/>
              <a:t>9</a:t>
            </a:fld>
            <a:endParaRPr lang="en-US"/>
          </a:p>
        </p:txBody>
      </p:sp>
      <p:sp>
        <p:nvSpPr>
          <p:cNvPr id="41989" name="Line 46"/>
          <p:cNvSpPr>
            <a:spLocks noChangeShapeType="1"/>
          </p:cNvSpPr>
          <p:nvPr/>
        </p:nvSpPr>
        <p:spPr bwMode="auto">
          <a:xfrm>
            <a:off x="0" y="1571625"/>
            <a:ext cx="9906000" cy="0"/>
          </a:xfrm>
          <a:prstGeom prst="line">
            <a:avLst/>
          </a:prstGeom>
          <a:noFill/>
          <a:ln w="76200">
            <a:solidFill>
              <a:schemeClr val="tx1"/>
            </a:solidFill>
            <a:miter lim="800000"/>
            <a:headEnd/>
            <a:tailEnd/>
          </a:ln>
        </p:spPr>
        <p:txBody>
          <a:bodyPr wrap="none"/>
          <a:lstStyle/>
          <a:p>
            <a:endParaRPr lang="en-US"/>
          </a:p>
        </p:txBody>
      </p:sp>
      <p:sp>
        <p:nvSpPr>
          <p:cNvPr id="41990" name="Oval 41"/>
          <p:cNvSpPr>
            <a:spLocks noChangeArrowheads="1"/>
          </p:cNvSpPr>
          <p:nvPr/>
        </p:nvSpPr>
        <p:spPr bwMode="auto">
          <a:xfrm>
            <a:off x="7558088" y="2876550"/>
            <a:ext cx="2289175" cy="3095625"/>
          </a:xfrm>
          <a:prstGeom prst="ellipse">
            <a:avLst/>
          </a:prstGeom>
          <a:solidFill>
            <a:srgbClr val="993300">
              <a:alpha val="38823"/>
            </a:srgbClr>
          </a:solidFill>
          <a:ln w="57150">
            <a:solidFill>
              <a:schemeClr val="tx1"/>
            </a:solidFill>
            <a:miter lim="800000"/>
            <a:headEnd/>
            <a:tailEnd/>
          </a:ln>
        </p:spPr>
        <p:txBody>
          <a:bodyPr wrap="none" anchor="ctr"/>
          <a:lstStyle/>
          <a:p>
            <a:pPr eaLnBrk="1" hangingPunct="1"/>
            <a:endParaRPr lang="en-US"/>
          </a:p>
        </p:txBody>
      </p:sp>
      <p:sp>
        <p:nvSpPr>
          <p:cNvPr id="41991" name="Rectangle 44"/>
          <p:cNvSpPr>
            <a:spLocks noChangeArrowheads="1"/>
          </p:cNvSpPr>
          <p:nvPr/>
        </p:nvSpPr>
        <p:spPr bwMode="auto">
          <a:xfrm>
            <a:off x="1824038" y="2781300"/>
            <a:ext cx="3959225" cy="3168650"/>
          </a:xfrm>
          <a:prstGeom prst="rect">
            <a:avLst/>
          </a:prstGeom>
          <a:solidFill>
            <a:srgbClr val="FFFF00">
              <a:alpha val="38039"/>
            </a:srgbClr>
          </a:solidFill>
          <a:ln w="76200" cmpd="tri">
            <a:solidFill>
              <a:schemeClr val="tx1"/>
            </a:solidFill>
            <a:miter lim="800000"/>
            <a:headEnd/>
            <a:tailEnd/>
          </a:ln>
        </p:spPr>
        <p:txBody>
          <a:bodyPr wrap="none" anchor="ctr"/>
          <a:lstStyle/>
          <a:p>
            <a:pPr eaLnBrk="1" hangingPunct="1"/>
            <a:endParaRPr lang="en-US"/>
          </a:p>
        </p:txBody>
      </p:sp>
      <p:sp>
        <p:nvSpPr>
          <p:cNvPr id="41992" name="Rectangle 40"/>
          <p:cNvSpPr>
            <a:spLocks noChangeArrowheads="1"/>
          </p:cNvSpPr>
          <p:nvPr/>
        </p:nvSpPr>
        <p:spPr bwMode="auto">
          <a:xfrm>
            <a:off x="738188" y="160338"/>
            <a:ext cx="7524750" cy="1125537"/>
          </a:xfrm>
          <a:prstGeom prst="rect">
            <a:avLst/>
          </a:prstGeom>
          <a:noFill/>
          <a:ln w="9525">
            <a:noFill/>
            <a:miter lim="800000"/>
            <a:headEnd/>
            <a:tailEnd/>
          </a:ln>
        </p:spPr>
        <p:txBody>
          <a:bodyPr wrap="none" anchor="ctr"/>
          <a:lstStyle/>
          <a:p>
            <a:pPr eaLnBrk="1" hangingPunct="1"/>
            <a:r>
              <a:rPr lang="en-US" sz="3600" b="1" i="1">
                <a:latin typeface="Rockwell" pitchFamily="18" charset="0"/>
              </a:rPr>
              <a:t>	Dasar-Dasar </a:t>
            </a:r>
          </a:p>
          <a:p>
            <a:pPr eaLnBrk="1" hangingPunct="1"/>
            <a:r>
              <a:rPr lang="en-US" sz="3600" b="1" i="1">
                <a:latin typeface="Rockwell" pitchFamily="18" charset="0"/>
              </a:rPr>
              <a:t>	Keselamatan &amp; Kesehatan Kerja</a:t>
            </a:r>
          </a:p>
        </p:txBody>
      </p:sp>
      <p:sp>
        <p:nvSpPr>
          <p:cNvPr id="533506" name="Text Box 2"/>
          <p:cNvSpPr txBox="1">
            <a:spLocks noChangeArrowheads="1"/>
          </p:cNvSpPr>
          <p:nvPr/>
        </p:nvSpPr>
        <p:spPr bwMode="auto">
          <a:xfrm>
            <a:off x="350838" y="1812925"/>
            <a:ext cx="9283700" cy="784225"/>
          </a:xfrm>
          <a:prstGeom prst="rect">
            <a:avLst/>
          </a:prstGeom>
          <a:noFill/>
          <a:ln w="9525">
            <a:noFill/>
            <a:miter lim="800000"/>
            <a:headEnd/>
            <a:tailEnd/>
          </a:ln>
        </p:spPr>
        <p:txBody>
          <a:bodyPr>
            <a:spAutoFit/>
          </a:bodyPr>
          <a:lstStyle/>
          <a:p>
            <a:pPr>
              <a:spcBef>
                <a:spcPct val="50000"/>
              </a:spcBef>
              <a:defRPr/>
            </a:pPr>
            <a:r>
              <a:rPr lang="en-US" sz="2400" b="1" u="sng" dirty="0">
                <a:latin typeface="+mj-lt"/>
              </a:rPr>
              <a:t>Loss Causation Model-</a:t>
            </a:r>
            <a:r>
              <a:rPr lang="en-US" sz="2400" b="1" i="1" dirty="0">
                <a:latin typeface="+mj-lt"/>
              </a:rPr>
              <a:t>”Negative”  - Domino Theory</a:t>
            </a:r>
          </a:p>
          <a:p>
            <a:pPr>
              <a:spcBef>
                <a:spcPct val="50000"/>
              </a:spcBef>
              <a:defRPr/>
            </a:pPr>
            <a:r>
              <a:rPr lang="en-US" sz="1400" b="1" dirty="0" err="1">
                <a:latin typeface="+mj-lt"/>
              </a:rPr>
              <a:t>Mr.Frank</a:t>
            </a:r>
            <a:r>
              <a:rPr lang="en-US" sz="1400" b="1" dirty="0">
                <a:latin typeface="+mj-lt"/>
              </a:rPr>
              <a:t> </a:t>
            </a:r>
            <a:r>
              <a:rPr lang="en-US" sz="1400" b="1" dirty="0" err="1">
                <a:latin typeface="+mj-lt"/>
              </a:rPr>
              <a:t>E.Bird,Jr</a:t>
            </a:r>
            <a:r>
              <a:rPr lang="en-US" sz="1400" b="1" dirty="0">
                <a:latin typeface="+mj-lt"/>
              </a:rPr>
              <a:t> </a:t>
            </a:r>
            <a:r>
              <a:rPr lang="en-US" sz="1400" b="1" i="1" dirty="0">
                <a:latin typeface="+mj-lt"/>
              </a:rPr>
              <a:t>(International Loss Control Institute, ILCI)</a:t>
            </a:r>
            <a:r>
              <a:rPr lang="en-US" sz="1400" b="1" dirty="0">
                <a:latin typeface="+mj-lt"/>
              </a:rPr>
              <a:t> Developed By Heinrich</a:t>
            </a:r>
          </a:p>
        </p:txBody>
      </p:sp>
      <p:sp>
        <p:nvSpPr>
          <p:cNvPr id="533507" name="Rectangle 3"/>
          <p:cNvSpPr>
            <a:spLocks noChangeArrowheads="1"/>
          </p:cNvSpPr>
          <p:nvPr/>
        </p:nvSpPr>
        <p:spPr bwMode="auto">
          <a:xfrm>
            <a:off x="23813" y="3284538"/>
            <a:ext cx="1636712" cy="2305050"/>
          </a:xfrm>
          <a:prstGeom prst="rect">
            <a:avLst/>
          </a:prstGeom>
          <a:solidFill>
            <a:srgbClr val="6600FF"/>
          </a:solidFill>
          <a:ln w="9525">
            <a:solidFill>
              <a:schemeClr val="tx1"/>
            </a:solidFill>
            <a:miter lim="800000"/>
            <a:headEnd/>
            <a:tailEnd/>
          </a:ln>
        </p:spPr>
        <p:txBody>
          <a:bodyPr anchor="ctr"/>
          <a:lstStyle/>
          <a:p>
            <a:pPr algn="ctr"/>
            <a:r>
              <a:rPr lang="en-US" sz="1600" b="1" i="1" dirty="0">
                <a:solidFill>
                  <a:srgbClr val="FFFF00"/>
                </a:solidFill>
                <a:latin typeface="Rockwell" pitchFamily="18" charset="0"/>
              </a:rPr>
              <a:t>Management</a:t>
            </a:r>
          </a:p>
          <a:p>
            <a:pPr algn="ctr"/>
            <a:r>
              <a:rPr lang="en-US" sz="1600" b="1" i="1" dirty="0">
                <a:solidFill>
                  <a:srgbClr val="FFFF00"/>
                </a:solidFill>
                <a:latin typeface="Rockwell" pitchFamily="18" charset="0"/>
              </a:rPr>
              <a:t>And Organization</a:t>
            </a:r>
          </a:p>
          <a:p>
            <a:pPr algn="ctr"/>
            <a:r>
              <a:rPr lang="en-US" sz="1400" b="1" dirty="0">
                <a:solidFill>
                  <a:srgbClr val="000000"/>
                </a:solidFill>
              </a:rPr>
              <a:t>(lack of control)</a:t>
            </a:r>
          </a:p>
          <a:p>
            <a:pPr algn="ctr"/>
            <a:r>
              <a:rPr lang="en-US" sz="1400" b="1" dirty="0">
                <a:solidFill>
                  <a:schemeClr val="bg1"/>
                </a:solidFill>
              </a:rPr>
              <a:t>Substandard</a:t>
            </a:r>
          </a:p>
          <a:p>
            <a:pPr algn="ctr"/>
            <a:r>
              <a:rPr lang="en-US" sz="1400" b="1" dirty="0">
                <a:solidFill>
                  <a:schemeClr val="bg1"/>
                </a:solidFill>
              </a:rPr>
              <a:t>Management</a:t>
            </a:r>
          </a:p>
          <a:p>
            <a:pPr algn="ctr"/>
            <a:r>
              <a:rPr lang="en-US" sz="1400" b="1" dirty="0">
                <a:solidFill>
                  <a:schemeClr val="bg1"/>
                </a:solidFill>
              </a:rPr>
              <a:t>System</a:t>
            </a:r>
          </a:p>
          <a:p>
            <a:pPr algn="ctr"/>
            <a:endParaRPr lang="en-US" sz="1200" b="1" dirty="0">
              <a:solidFill>
                <a:srgbClr val="FFCC00"/>
              </a:solidFill>
            </a:endParaRPr>
          </a:p>
          <a:p>
            <a:pPr algn="ctr"/>
            <a:endParaRPr lang="en-US" sz="1200" b="1" dirty="0">
              <a:solidFill>
                <a:srgbClr val="FFCC00"/>
              </a:solidFill>
            </a:endParaRPr>
          </a:p>
        </p:txBody>
      </p:sp>
      <p:sp>
        <p:nvSpPr>
          <p:cNvPr id="533508" name="Rectangle 4"/>
          <p:cNvSpPr>
            <a:spLocks noChangeArrowheads="1"/>
          </p:cNvSpPr>
          <p:nvPr/>
        </p:nvSpPr>
        <p:spPr bwMode="auto">
          <a:xfrm>
            <a:off x="2039938" y="3284538"/>
            <a:ext cx="1546225" cy="2305050"/>
          </a:xfrm>
          <a:prstGeom prst="rect">
            <a:avLst/>
          </a:prstGeom>
          <a:solidFill>
            <a:srgbClr val="6600FF"/>
          </a:solidFill>
          <a:ln w="9525">
            <a:solidFill>
              <a:schemeClr val="tx1"/>
            </a:solidFill>
            <a:miter lim="800000"/>
            <a:headEnd/>
            <a:tailEnd/>
          </a:ln>
        </p:spPr>
        <p:txBody>
          <a:bodyPr anchor="ctr"/>
          <a:lstStyle/>
          <a:p>
            <a:pPr algn="ctr"/>
            <a:r>
              <a:rPr lang="en-US" sz="1800" b="1" i="1" dirty="0">
                <a:solidFill>
                  <a:srgbClr val="FFFF00"/>
                </a:solidFill>
                <a:latin typeface="Rockwell" pitchFamily="18" charset="0"/>
              </a:rPr>
              <a:t>Basic Causes</a:t>
            </a:r>
          </a:p>
          <a:p>
            <a:pPr algn="ctr"/>
            <a:endParaRPr lang="en-US" sz="1200" b="1" dirty="0">
              <a:solidFill>
                <a:schemeClr val="bg1"/>
              </a:solidFill>
            </a:endParaRPr>
          </a:p>
          <a:p>
            <a:pPr algn="ctr"/>
            <a:endParaRPr lang="en-US" sz="1200" b="1" dirty="0">
              <a:solidFill>
                <a:schemeClr val="bg1"/>
              </a:solidFill>
            </a:endParaRPr>
          </a:p>
          <a:p>
            <a:pPr algn="ctr"/>
            <a:r>
              <a:rPr lang="en-US" sz="1400" b="1" dirty="0">
                <a:solidFill>
                  <a:schemeClr val="bg1"/>
                </a:solidFill>
              </a:rPr>
              <a:t>Substandard</a:t>
            </a:r>
          </a:p>
          <a:p>
            <a:pPr algn="ctr"/>
            <a:r>
              <a:rPr lang="en-US" sz="1400" b="1" dirty="0">
                <a:solidFill>
                  <a:schemeClr val="bg1"/>
                </a:solidFill>
              </a:rPr>
              <a:t>Personal and Task or Job factors</a:t>
            </a:r>
          </a:p>
          <a:p>
            <a:pPr algn="ctr"/>
            <a:endParaRPr lang="en-US" sz="1400" b="1" dirty="0">
              <a:solidFill>
                <a:schemeClr val="accent1"/>
              </a:solidFill>
            </a:endParaRPr>
          </a:p>
          <a:p>
            <a:pPr algn="ctr"/>
            <a:endParaRPr lang="en-US" sz="1200" b="1" dirty="0">
              <a:solidFill>
                <a:srgbClr val="000000"/>
              </a:solidFill>
            </a:endParaRPr>
          </a:p>
        </p:txBody>
      </p:sp>
      <p:sp>
        <p:nvSpPr>
          <p:cNvPr id="533509" name="Rectangle 5"/>
          <p:cNvSpPr>
            <a:spLocks noChangeArrowheads="1"/>
          </p:cNvSpPr>
          <p:nvPr/>
        </p:nvSpPr>
        <p:spPr bwMode="auto">
          <a:xfrm>
            <a:off x="4127500" y="3284538"/>
            <a:ext cx="1479550" cy="2305050"/>
          </a:xfrm>
          <a:prstGeom prst="rect">
            <a:avLst/>
          </a:prstGeom>
          <a:solidFill>
            <a:srgbClr val="6600FF"/>
          </a:solidFill>
          <a:ln w="9525">
            <a:solidFill>
              <a:schemeClr val="tx1"/>
            </a:solidFill>
            <a:miter lim="800000"/>
            <a:headEnd/>
            <a:tailEnd/>
          </a:ln>
        </p:spPr>
        <p:txBody>
          <a:bodyPr anchor="ctr"/>
          <a:lstStyle/>
          <a:p>
            <a:pPr algn="ctr"/>
            <a:endParaRPr lang="en-US" sz="1600" b="1" dirty="0">
              <a:solidFill>
                <a:srgbClr val="000000"/>
              </a:solidFill>
            </a:endParaRPr>
          </a:p>
          <a:p>
            <a:pPr algn="ctr"/>
            <a:r>
              <a:rPr lang="en-US" b="1" i="1" dirty="0">
                <a:solidFill>
                  <a:srgbClr val="FFFF00"/>
                </a:solidFill>
                <a:latin typeface="Rockwell" pitchFamily="18" charset="0"/>
              </a:rPr>
              <a:t>Direct Causes</a:t>
            </a:r>
          </a:p>
          <a:p>
            <a:pPr algn="ctr"/>
            <a:endParaRPr lang="en-US" sz="1200" b="1" dirty="0">
              <a:solidFill>
                <a:srgbClr val="000000"/>
              </a:solidFill>
            </a:endParaRPr>
          </a:p>
          <a:p>
            <a:pPr algn="ctr"/>
            <a:endParaRPr lang="en-US" sz="1200" b="1" dirty="0">
              <a:solidFill>
                <a:srgbClr val="000000"/>
              </a:solidFill>
            </a:endParaRPr>
          </a:p>
          <a:p>
            <a:pPr algn="ctr"/>
            <a:r>
              <a:rPr lang="en-US" sz="1400" b="1" dirty="0">
                <a:solidFill>
                  <a:schemeClr val="bg1"/>
                </a:solidFill>
              </a:rPr>
              <a:t>Substandard</a:t>
            </a:r>
          </a:p>
          <a:p>
            <a:pPr algn="ctr"/>
            <a:r>
              <a:rPr lang="en-US" sz="1400" b="1" dirty="0">
                <a:solidFill>
                  <a:schemeClr val="bg1"/>
                </a:solidFill>
              </a:rPr>
              <a:t>Act and Conditions</a:t>
            </a:r>
          </a:p>
          <a:p>
            <a:pPr algn="ctr"/>
            <a:endParaRPr lang="en-US" sz="1200" b="1" dirty="0">
              <a:solidFill>
                <a:srgbClr val="FF6600"/>
              </a:solidFill>
            </a:endParaRPr>
          </a:p>
          <a:p>
            <a:pPr algn="ctr"/>
            <a:endParaRPr lang="en-US" sz="1200" b="1" dirty="0">
              <a:solidFill>
                <a:srgbClr val="FF6600"/>
              </a:solidFill>
            </a:endParaRPr>
          </a:p>
          <a:p>
            <a:pPr algn="ctr"/>
            <a:endParaRPr lang="en-US" sz="1200" b="1" dirty="0">
              <a:solidFill>
                <a:srgbClr val="000000"/>
              </a:solidFill>
            </a:endParaRPr>
          </a:p>
          <a:p>
            <a:pPr algn="ctr"/>
            <a:endParaRPr lang="en-US" sz="1200" b="1" dirty="0">
              <a:solidFill>
                <a:srgbClr val="000000"/>
              </a:solidFill>
            </a:endParaRPr>
          </a:p>
          <a:p>
            <a:pPr algn="ctr"/>
            <a:endParaRPr lang="en-US" sz="1200" b="1" dirty="0">
              <a:solidFill>
                <a:srgbClr val="000000"/>
              </a:solidFill>
            </a:endParaRPr>
          </a:p>
        </p:txBody>
      </p:sp>
      <p:sp>
        <p:nvSpPr>
          <p:cNvPr id="533510" name="Rectangle 6"/>
          <p:cNvSpPr>
            <a:spLocks noChangeArrowheads="1"/>
          </p:cNvSpPr>
          <p:nvPr/>
        </p:nvSpPr>
        <p:spPr bwMode="auto">
          <a:xfrm>
            <a:off x="6019800" y="3284538"/>
            <a:ext cx="1568450" cy="2305050"/>
          </a:xfrm>
          <a:prstGeom prst="rect">
            <a:avLst/>
          </a:prstGeom>
          <a:solidFill>
            <a:srgbClr val="6600FF"/>
          </a:solidFill>
          <a:ln w="9525">
            <a:solidFill>
              <a:schemeClr val="tx1"/>
            </a:solidFill>
            <a:miter lim="800000"/>
            <a:headEnd/>
            <a:tailEnd/>
          </a:ln>
          <a:effectLst/>
        </p:spPr>
        <p:txBody>
          <a:bodyPr anchor="ctr"/>
          <a:lstStyle/>
          <a:p>
            <a:pPr algn="ctr">
              <a:defRPr/>
            </a:pPr>
            <a:endParaRPr lang="en-US" b="1" i="1" dirty="0">
              <a:solidFill>
                <a:srgbClr val="FFFF00"/>
              </a:solidFill>
              <a:latin typeface="Rockwell" pitchFamily="18" charset="0"/>
            </a:endParaRPr>
          </a:p>
          <a:p>
            <a:pPr algn="ctr">
              <a:defRPr/>
            </a:pPr>
            <a:endParaRPr lang="en-US" b="1" i="1" dirty="0">
              <a:solidFill>
                <a:srgbClr val="FFFF00"/>
              </a:solidFill>
              <a:latin typeface="Rockwell" pitchFamily="18" charset="0"/>
            </a:endParaRPr>
          </a:p>
          <a:p>
            <a:pPr algn="ctr">
              <a:defRPr/>
            </a:pPr>
            <a:r>
              <a:rPr lang="en-US" b="1" i="1" dirty="0">
                <a:solidFill>
                  <a:srgbClr val="FFFF00"/>
                </a:solidFill>
                <a:latin typeface="Rockwell" pitchFamily="18" charset="0"/>
              </a:rPr>
              <a:t>Incident</a:t>
            </a:r>
          </a:p>
          <a:p>
            <a:pPr algn="ctr">
              <a:defRPr/>
            </a:pPr>
            <a:endParaRPr lang="en-US" sz="1200" b="1" dirty="0">
              <a:solidFill>
                <a:srgbClr val="000000"/>
              </a:solidFill>
            </a:endParaRPr>
          </a:p>
          <a:p>
            <a:pPr algn="ctr">
              <a:defRPr/>
            </a:pPr>
            <a:endParaRPr lang="en-US" sz="1200" b="1" dirty="0">
              <a:solidFill>
                <a:srgbClr val="000000"/>
              </a:solidFill>
            </a:endParaRPr>
          </a:p>
          <a:p>
            <a:pPr algn="ctr">
              <a:defRPr/>
            </a:pPr>
            <a:endParaRPr lang="en-US" sz="1200" b="1" dirty="0">
              <a:solidFill>
                <a:srgbClr val="000000"/>
              </a:solidFill>
            </a:endParaRPr>
          </a:p>
          <a:p>
            <a:pPr algn="ctr">
              <a:defRPr/>
            </a:pPr>
            <a:endParaRPr lang="en-US" sz="1200" b="1" dirty="0">
              <a:solidFill>
                <a:schemeClr val="bg1"/>
              </a:solidFill>
            </a:endParaRPr>
          </a:p>
          <a:p>
            <a:pPr algn="ctr">
              <a:defRPr/>
            </a:pPr>
            <a:r>
              <a:rPr lang="en-US" sz="1400" b="1" dirty="0">
                <a:solidFill>
                  <a:schemeClr val="bg1"/>
                </a:solidFill>
              </a:rPr>
              <a:t>Undesired Event</a:t>
            </a:r>
          </a:p>
          <a:p>
            <a:pPr algn="ctr">
              <a:defRPr/>
            </a:pPr>
            <a:r>
              <a:rPr lang="en-US" sz="1050" dirty="0">
                <a:solidFill>
                  <a:schemeClr val="bg1"/>
                </a:solidFill>
                <a:latin typeface="Calibri" pitchFamily="34" charset="0"/>
              </a:rPr>
              <a:t>(Contact With Energy or Substance)</a:t>
            </a:r>
          </a:p>
          <a:p>
            <a:pPr algn="ctr">
              <a:defRPr/>
            </a:pPr>
            <a:endParaRPr lang="en-US" sz="1400" b="1" dirty="0">
              <a:solidFill>
                <a:schemeClr val="accent1"/>
              </a:solidFill>
            </a:endParaRPr>
          </a:p>
          <a:p>
            <a:pPr algn="ctr">
              <a:defRPr/>
            </a:pPr>
            <a:endParaRPr lang="en-US" sz="1400" b="1" dirty="0">
              <a:solidFill>
                <a:schemeClr val="accent1"/>
              </a:solidFill>
            </a:endParaRPr>
          </a:p>
          <a:p>
            <a:pPr algn="ctr">
              <a:defRPr/>
            </a:pPr>
            <a:endParaRPr lang="en-US" sz="1200" b="1" dirty="0">
              <a:solidFill>
                <a:srgbClr val="FFCC00"/>
              </a:solidFill>
            </a:endParaRPr>
          </a:p>
          <a:p>
            <a:pPr algn="ctr">
              <a:defRPr/>
            </a:pPr>
            <a:endParaRPr lang="en-US" sz="1200" b="1" dirty="0">
              <a:solidFill>
                <a:srgbClr val="000000"/>
              </a:solidFill>
            </a:endParaRPr>
          </a:p>
          <a:p>
            <a:pPr algn="ctr">
              <a:defRPr/>
            </a:pPr>
            <a:endParaRPr lang="en-US" sz="1200" b="1" dirty="0">
              <a:solidFill>
                <a:srgbClr val="000000"/>
              </a:solidFill>
            </a:endParaRPr>
          </a:p>
          <a:p>
            <a:pPr algn="ctr">
              <a:defRPr/>
            </a:pPr>
            <a:endParaRPr lang="en-US" sz="1200" b="1" dirty="0">
              <a:solidFill>
                <a:srgbClr val="000000"/>
              </a:solidFill>
            </a:endParaRPr>
          </a:p>
        </p:txBody>
      </p:sp>
      <p:sp>
        <p:nvSpPr>
          <p:cNvPr id="533511" name="Rectangle 7"/>
          <p:cNvSpPr>
            <a:spLocks noChangeArrowheads="1"/>
          </p:cNvSpPr>
          <p:nvPr/>
        </p:nvSpPr>
        <p:spPr bwMode="auto">
          <a:xfrm>
            <a:off x="7943850" y="3284538"/>
            <a:ext cx="1517650" cy="2305050"/>
          </a:xfrm>
          <a:prstGeom prst="rect">
            <a:avLst/>
          </a:prstGeom>
          <a:solidFill>
            <a:srgbClr val="6600FF"/>
          </a:solidFill>
          <a:ln w="9525">
            <a:solidFill>
              <a:schemeClr val="tx1"/>
            </a:solidFill>
            <a:miter lim="800000"/>
            <a:headEnd/>
            <a:tailEnd/>
          </a:ln>
        </p:spPr>
        <p:txBody>
          <a:bodyPr anchor="ctr"/>
          <a:lstStyle/>
          <a:p>
            <a:pPr algn="ctr"/>
            <a:r>
              <a:rPr lang="en-US" b="1" i="1" dirty="0">
                <a:solidFill>
                  <a:srgbClr val="FFFF00"/>
                </a:solidFill>
                <a:latin typeface="Rockwell" pitchFamily="18" charset="0"/>
              </a:rPr>
              <a:t>Losses</a:t>
            </a:r>
          </a:p>
          <a:p>
            <a:pPr algn="ctr"/>
            <a:endParaRPr lang="en-US" b="1" i="1" dirty="0">
              <a:solidFill>
                <a:schemeClr val="bg1"/>
              </a:solidFill>
              <a:latin typeface="Rockwell" pitchFamily="18" charset="0"/>
            </a:endParaRPr>
          </a:p>
          <a:p>
            <a:pPr algn="ctr"/>
            <a:r>
              <a:rPr lang="en-US" sz="1400" b="1" dirty="0">
                <a:solidFill>
                  <a:schemeClr val="bg1"/>
                </a:solidFill>
              </a:rPr>
              <a:t>People</a:t>
            </a:r>
          </a:p>
          <a:p>
            <a:pPr algn="ctr"/>
            <a:r>
              <a:rPr lang="en-US" sz="1400" b="1" dirty="0">
                <a:solidFill>
                  <a:schemeClr val="bg1"/>
                </a:solidFill>
              </a:rPr>
              <a:t>Equipment</a:t>
            </a:r>
          </a:p>
          <a:p>
            <a:pPr algn="ctr"/>
            <a:r>
              <a:rPr lang="en-US" sz="1400" b="1" dirty="0">
                <a:solidFill>
                  <a:schemeClr val="bg1"/>
                </a:solidFill>
              </a:rPr>
              <a:t>Material</a:t>
            </a:r>
          </a:p>
          <a:p>
            <a:pPr algn="ctr"/>
            <a:r>
              <a:rPr lang="en-US" sz="1400" b="1" dirty="0">
                <a:solidFill>
                  <a:schemeClr val="bg1"/>
                </a:solidFill>
              </a:rPr>
              <a:t>Environment</a:t>
            </a:r>
          </a:p>
          <a:p>
            <a:pPr algn="ctr"/>
            <a:endParaRPr lang="en-US" sz="1200" b="1" dirty="0">
              <a:solidFill>
                <a:srgbClr val="000000"/>
              </a:solidFill>
            </a:endParaRPr>
          </a:p>
          <a:p>
            <a:pPr algn="ctr"/>
            <a:endParaRPr lang="en-US" sz="1200" b="1" dirty="0">
              <a:solidFill>
                <a:srgbClr val="000000"/>
              </a:solidFill>
            </a:endParaRPr>
          </a:p>
          <a:p>
            <a:pPr algn="ctr"/>
            <a:endParaRPr lang="en-US" sz="1200" b="1" dirty="0">
              <a:solidFill>
                <a:srgbClr val="000000"/>
              </a:solidFill>
            </a:endParaRPr>
          </a:p>
          <a:p>
            <a:pPr algn="ctr"/>
            <a:endParaRPr lang="en-US" sz="1200" b="1" dirty="0">
              <a:solidFill>
                <a:srgbClr val="000000"/>
              </a:solidFill>
            </a:endParaRPr>
          </a:p>
        </p:txBody>
      </p:sp>
      <p:pic>
        <p:nvPicPr>
          <p:cNvPr id="533515" name="Picture 11" descr="forward"/>
          <p:cNvPicPr>
            <a:picLocks noChangeAspect="1" noChangeArrowheads="1" noCrop="1"/>
          </p:cNvPicPr>
          <p:nvPr/>
        </p:nvPicPr>
        <p:blipFill>
          <a:blip r:embed="rId4" cstate="print"/>
          <a:srcRect/>
          <a:stretch>
            <a:fillRect/>
          </a:stretch>
        </p:blipFill>
        <p:spPr bwMode="auto">
          <a:xfrm>
            <a:off x="3551238" y="4387850"/>
            <a:ext cx="557212" cy="409575"/>
          </a:xfrm>
          <a:prstGeom prst="rect">
            <a:avLst/>
          </a:prstGeom>
          <a:noFill/>
          <a:ln w="9525">
            <a:noFill/>
            <a:miter lim="800000"/>
            <a:headEnd/>
            <a:tailEnd/>
          </a:ln>
        </p:spPr>
      </p:pic>
      <p:sp>
        <p:nvSpPr>
          <p:cNvPr id="42000" name="Text Box 42"/>
          <p:cNvSpPr txBox="1">
            <a:spLocks noChangeArrowheads="1"/>
          </p:cNvSpPr>
          <p:nvPr/>
        </p:nvSpPr>
        <p:spPr bwMode="auto">
          <a:xfrm>
            <a:off x="4310063" y="6215063"/>
            <a:ext cx="3527425" cy="581025"/>
          </a:xfrm>
          <a:prstGeom prst="rect">
            <a:avLst/>
          </a:prstGeom>
          <a:noFill/>
          <a:ln w="9525">
            <a:noFill/>
            <a:miter lim="800000"/>
            <a:headEnd/>
            <a:tailEnd/>
          </a:ln>
        </p:spPr>
        <p:txBody>
          <a:bodyPr>
            <a:spAutoFit/>
          </a:bodyPr>
          <a:lstStyle/>
          <a:p>
            <a:pPr algn="ctr" eaLnBrk="1" hangingPunct="1">
              <a:spcBef>
                <a:spcPct val="50000"/>
              </a:spcBef>
            </a:pPr>
            <a:r>
              <a:rPr lang="en-US" sz="1600" b="1" i="1">
                <a:latin typeface="Rockwell" pitchFamily="18" charset="0"/>
              </a:rPr>
              <a:t>Fungsi SMK3 Mencegah Kerugian/Losses</a:t>
            </a:r>
          </a:p>
        </p:txBody>
      </p:sp>
      <p:sp>
        <p:nvSpPr>
          <p:cNvPr id="42001" name="Line 43"/>
          <p:cNvSpPr>
            <a:spLocks noChangeShapeType="1"/>
          </p:cNvSpPr>
          <p:nvPr/>
        </p:nvSpPr>
        <p:spPr bwMode="auto">
          <a:xfrm flipV="1">
            <a:off x="6288088" y="5661025"/>
            <a:ext cx="1439862" cy="576263"/>
          </a:xfrm>
          <a:prstGeom prst="line">
            <a:avLst/>
          </a:prstGeom>
          <a:noFill/>
          <a:ln w="57150">
            <a:solidFill>
              <a:schemeClr val="tx1"/>
            </a:solidFill>
            <a:miter lim="800000"/>
            <a:headEnd/>
            <a:tailEnd type="triangle" w="med" len="med"/>
          </a:ln>
        </p:spPr>
        <p:txBody>
          <a:bodyPr wrap="none"/>
          <a:lstStyle/>
          <a:p>
            <a:endParaRPr lang="en-US"/>
          </a:p>
        </p:txBody>
      </p:sp>
      <p:sp>
        <p:nvSpPr>
          <p:cNvPr id="42002" name="Text Box 45"/>
          <p:cNvSpPr txBox="1">
            <a:spLocks noChangeArrowheads="1"/>
          </p:cNvSpPr>
          <p:nvPr/>
        </p:nvSpPr>
        <p:spPr bwMode="auto">
          <a:xfrm>
            <a:off x="2760663" y="2852738"/>
            <a:ext cx="2447925" cy="366712"/>
          </a:xfrm>
          <a:prstGeom prst="rect">
            <a:avLst/>
          </a:prstGeom>
          <a:noFill/>
          <a:ln w="9525">
            <a:noFill/>
            <a:miter lim="800000"/>
            <a:headEnd/>
            <a:tailEnd/>
          </a:ln>
        </p:spPr>
        <p:txBody>
          <a:bodyPr>
            <a:spAutoFit/>
          </a:bodyPr>
          <a:lstStyle/>
          <a:p>
            <a:pPr algn="ctr" eaLnBrk="1" hangingPunct="1">
              <a:spcBef>
                <a:spcPct val="50000"/>
              </a:spcBef>
            </a:pPr>
            <a:r>
              <a:rPr lang="en-US" sz="1800" b="1"/>
              <a:t>Human Factors</a:t>
            </a:r>
          </a:p>
        </p:txBody>
      </p:sp>
      <p:pic>
        <p:nvPicPr>
          <p:cNvPr id="42003" name="Picture 21" descr="http://www.topves.nl/images/Frank%20Bird%20photo.jpg"/>
          <p:cNvPicPr>
            <a:picLocks noChangeAspect="1" noChangeArrowheads="1"/>
          </p:cNvPicPr>
          <p:nvPr/>
        </p:nvPicPr>
        <p:blipFill>
          <a:blip r:embed="rId5" cstate="print"/>
          <a:srcRect/>
          <a:stretch>
            <a:fillRect/>
          </a:stretch>
        </p:blipFill>
        <p:spPr bwMode="auto">
          <a:xfrm>
            <a:off x="95250" y="22225"/>
            <a:ext cx="1143000" cy="1477963"/>
          </a:xfrm>
          <a:prstGeom prst="rect">
            <a:avLst/>
          </a:prstGeom>
          <a:noFill/>
          <a:ln w="9525">
            <a:noFill/>
            <a:miter lim="800000"/>
            <a:headEnd/>
            <a:tailEnd/>
          </a:ln>
        </p:spPr>
      </p:pic>
    </p:spTree>
  </p:cSld>
  <p:clrMapOvr>
    <a:masterClrMapping/>
  </p:clrMapOvr>
  <p:transition>
    <p:sndAc>
      <p:stSnd>
        <p:snd r:embed="rId3" name="laser.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3506"/>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533507"/>
                                        </p:tgtEl>
                                        <p:attrNameLst>
                                          <p:attrName>style.visibility</p:attrName>
                                        </p:attrNameLst>
                                      </p:cBhvr>
                                      <p:to>
                                        <p:strVal val="visible"/>
                                      </p:to>
                                    </p:set>
                                    <p:anim calcmode="lin" valueType="num">
                                      <p:cBhvr additive="base">
                                        <p:cTn id="10" dur="500" fill="hold"/>
                                        <p:tgtEl>
                                          <p:spTgt spid="533507"/>
                                        </p:tgtEl>
                                        <p:attrNameLst>
                                          <p:attrName>ppt_x</p:attrName>
                                        </p:attrNameLst>
                                      </p:cBhvr>
                                      <p:tavLst>
                                        <p:tav tm="0">
                                          <p:val>
                                            <p:strVal val="0-#ppt_w/2"/>
                                          </p:val>
                                        </p:tav>
                                        <p:tav tm="100000">
                                          <p:val>
                                            <p:strVal val="#ppt_x"/>
                                          </p:val>
                                        </p:tav>
                                      </p:tavLst>
                                    </p:anim>
                                    <p:anim calcmode="lin" valueType="num">
                                      <p:cBhvr additive="base">
                                        <p:cTn id="11" dur="500" fill="hold"/>
                                        <p:tgtEl>
                                          <p:spTgt spid="533507"/>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533513"/>
                                        </p:tgtEl>
                                        <p:attrNameLst>
                                          <p:attrName>style.visibility</p:attrName>
                                        </p:attrNameLst>
                                      </p:cBhvr>
                                      <p:to>
                                        <p:strVal val="visible"/>
                                      </p:to>
                                    </p:set>
                                    <p:anim calcmode="lin" valueType="num">
                                      <p:cBhvr additive="base">
                                        <p:cTn id="15" dur="500" fill="hold"/>
                                        <p:tgtEl>
                                          <p:spTgt spid="533513"/>
                                        </p:tgtEl>
                                        <p:attrNameLst>
                                          <p:attrName>ppt_x</p:attrName>
                                        </p:attrNameLst>
                                      </p:cBhvr>
                                      <p:tavLst>
                                        <p:tav tm="0">
                                          <p:val>
                                            <p:strVal val="0-#ppt_w/2"/>
                                          </p:val>
                                        </p:tav>
                                        <p:tav tm="100000">
                                          <p:val>
                                            <p:strVal val="#ppt_x"/>
                                          </p:val>
                                        </p:tav>
                                      </p:tavLst>
                                    </p:anim>
                                    <p:anim calcmode="lin" valueType="num">
                                      <p:cBhvr additive="base">
                                        <p:cTn id="16" dur="500" fill="hold"/>
                                        <p:tgtEl>
                                          <p:spTgt spid="5335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33508"/>
                                        </p:tgtEl>
                                        <p:attrNameLst>
                                          <p:attrName>style.visibility</p:attrName>
                                        </p:attrNameLst>
                                      </p:cBhvr>
                                      <p:to>
                                        <p:strVal val="visible"/>
                                      </p:to>
                                    </p:set>
                                    <p:anim calcmode="lin" valueType="num">
                                      <p:cBhvr additive="base">
                                        <p:cTn id="20" dur="500" fill="hold"/>
                                        <p:tgtEl>
                                          <p:spTgt spid="533508"/>
                                        </p:tgtEl>
                                        <p:attrNameLst>
                                          <p:attrName>ppt_x</p:attrName>
                                        </p:attrNameLst>
                                      </p:cBhvr>
                                      <p:tavLst>
                                        <p:tav tm="0">
                                          <p:val>
                                            <p:strVal val="0-#ppt_w/2"/>
                                          </p:val>
                                        </p:tav>
                                        <p:tav tm="100000">
                                          <p:val>
                                            <p:strVal val="#ppt_x"/>
                                          </p:val>
                                        </p:tav>
                                      </p:tavLst>
                                    </p:anim>
                                    <p:anim calcmode="lin" valueType="num">
                                      <p:cBhvr additive="base">
                                        <p:cTn id="21" dur="500" fill="hold"/>
                                        <p:tgtEl>
                                          <p:spTgt spid="53350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533515"/>
                                        </p:tgtEl>
                                        <p:attrNameLst>
                                          <p:attrName>style.visibility</p:attrName>
                                        </p:attrNameLst>
                                      </p:cBhvr>
                                      <p:to>
                                        <p:strVal val="visible"/>
                                      </p:to>
                                    </p:set>
                                    <p:anim calcmode="lin" valueType="num">
                                      <p:cBhvr additive="base">
                                        <p:cTn id="25" dur="500" fill="hold"/>
                                        <p:tgtEl>
                                          <p:spTgt spid="533515"/>
                                        </p:tgtEl>
                                        <p:attrNameLst>
                                          <p:attrName>ppt_x</p:attrName>
                                        </p:attrNameLst>
                                      </p:cBhvr>
                                      <p:tavLst>
                                        <p:tav tm="0">
                                          <p:val>
                                            <p:strVal val="0-#ppt_w/2"/>
                                          </p:val>
                                        </p:tav>
                                        <p:tav tm="100000">
                                          <p:val>
                                            <p:strVal val="#ppt_x"/>
                                          </p:val>
                                        </p:tav>
                                      </p:tavLst>
                                    </p:anim>
                                    <p:anim calcmode="lin" valueType="num">
                                      <p:cBhvr additive="base">
                                        <p:cTn id="26" dur="500" fill="hold"/>
                                        <p:tgtEl>
                                          <p:spTgt spid="53351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533509"/>
                                        </p:tgtEl>
                                        <p:attrNameLst>
                                          <p:attrName>style.visibility</p:attrName>
                                        </p:attrNameLst>
                                      </p:cBhvr>
                                      <p:to>
                                        <p:strVal val="visible"/>
                                      </p:to>
                                    </p:set>
                                    <p:anim calcmode="lin" valueType="num">
                                      <p:cBhvr additive="base">
                                        <p:cTn id="30" dur="500" fill="hold"/>
                                        <p:tgtEl>
                                          <p:spTgt spid="533509"/>
                                        </p:tgtEl>
                                        <p:attrNameLst>
                                          <p:attrName>ppt_x</p:attrName>
                                        </p:attrNameLst>
                                      </p:cBhvr>
                                      <p:tavLst>
                                        <p:tav tm="0">
                                          <p:val>
                                            <p:strVal val="0-#ppt_w/2"/>
                                          </p:val>
                                        </p:tav>
                                        <p:tav tm="100000">
                                          <p:val>
                                            <p:strVal val="#ppt_x"/>
                                          </p:val>
                                        </p:tav>
                                      </p:tavLst>
                                    </p:anim>
                                    <p:anim calcmode="lin" valueType="num">
                                      <p:cBhvr additive="base">
                                        <p:cTn id="31" dur="500" fill="hold"/>
                                        <p:tgtEl>
                                          <p:spTgt spid="5335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533510"/>
                                        </p:tgtEl>
                                        <p:attrNameLst>
                                          <p:attrName>style.visibility</p:attrName>
                                        </p:attrNameLst>
                                      </p:cBhvr>
                                      <p:to>
                                        <p:strVal val="visible"/>
                                      </p:to>
                                    </p:set>
                                    <p:anim calcmode="lin" valueType="num">
                                      <p:cBhvr additive="base">
                                        <p:cTn id="35" dur="500" fill="hold"/>
                                        <p:tgtEl>
                                          <p:spTgt spid="533510"/>
                                        </p:tgtEl>
                                        <p:attrNameLst>
                                          <p:attrName>ppt_x</p:attrName>
                                        </p:attrNameLst>
                                      </p:cBhvr>
                                      <p:tavLst>
                                        <p:tav tm="0">
                                          <p:val>
                                            <p:strVal val="0-#ppt_w/2"/>
                                          </p:val>
                                        </p:tav>
                                        <p:tav tm="100000">
                                          <p:val>
                                            <p:strVal val="#ppt_x"/>
                                          </p:val>
                                        </p:tav>
                                      </p:tavLst>
                                    </p:anim>
                                    <p:anim calcmode="lin" valueType="num">
                                      <p:cBhvr additive="base">
                                        <p:cTn id="36" dur="500" fill="hold"/>
                                        <p:tgtEl>
                                          <p:spTgt spid="53351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8" fill="hold" nodeType="afterEffect">
                                  <p:stCondLst>
                                    <p:cond delay="0"/>
                                  </p:stCondLst>
                                  <p:childTnLst>
                                    <p:set>
                                      <p:cBhvr>
                                        <p:cTn id="39" dur="1" fill="hold">
                                          <p:stCondLst>
                                            <p:cond delay="0"/>
                                          </p:stCondLst>
                                        </p:cTn>
                                        <p:tgtEl>
                                          <p:spTgt spid="533514"/>
                                        </p:tgtEl>
                                        <p:attrNameLst>
                                          <p:attrName>style.visibility</p:attrName>
                                        </p:attrNameLst>
                                      </p:cBhvr>
                                      <p:to>
                                        <p:strVal val="visible"/>
                                      </p:to>
                                    </p:set>
                                    <p:anim calcmode="lin" valueType="num">
                                      <p:cBhvr additive="base">
                                        <p:cTn id="40" dur="500" fill="hold"/>
                                        <p:tgtEl>
                                          <p:spTgt spid="533514"/>
                                        </p:tgtEl>
                                        <p:attrNameLst>
                                          <p:attrName>ppt_x</p:attrName>
                                        </p:attrNameLst>
                                      </p:cBhvr>
                                      <p:tavLst>
                                        <p:tav tm="0">
                                          <p:val>
                                            <p:strVal val="0-#ppt_w/2"/>
                                          </p:val>
                                        </p:tav>
                                        <p:tav tm="100000">
                                          <p:val>
                                            <p:strVal val="#ppt_x"/>
                                          </p:val>
                                        </p:tav>
                                      </p:tavLst>
                                    </p:anim>
                                    <p:anim calcmode="lin" valueType="num">
                                      <p:cBhvr additive="base">
                                        <p:cTn id="41" dur="500" fill="hold"/>
                                        <p:tgtEl>
                                          <p:spTgt spid="5335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533511"/>
                                        </p:tgtEl>
                                        <p:attrNameLst>
                                          <p:attrName>style.visibility</p:attrName>
                                        </p:attrNameLst>
                                      </p:cBhvr>
                                      <p:to>
                                        <p:strVal val="visible"/>
                                      </p:to>
                                    </p:set>
                                    <p:anim calcmode="lin" valueType="num">
                                      <p:cBhvr additive="base">
                                        <p:cTn id="45" dur="500" fill="hold"/>
                                        <p:tgtEl>
                                          <p:spTgt spid="533511"/>
                                        </p:tgtEl>
                                        <p:attrNameLst>
                                          <p:attrName>ppt_x</p:attrName>
                                        </p:attrNameLst>
                                      </p:cBhvr>
                                      <p:tavLst>
                                        <p:tav tm="0">
                                          <p:val>
                                            <p:strVal val="0-#ppt_w/2"/>
                                          </p:val>
                                        </p:tav>
                                        <p:tav tm="100000">
                                          <p:val>
                                            <p:strVal val="#ppt_x"/>
                                          </p:val>
                                        </p:tav>
                                      </p:tavLst>
                                    </p:anim>
                                    <p:anim calcmode="lin" valueType="num">
                                      <p:cBhvr additive="base">
                                        <p:cTn id="46" dur="500" fill="hold"/>
                                        <p:tgtEl>
                                          <p:spTgt spid="533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utoUpdateAnimBg="0"/>
      <p:bldP spid="533507" grpId="0" animBg="1" autoUpdateAnimBg="0"/>
      <p:bldP spid="533508" grpId="0" animBg="1" autoUpdateAnimBg="0"/>
      <p:bldP spid="533509" grpId="0" animBg="1" autoUpdateAnimBg="0"/>
      <p:bldP spid="533510" grpId="0" animBg="1" autoUpdateAnimBg="0"/>
      <p:bldP spid="533511" grpId="0" animBg="1" autoUpdateAnimBg="0"/>
    </p:bldLst>
  </p:timing>
</p:sld>
</file>

<file path=ppt/theme/theme1.xml><?xml version="1.0" encoding="utf-8"?>
<a:theme xmlns:a="http://schemas.openxmlformats.org/drawingml/2006/main" name="Custom Design">
  <a:themeElements>
    <a:clrScheme name="Custom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12287</TotalTime>
  <Words>4499</Words>
  <Application>Microsoft Office PowerPoint</Application>
  <PresentationFormat>A4 Paper (210x297 mm)</PresentationFormat>
  <Paragraphs>737</Paragraphs>
  <Slides>49</Slides>
  <Notes>19</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49</vt:i4>
      </vt:variant>
    </vt:vector>
  </HeadingPairs>
  <TitlesOfParts>
    <vt:vector size="76" baseType="lpstr">
      <vt:lpstr>Algerian</vt:lpstr>
      <vt:lpstr>Angsana New</vt:lpstr>
      <vt:lpstr>Arial</vt:lpstr>
      <vt:lpstr>Arial Black</vt:lpstr>
      <vt:lpstr>Arial Narrow</vt:lpstr>
      <vt:lpstr>Baskerville Old Face</vt:lpstr>
      <vt:lpstr>Berlin Sans FB Demi</vt:lpstr>
      <vt:lpstr>Bodoni MT Black</vt:lpstr>
      <vt:lpstr>Book Antiqua</vt:lpstr>
      <vt:lpstr>Britannic Bold</vt:lpstr>
      <vt:lpstr>Brush Script MT</vt:lpstr>
      <vt:lpstr>Brush Script Std</vt:lpstr>
      <vt:lpstr>Calibri</vt:lpstr>
      <vt:lpstr>Century Schoolbook</vt:lpstr>
      <vt:lpstr>Cooper Black</vt:lpstr>
      <vt:lpstr>Georgia</vt:lpstr>
      <vt:lpstr>Impact</vt:lpstr>
      <vt:lpstr>Microsoft Sans Serif</vt:lpstr>
      <vt:lpstr>Monotype Corsiva</vt:lpstr>
      <vt:lpstr>Rockwell</vt:lpstr>
      <vt:lpstr>Sitka Subheading</vt:lpstr>
      <vt:lpstr>Tahoma</vt:lpstr>
      <vt:lpstr>Times New Roman</vt:lpstr>
      <vt:lpstr>Tw Cen MT</vt:lpstr>
      <vt:lpstr>Verdana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UNSAFE ACT – UNSAFE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Identifikasi Bahaya- Resiko Pada pengoperasian Genset </vt:lpstr>
      <vt:lpstr>Contoh Identifikasi Bahaya-Resiko Pada kegiatan perkantoran</vt:lpstr>
      <vt:lpstr> STUDI KASUS - 2</vt:lpstr>
      <vt:lpstr>   STUDI KASUS - 3</vt:lpstr>
      <vt:lpstr>PowerPoint Presentation</vt:lpstr>
      <vt:lpstr>PowerPoint Presentation</vt:lpstr>
      <vt:lpstr>PowerPoint Presentation</vt:lpstr>
      <vt:lpstr>Penilaian Frekuensi  Kemungkinan Terjadinya BAHAYA</vt:lpstr>
      <vt:lpstr>Penilaian Tingkat Keparahan/Keseriusan  dari suatu BAHAYA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Program Manajemen K3</vt:lpstr>
      <vt:lpstr>PowerPoint Presentation</vt:lpstr>
      <vt:lpstr>PowerPoint Presentation</vt:lpstr>
    </vt:vector>
  </TitlesOfParts>
  <Company>Sentral Sistem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Identifikasi Aspek Lingkungan</dc:title>
  <dc:creator>Dewo P.Rahardjo</dc:creator>
  <cp:lastModifiedBy>Document_Control</cp:lastModifiedBy>
  <cp:revision>948</cp:revision>
  <cp:lastPrinted>2016-01-28T03:01:05Z</cp:lastPrinted>
  <dcterms:created xsi:type="dcterms:W3CDTF">1998-04-16T10:50:11Z</dcterms:created>
  <dcterms:modified xsi:type="dcterms:W3CDTF">2021-04-30T08:11:47Z</dcterms:modified>
  <cp:contentStatus/>
</cp:coreProperties>
</file>